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278" r:id="rId7"/>
    <p:sldId id="309" r:id="rId8"/>
    <p:sldId id="318" r:id="rId9"/>
    <p:sldId id="310" r:id="rId10"/>
    <p:sldId id="321" r:id="rId11"/>
    <p:sldId id="319" r:id="rId12"/>
    <p:sldId id="322" r:id="rId13"/>
    <p:sldId id="320" r:id="rId14"/>
    <p:sldId id="263" r:id="rId15"/>
    <p:sldId id="311" r:id="rId16"/>
    <p:sldId id="312" r:id="rId17"/>
    <p:sldId id="304"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7C72FC-E43C-4872-81DB-C10D8D7EFD24}">
          <p14:sldIdLst>
            <p14:sldId id="317"/>
            <p14:sldId id="308"/>
            <p14:sldId id="278"/>
            <p14:sldId id="309"/>
            <p14:sldId id="318"/>
            <p14:sldId id="310"/>
            <p14:sldId id="321"/>
            <p14:sldId id="319"/>
            <p14:sldId id="322"/>
            <p14:sldId id="320"/>
            <p14:sldId id="263"/>
            <p14:sldId id="311"/>
            <p14:sldId id="312"/>
            <p14:sldId id="304"/>
            <p14:sldId id="323"/>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ED"/>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96" d="100"/>
          <a:sy n="96" d="100"/>
        </p:scale>
        <p:origin x="1092" y="7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3E76C-84DB-A08E-FD6F-5667DCC2C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BF7EA-81AC-FB7D-9AA0-26CD4F2265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D319F-04E5-655E-E76D-E2E730713E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1AA334-67CB-32B9-D07A-B06C45D00DFA}"/>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96744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EB697-B46C-A593-D284-24E62063EF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70B965-8EFF-A8DC-92B5-4E78644033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38A9-D3E2-F48F-1FE1-9D8D6FE492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F0E144-AF54-7BC0-F637-D7203D64D83D}"/>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9333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D4F23-F75D-C11C-5F20-D049AEE59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893501-24E1-5520-A6EF-1DA6E0CAA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6ECA2-9C99-ACAB-2B6C-B61BFB1A8F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A1EDA2-274F-AAE4-A868-6176E40B86B8}"/>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955377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GENERATIVE AI</a:t>
            </a:r>
            <a:br>
              <a:rPr lang="en-US" dirty="0"/>
            </a:br>
            <a:r>
              <a:rPr lang="en-US" dirty="0"/>
              <a:t>Anna AI</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D133D-814F-16CC-6D3D-F88506FA907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15F7867-44C9-FCB6-7461-D51DFDAF33D6}"/>
              </a:ext>
            </a:extLst>
          </p:cNvPr>
          <p:cNvSpPr>
            <a:spLocks noGrp="1"/>
          </p:cNvSpPr>
          <p:nvPr>
            <p:ph type="title"/>
          </p:nvPr>
        </p:nvSpPr>
        <p:spPr>
          <a:xfrm>
            <a:off x="314326" y="701951"/>
            <a:ext cx="7534656" cy="914400"/>
          </a:xfrm>
        </p:spPr>
        <p:txBody>
          <a:bodyPr/>
          <a:lstStyle/>
          <a:p>
            <a:r>
              <a:rPr lang="en-US" sz="3200" dirty="0"/>
              <a:t>Tools and Technologies </a:t>
            </a:r>
            <a:r>
              <a:rPr lang="en-US" dirty="0"/>
              <a:t>U</a:t>
            </a:r>
            <a:r>
              <a:rPr lang="en-US" sz="3200" dirty="0"/>
              <a:t>sed</a:t>
            </a:r>
            <a:endParaRPr lang="en-US" dirty="0"/>
          </a:p>
        </p:txBody>
      </p:sp>
      <p:sp>
        <p:nvSpPr>
          <p:cNvPr id="8" name="Content Placeholder 7">
            <a:extLst>
              <a:ext uri="{FF2B5EF4-FFF2-40B4-BE49-F238E27FC236}">
                <a16:creationId xmlns:a16="http://schemas.microsoft.com/office/drawing/2014/main" id="{D641F708-09DE-4385-462C-369E81B0FF2A}"/>
              </a:ext>
            </a:extLst>
          </p:cNvPr>
          <p:cNvSpPr>
            <a:spLocks noGrp="1"/>
          </p:cNvSpPr>
          <p:nvPr>
            <p:ph sz="quarter" idx="10"/>
          </p:nvPr>
        </p:nvSpPr>
        <p:spPr>
          <a:xfrm>
            <a:off x="314326" y="1750877"/>
            <a:ext cx="10390118" cy="4935673"/>
          </a:xfrm>
        </p:spPr>
        <p:txBody>
          <a:bodyPr>
            <a:normAutofit fontScale="92500" lnSpcReduction="10000"/>
          </a:bodyPr>
          <a:lstStyle/>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Frontend  </a:t>
            </a:r>
            <a:r>
              <a:rPr lang="en-IN" sz="2400" kern="100" dirty="0">
                <a:effectLst/>
                <a:ea typeface="Calibri" panose="020F0502020204030204" pitchFamily="34" charset="0"/>
                <a:cs typeface="Times New Roman" panose="02020603050405020304" pitchFamily="18" charset="0"/>
              </a:rPr>
              <a:t>: </a:t>
            </a:r>
            <a:r>
              <a:rPr lang="en-IN" sz="2400" kern="100" dirty="0" err="1">
                <a:effectLst/>
                <a:ea typeface="Calibri" panose="020F0502020204030204" pitchFamily="34" charset="0"/>
                <a:cs typeface="Times New Roman" panose="02020603050405020304" pitchFamily="18" charset="0"/>
              </a:rPr>
              <a:t>Vite</a:t>
            </a:r>
            <a:r>
              <a:rPr lang="en-IN" sz="2400" kern="100" dirty="0">
                <a:effectLst/>
                <a:ea typeface="Calibri" panose="020F0502020204030204" pitchFamily="34" charset="0"/>
                <a:cs typeface="Times New Roman" panose="02020603050405020304" pitchFamily="18" charset="0"/>
              </a:rPr>
              <a:t> React: Fast, modern framework for building web applications.</a:t>
            </a:r>
          </a:p>
          <a:p>
            <a:pPr marL="457200" lvl="1" indent="0">
              <a:lnSpc>
                <a:spcPct val="120000"/>
              </a:lnSpc>
              <a:spcAft>
                <a:spcPts val="800"/>
              </a:spcAft>
              <a:buNone/>
            </a:pPr>
            <a:r>
              <a:rPr lang="en-IN" sz="2400" kern="100" dirty="0" err="1">
                <a:effectLst/>
                <a:latin typeface="+mj-lt"/>
                <a:ea typeface="Calibri" panose="020F0502020204030204" pitchFamily="34" charset="0"/>
                <a:cs typeface="Times New Roman" panose="02020603050405020304" pitchFamily="18" charset="0"/>
              </a:rPr>
              <a:t>Streamlit</a:t>
            </a:r>
            <a:r>
              <a:rPr lang="en-IN" sz="2400" kern="100" dirty="0">
                <a:effectLst/>
                <a:latin typeface="+mj-l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 Used to quickly develop a user interface for AI experimentation.</a:t>
            </a:r>
          </a:p>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Backend     </a:t>
            </a:r>
            <a:r>
              <a:rPr lang="en-IN" sz="2400" kern="100" dirty="0">
                <a:effectLst/>
                <a:ea typeface="Calibri" panose="020F0502020204030204" pitchFamily="34" charset="0"/>
                <a:cs typeface="Times New Roman" panose="02020603050405020304" pitchFamily="18" charset="0"/>
              </a:rPr>
              <a:t>: Node.js with Express.js: Manages server-side operations, handling requests and responses.</a:t>
            </a:r>
          </a:p>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Python       </a:t>
            </a:r>
            <a:r>
              <a:rPr lang="en-IN" sz="2400" kern="100" dirty="0">
                <a:effectLst/>
                <a:ea typeface="Calibri" panose="020F0502020204030204" pitchFamily="34" charset="0"/>
                <a:cs typeface="Times New Roman" panose="02020603050405020304" pitchFamily="18" charset="0"/>
              </a:rPr>
              <a:t>: Responsible for AI processing, especially for handling image recognition and       natural language understanding.</a:t>
            </a:r>
          </a:p>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Database  </a:t>
            </a:r>
            <a:r>
              <a:rPr lang="en-IN" sz="2400" kern="100" dirty="0">
                <a:effectLst/>
                <a:ea typeface="Calibri" panose="020F0502020204030204" pitchFamily="34" charset="0"/>
                <a:cs typeface="Times New Roman" panose="02020603050405020304" pitchFamily="18" charset="0"/>
              </a:rPr>
              <a:t>: PostgreSQL stores user inputs, AI responses, and metadata.</a:t>
            </a:r>
          </a:p>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AI Models </a:t>
            </a:r>
            <a:r>
              <a:rPr lang="en-IN" sz="2400" kern="100" dirty="0">
                <a:effectLst/>
                <a:ea typeface="Calibri" panose="020F0502020204030204" pitchFamily="34" charset="0"/>
                <a:cs typeface="Times New Roman" panose="02020603050405020304" pitchFamily="18" charset="0"/>
              </a:rPr>
              <a:t>: Google Generative AI API and OpenAI for real-time AI responses.</a:t>
            </a:r>
          </a:p>
          <a:p>
            <a:pPr marL="457200" lvl="1" indent="0">
              <a:lnSpc>
                <a:spcPct val="120000"/>
              </a:lnSpc>
              <a:spcAft>
                <a:spcPts val="800"/>
              </a:spcAft>
              <a:buNone/>
            </a:pPr>
            <a:r>
              <a:rPr lang="en-IN" sz="2400" kern="100" dirty="0">
                <a:effectLst/>
                <a:latin typeface="+mj-lt"/>
                <a:ea typeface="Calibri" panose="020F0502020204030204" pitchFamily="34" charset="0"/>
                <a:cs typeface="Times New Roman" panose="02020603050405020304" pitchFamily="18" charset="0"/>
              </a:rPr>
              <a:t>Libraries </a:t>
            </a:r>
            <a:r>
              <a:rPr lang="en-IN" sz="2400" kern="100" dirty="0">
                <a:effectLst/>
                <a:ea typeface="Calibri" panose="020F0502020204030204" pitchFamily="34" charset="0"/>
                <a:cs typeface="Times New Roman" panose="02020603050405020304" pitchFamily="18" charset="0"/>
              </a:rPr>
              <a:t>: </a:t>
            </a:r>
            <a:r>
              <a:rPr lang="en-IN" sz="2400" dirty="0" err="1">
                <a:effectLst/>
                <a:ea typeface="Calibri" panose="020F0502020204030204" pitchFamily="34" charset="0"/>
                <a:cs typeface="Times New Roman" panose="02020603050405020304" pitchFamily="18" charset="0"/>
              </a:rPr>
              <a:t>dotenv</a:t>
            </a:r>
            <a:r>
              <a:rPr lang="en-IN" sz="2400" dirty="0">
                <a:effectLst/>
                <a:ea typeface="Calibri" panose="020F0502020204030204" pitchFamily="34" charset="0"/>
                <a:cs typeface="Times New Roman" panose="02020603050405020304" pitchFamily="18" charset="0"/>
              </a:rPr>
              <a:t>, requests, Flask, PostgreSQL connectors for backend operations and API handling</a:t>
            </a:r>
            <a:endParaRPr lang="en-GB" sz="2400" b="1" dirty="0"/>
          </a:p>
          <a:p>
            <a:pPr marL="0" indent="0">
              <a:buNone/>
            </a:pPr>
            <a:endParaRPr lang="en-US" b="1" dirty="0">
              <a:latin typeface="Sagona Book (Headings)"/>
            </a:endParaRPr>
          </a:p>
        </p:txBody>
      </p:sp>
      <p:sp>
        <p:nvSpPr>
          <p:cNvPr id="3" name="Slide Number Placeholder 2">
            <a:extLst>
              <a:ext uri="{FF2B5EF4-FFF2-40B4-BE49-F238E27FC236}">
                <a16:creationId xmlns:a16="http://schemas.microsoft.com/office/drawing/2014/main" id="{9B24ADC6-D8F7-01E1-21F6-70F5C66ADA1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10930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5924" y="-1967948"/>
            <a:ext cx="10360152" cy="2843784"/>
          </a:xfrm>
        </p:spPr>
        <p:txBody>
          <a:bodyPr anchor="b"/>
          <a:lstStyle/>
          <a:p>
            <a:r>
              <a:rPr lang="en-US" dirty="0"/>
              <a:t>Screenshots</a:t>
            </a:r>
          </a:p>
        </p:txBody>
      </p:sp>
      <p:pic>
        <p:nvPicPr>
          <p:cNvPr id="3" name="Picture 2">
            <a:extLst>
              <a:ext uri="{FF2B5EF4-FFF2-40B4-BE49-F238E27FC236}">
                <a16:creationId xmlns:a16="http://schemas.microsoft.com/office/drawing/2014/main" id="{826A11B0-4CDD-5887-FD8F-293FDD8BA27D}"/>
              </a:ext>
            </a:extLst>
          </p:cNvPr>
          <p:cNvPicPr>
            <a:picLocks noChangeAspect="1"/>
          </p:cNvPicPr>
          <p:nvPr/>
        </p:nvPicPr>
        <p:blipFill>
          <a:blip r:embed="rId3"/>
          <a:stretch>
            <a:fillRect/>
          </a:stretch>
        </p:blipFill>
        <p:spPr>
          <a:xfrm>
            <a:off x="90537" y="836081"/>
            <a:ext cx="5776863" cy="2669120"/>
          </a:xfrm>
          <a:prstGeom prst="rect">
            <a:avLst/>
          </a:prstGeom>
        </p:spPr>
      </p:pic>
      <p:pic>
        <p:nvPicPr>
          <p:cNvPr id="2" name="Picture 1">
            <a:extLst>
              <a:ext uri="{FF2B5EF4-FFF2-40B4-BE49-F238E27FC236}">
                <a16:creationId xmlns:a16="http://schemas.microsoft.com/office/drawing/2014/main" id="{DCFCAF72-C703-02FC-A6F8-A88CEA251473}"/>
              </a:ext>
            </a:extLst>
          </p:cNvPr>
          <p:cNvPicPr>
            <a:picLocks noChangeAspect="1"/>
          </p:cNvPicPr>
          <p:nvPr/>
        </p:nvPicPr>
        <p:blipFill>
          <a:blip r:embed="rId4"/>
          <a:stretch>
            <a:fillRect/>
          </a:stretch>
        </p:blipFill>
        <p:spPr>
          <a:xfrm>
            <a:off x="5934075" y="836079"/>
            <a:ext cx="6167388" cy="2669121"/>
          </a:xfrm>
          <a:prstGeom prst="rect">
            <a:avLst/>
          </a:prstGeom>
        </p:spPr>
      </p:pic>
      <p:pic>
        <p:nvPicPr>
          <p:cNvPr id="4" name="Picture 3">
            <a:extLst>
              <a:ext uri="{FF2B5EF4-FFF2-40B4-BE49-F238E27FC236}">
                <a16:creationId xmlns:a16="http://schemas.microsoft.com/office/drawing/2014/main" id="{CAEDFC74-C475-C723-0855-BF89A0F29A29}"/>
              </a:ext>
            </a:extLst>
          </p:cNvPr>
          <p:cNvPicPr>
            <a:picLocks noChangeAspect="1"/>
          </p:cNvPicPr>
          <p:nvPr/>
        </p:nvPicPr>
        <p:blipFill>
          <a:blip r:embed="rId5"/>
          <a:stretch>
            <a:fillRect/>
          </a:stretch>
        </p:blipFill>
        <p:spPr>
          <a:xfrm>
            <a:off x="2057401" y="3581609"/>
            <a:ext cx="7924800" cy="3276391"/>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97566" y="996697"/>
            <a:ext cx="10360152" cy="665922"/>
          </a:xfrm>
        </p:spPr>
        <p:txBody>
          <a:bodyPr/>
          <a:lstStyle/>
          <a:p>
            <a:r>
              <a:rPr lang="en-US" sz="4000" dirty="0"/>
              <a:t>Results and discussions</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9" y="1828800"/>
            <a:ext cx="10843592" cy="4114800"/>
          </a:xfrm>
        </p:spPr>
        <p:txBody>
          <a:bodyPr>
            <a:normAutofit/>
          </a:bodyPr>
          <a:lstStyle/>
          <a:p>
            <a:pPr marL="0" indent="0">
              <a:buNone/>
            </a:pPr>
            <a:r>
              <a:rPr lang="en-GB" sz="2400" b="1" dirty="0"/>
              <a:t>	</a:t>
            </a:r>
            <a:r>
              <a:rPr lang="en-GB" sz="2400" dirty="0"/>
              <a:t>The project successfully demonstrates the use of generative AI to provide intelligent, real-time responses in a user-friendly manner.</a:t>
            </a:r>
          </a:p>
          <a:p>
            <a:pPr marL="0" indent="0">
              <a:buNone/>
            </a:pPr>
            <a:r>
              <a:rPr lang="en-GB" sz="2400" dirty="0"/>
              <a:t>	 The system handles both text and image inputs efficiently, and the architecture allows for scalability and further improvements. </a:t>
            </a:r>
          </a:p>
          <a:p>
            <a:pPr marL="0" indent="0">
              <a:buNone/>
            </a:pPr>
            <a:r>
              <a:rPr lang="en-GB" sz="2400" dirty="0"/>
              <a:t>	The project bridges the gap between complex AI models and practical, interactive applications that can be used across different domains. User feedback indicates a smooth experience with quick AI responses, making the system suitable for a variety of real-world use cases.</a:t>
            </a:r>
            <a:endParaRPr lang="en-US" sz="2400" dirty="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501434" y="1075723"/>
            <a:ext cx="7534656" cy="745435"/>
          </a:xfrm>
        </p:spPr>
        <p:txBody>
          <a:bodyPr/>
          <a:lstStyle/>
          <a:p>
            <a:r>
              <a:rPr lang="en-US" sz="4000" dirty="0"/>
              <a:t>References</a:t>
            </a:r>
            <a:endParaRPr lang="en-US" sz="4400"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6828184" cy="3904488"/>
          </a:xfrm>
        </p:spPr>
        <p:txBody>
          <a:bodyPr>
            <a:normAutofit fontScale="92500" lnSpcReduction="10000"/>
          </a:bodyPr>
          <a:lstStyle/>
          <a:p>
            <a:pPr marL="342900" indent="-342900">
              <a:lnSpc>
                <a:spcPct val="107000"/>
              </a:lnSpc>
              <a:spcAft>
                <a:spcPts val="800"/>
              </a:spcAft>
              <a:buFont typeface="Arial" panose="020B0604020202020204" pitchFamily="34" charset="0"/>
              <a:buChar char="•"/>
            </a:pPr>
            <a:r>
              <a:rPr lang="en-IN" sz="2400" kern="100" dirty="0" err="1">
                <a:effectLst/>
                <a:ea typeface="Calibri" panose="020F0502020204030204" pitchFamily="34" charset="0"/>
                <a:cs typeface="Calibri" panose="020F0502020204030204" pitchFamily="34" charset="0"/>
              </a:rPr>
              <a:t>Vite</a:t>
            </a:r>
            <a:r>
              <a:rPr lang="en-IN" sz="2400" kern="100" dirty="0">
                <a:effectLst/>
                <a:ea typeface="Calibri" panose="020F0502020204030204" pitchFamily="34" charset="0"/>
                <a:cs typeface="Calibri" panose="020F0502020204030204" pitchFamily="34" charset="0"/>
              </a:rPr>
              <a:t> React Documentation</a:t>
            </a:r>
          </a:p>
          <a:p>
            <a:pPr marL="342900" indent="-342900">
              <a:lnSpc>
                <a:spcPct val="107000"/>
              </a:lnSpc>
              <a:spcAft>
                <a:spcPts val="800"/>
              </a:spcAft>
              <a:buFont typeface="Arial" panose="020B0604020202020204" pitchFamily="34" charset="0"/>
              <a:buChar char="•"/>
            </a:pPr>
            <a:r>
              <a:rPr lang="en-IN" sz="2400" kern="100" dirty="0">
                <a:effectLst/>
                <a:ea typeface="Calibri" panose="020F0502020204030204" pitchFamily="34" charset="0"/>
                <a:cs typeface="Calibri" panose="020F0502020204030204" pitchFamily="34" charset="0"/>
              </a:rPr>
              <a:t>Node.js/Express.js Documentation</a:t>
            </a:r>
          </a:p>
          <a:p>
            <a:pPr marL="342900" indent="-342900">
              <a:lnSpc>
                <a:spcPct val="107000"/>
              </a:lnSpc>
              <a:spcAft>
                <a:spcPts val="800"/>
              </a:spcAft>
              <a:buFont typeface="Arial" panose="020B0604020202020204" pitchFamily="34" charset="0"/>
              <a:buChar char="•"/>
            </a:pPr>
            <a:r>
              <a:rPr lang="en-IN" sz="2400" kern="100" dirty="0">
                <a:effectLst/>
                <a:ea typeface="Calibri" panose="020F0502020204030204" pitchFamily="34" charset="0"/>
                <a:cs typeface="Calibri" panose="020F0502020204030204" pitchFamily="34" charset="0"/>
              </a:rPr>
              <a:t>PostgreSQL Official Site</a:t>
            </a:r>
          </a:p>
          <a:p>
            <a:pPr marL="342900" indent="-342900">
              <a:lnSpc>
                <a:spcPct val="107000"/>
              </a:lnSpc>
              <a:spcAft>
                <a:spcPts val="800"/>
              </a:spcAft>
              <a:buFont typeface="Arial" panose="020B0604020202020204" pitchFamily="34" charset="0"/>
              <a:buChar char="•"/>
            </a:pPr>
            <a:r>
              <a:rPr lang="en-IN" sz="2400" kern="100" dirty="0" err="1">
                <a:effectLst/>
                <a:ea typeface="Calibri" panose="020F0502020204030204" pitchFamily="34" charset="0"/>
                <a:cs typeface="Calibri" panose="020F0502020204030204" pitchFamily="34" charset="0"/>
              </a:rPr>
              <a:t>Streamlit</a:t>
            </a:r>
            <a:r>
              <a:rPr lang="en-IN" sz="2400" kern="100" dirty="0">
                <a:effectLst/>
                <a:ea typeface="Calibri" panose="020F0502020204030204" pitchFamily="34" charset="0"/>
                <a:cs typeface="Calibri" panose="020F0502020204030204" pitchFamily="34" charset="0"/>
              </a:rPr>
              <a:t> </a:t>
            </a:r>
            <a:r>
              <a:rPr lang="en-IN" sz="2400" kern="100" dirty="0" err="1">
                <a:effectLst/>
                <a:ea typeface="Calibri" panose="020F0502020204030204" pitchFamily="34" charset="0"/>
                <a:cs typeface="Calibri" panose="020F0502020204030204" pitchFamily="34" charset="0"/>
              </a:rPr>
              <a:t>DocumentationGoogle</a:t>
            </a:r>
            <a:endParaRPr lang="en-IN" sz="2400" kern="100" dirty="0">
              <a:effectLst/>
              <a:ea typeface="Calibri" panose="020F0502020204030204" pitchFamily="34" charset="0"/>
              <a:cs typeface="Calibri" panose="020F0502020204030204" pitchFamily="34" charset="0"/>
            </a:endParaRPr>
          </a:p>
          <a:p>
            <a:pPr marL="342900" indent="-342900">
              <a:lnSpc>
                <a:spcPct val="107000"/>
              </a:lnSpc>
              <a:spcAft>
                <a:spcPts val="800"/>
              </a:spcAft>
              <a:buFont typeface="Arial" panose="020B0604020202020204" pitchFamily="34" charset="0"/>
              <a:buChar char="•"/>
            </a:pPr>
            <a:r>
              <a:rPr lang="en-IN" sz="2400" kern="100" dirty="0">
                <a:effectLst/>
                <a:ea typeface="Calibri" panose="020F0502020204030204" pitchFamily="34" charset="0"/>
                <a:cs typeface="Calibri" panose="020F0502020204030204" pitchFamily="34" charset="0"/>
              </a:rPr>
              <a:t>Generative AI API Documentation</a:t>
            </a:r>
          </a:p>
          <a:p>
            <a:pPr marL="342900" indent="-342900">
              <a:lnSpc>
                <a:spcPct val="107000"/>
              </a:lnSpc>
              <a:spcAft>
                <a:spcPts val="800"/>
              </a:spcAft>
              <a:buFont typeface="Arial" panose="020B0604020202020204" pitchFamily="34" charset="0"/>
              <a:buChar char="•"/>
            </a:pPr>
            <a:r>
              <a:rPr lang="en-IN" sz="2400" kern="100" dirty="0">
                <a:effectLst/>
                <a:ea typeface="Calibri" panose="020F0502020204030204" pitchFamily="34" charset="0"/>
                <a:cs typeface="Calibri" panose="020F0502020204030204" pitchFamily="34" charset="0"/>
              </a:rPr>
              <a:t>OpenAI API Documentation</a:t>
            </a:r>
          </a:p>
          <a:p>
            <a:pPr marL="342900" indent="-342900">
              <a:lnSpc>
                <a:spcPct val="107000"/>
              </a:lnSpc>
              <a:spcAft>
                <a:spcPts val="800"/>
              </a:spcAft>
              <a:buFont typeface="Arial" panose="020B0604020202020204" pitchFamily="34" charset="0"/>
              <a:buChar char="•"/>
            </a:pPr>
            <a:r>
              <a:rPr lang="en-IN" sz="2400" kern="100" dirty="0">
                <a:effectLst/>
                <a:ea typeface="Calibri" panose="020F0502020204030204" pitchFamily="34" charset="0"/>
                <a:cs typeface="Calibri" panose="020F0502020204030204" pitchFamily="34" charset="0"/>
              </a:rPr>
              <a:t>Python Requests Library</a:t>
            </a:r>
            <a:endParaRPr lang="en-US" sz="2400" dirty="0">
              <a:ea typeface="Calibri" panose="020F0502020204030204" pitchFamily="34" charset="0"/>
              <a:cs typeface="Calibri" panose="020F0502020204030204" pitchFamily="34" charset="0"/>
            </a:endParaRP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571875" y="514350"/>
            <a:ext cx="5641848" cy="5029200"/>
          </a:xfrm>
        </p:spPr>
        <p:txBody>
          <a:bodyPr/>
          <a:lstStyle/>
          <a:p>
            <a:pPr algn="ctr"/>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11ED-8A21-B7AC-8D69-D5E0E5449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D1D1C6-C2BE-506A-58AF-EDF3037D010B}"/>
              </a:ext>
            </a:extLst>
          </p:cNvPr>
          <p:cNvSpPr>
            <a:spLocks noGrp="1"/>
          </p:cNvSpPr>
          <p:nvPr>
            <p:ph sz="quarter" idx="10"/>
          </p:nvPr>
        </p:nvSpPr>
        <p:spPr/>
        <p:txBody>
          <a:bodyPr/>
          <a:lstStyle/>
          <a:p>
            <a:r>
              <a:rPr lang="en-GB" dirty="0"/>
              <a:t>BY </a:t>
            </a:r>
          </a:p>
          <a:p>
            <a:pPr marL="0" indent="0">
              <a:buNone/>
            </a:pPr>
            <a:r>
              <a:rPr lang="en-GB" dirty="0"/>
              <a:t>              1.SHRINIGASH</a:t>
            </a:r>
          </a:p>
          <a:p>
            <a:pPr marL="0" indent="0">
              <a:buNone/>
            </a:pPr>
            <a:r>
              <a:rPr lang="en-GB" dirty="0"/>
              <a:t>              2.VINITH V         - 2022115083</a:t>
            </a:r>
          </a:p>
          <a:p>
            <a:pPr marL="0" indent="0">
              <a:buNone/>
            </a:pPr>
            <a:r>
              <a:rPr lang="en-GB" dirty="0"/>
              <a:t>              3.DIVAKAR S      - 2022115110</a:t>
            </a:r>
            <a:endParaRPr lang="en-IN" dirty="0"/>
          </a:p>
        </p:txBody>
      </p:sp>
      <p:sp>
        <p:nvSpPr>
          <p:cNvPr id="4" name="Slide Number Placeholder 3">
            <a:extLst>
              <a:ext uri="{FF2B5EF4-FFF2-40B4-BE49-F238E27FC236}">
                <a16:creationId xmlns:a16="http://schemas.microsoft.com/office/drawing/2014/main" id="{910C5E47-AF37-FE12-2148-0E61A57A65C8}"/>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74725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62966" y="362364"/>
            <a:ext cx="7038975" cy="4135375"/>
          </a:xfrm>
        </p:spPr>
        <p:txBody>
          <a:bodyPr/>
          <a:lstStyle/>
          <a:p>
            <a:pPr>
              <a:lnSpc>
                <a:spcPct val="100000"/>
              </a:lnSpc>
            </a:pPr>
            <a:r>
              <a:rPr lang="en-US" dirty="0"/>
              <a:t>Introduction</a:t>
            </a:r>
            <a:br>
              <a:rPr lang="en-US" sz="1000" dirty="0"/>
            </a:br>
            <a:br>
              <a:rPr lang="en-US" sz="1000" dirty="0"/>
            </a:br>
            <a:r>
              <a:rPr lang="en-US" sz="2400" dirty="0"/>
              <a:t>Overview : </a:t>
            </a:r>
            <a:br>
              <a:rPr lang="en-US" sz="2000" dirty="0"/>
            </a:br>
            <a:r>
              <a:rPr lang="en-US" sz="1600" dirty="0"/>
              <a:t>	</a:t>
            </a:r>
            <a:r>
              <a:rPr lang="en-GB" sz="2000" dirty="0">
                <a:latin typeface="+mn-lt"/>
              </a:rPr>
              <a:t>Anna AI is a generative AI system designed to interact with users through natural language queries and image inputs, providing intelligent responses powered by advanced AI models. The system is built using </a:t>
            </a:r>
            <a:r>
              <a:rPr lang="en-GB" sz="2000" dirty="0" err="1">
                <a:latin typeface="+mn-lt"/>
              </a:rPr>
              <a:t>Vite</a:t>
            </a:r>
            <a:r>
              <a:rPr lang="en-GB" sz="2000" dirty="0">
                <a:latin typeface="+mn-lt"/>
              </a:rPr>
              <a:t> React for the frontend with a Node.js/Express.js backend, and another interface is implemented using </a:t>
            </a:r>
            <a:r>
              <a:rPr lang="en-GB" sz="2000" dirty="0" err="1">
                <a:latin typeface="+mn-lt"/>
              </a:rPr>
              <a:t>Streamlit</a:t>
            </a:r>
            <a:r>
              <a:rPr lang="en-GB" sz="2000" dirty="0">
                <a:latin typeface="+mn-lt"/>
              </a:rPr>
              <a:t> with a Python backend</a:t>
            </a:r>
            <a:br>
              <a:rPr lang="en-GB" sz="1600" dirty="0"/>
            </a:br>
            <a:r>
              <a:rPr lang="en-IN" sz="2400" dirty="0"/>
              <a:t>Key Features:</a:t>
            </a:r>
            <a:endParaRPr lang="en-US" sz="1600" dirty="0"/>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11466" y="0"/>
            <a:ext cx="4790059" cy="6587067"/>
          </a:xfrm>
        </p:spPr>
      </p:pic>
      <p:sp>
        <p:nvSpPr>
          <p:cNvPr id="10" name="Content Placeholder 7">
            <a:extLst>
              <a:ext uri="{FF2B5EF4-FFF2-40B4-BE49-F238E27FC236}">
                <a16:creationId xmlns:a16="http://schemas.microsoft.com/office/drawing/2014/main" id="{07807160-DB09-3161-3E21-B57DA4AB4398}"/>
              </a:ext>
            </a:extLst>
          </p:cNvPr>
          <p:cNvSpPr txBox="1">
            <a:spLocks/>
          </p:cNvSpPr>
          <p:nvPr/>
        </p:nvSpPr>
        <p:spPr>
          <a:xfrm>
            <a:off x="835055" y="4326289"/>
            <a:ext cx="6094797" cy="2340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0000"/>
              </a:lnSpc>
              <a:spcBef>
                <a:spcPts val="0"/>
              </a:spcBef>
              <a:buFont typeface="Symbol" panose="05050102010706020507" pitchFamily="18" charset="2"/>
              <a:buChar char=""/>
            </a:pPr>
            <a:r>
              <a:rPr lang="en-GB" sz="2000" kern="100" dirty="0">
                <a:effectLst/>
                <a:ea typeface="Calibri" panose="020F0502020204030204" pitchFamily="34" charset="0"/>
                <a:cs typeface="Times New Roman" panose="02020603050405020304" pitchFamily="18" charset="0"/>
              </a:rPr>
              <a:t>Chat-based interaction images, audio, video, and files.</a:t>
            </a:r>
            <a:endParaRPr lang="en-IN" sz="2000" kern="100" dirty="0">
              <a:effectLst/>
              <a:ea typeface="Calibri" panose="020F0502020204030204" pitchFamily="34" charset="0"/>
              <a:cs typeface="Times New Roman" panose="02020603050405020304" pitchFamily="18" charset="0"/>
            </a:endParaRPr>
          </a:p>
          <a:p>
            <a:pPr marL="342900" lvl="0" indent="-342900">
              <a:lnSpc>
                <a:spcPct val="100000"/>
              </a:lnSpc>
              <a:spcBef>
                <a:spcPts val="0"/>
              </a:spcBef>
              <a:buFont typeface="Symbol" panose="05050102010706020507" pitchFamily="18" charset="2"/>
              <a:buChar char=""/>
            </a:pPr>
            <a:r>
              <a:rPr lang="en-GB" sz="2000" kern="100" dirty="0">
                <a:effectLst/>
                <a:ea typeface="Calibri" panose="020F0502020204030204" pitchFamily="34" charset="0"/>
                <a:cs typeface="Times New Roman" panose="02020603050405020304" pitchFamily="18" charset="0"/>
              </a:rPr>
              <a:t>Personalized settings that </a:t>
            </a:r>
            <a:r>
              <a:rPr lang="en-GB" sz="2000" kern="100" dirty="0">
                <a:ea typeface="Calibri" panose="020F0502020204030204" pitchFamily="34" charset="0"/>
                <a:cs typeface="Times New Roman" panose="02020603050405020304" pitchFamily="18" charset="0"/>
              </a:rPr>
              <a:t>allow system with real-time AI responses.</a:t>
            </a:r>
            <a:endParaRPr lang="en-IN" sz="2000" kern="100" dirty="0">
              <a:ea typeface="Calibri" panose="020F0502020204030204" pitchFamily="34" charset="0"/>
              <a:cs typeface="Times New Roman" panose="02020603050405020304" pitchFamily="18" charset="0"/>
            </a:endParaRPr>
          </a:p>
          <a:p>
            <a:pPr marL="342900" lvl="0" indent="-342900">
              <a:lnSpc>
                <a:spcPct val="100000"/>
              </a:lnSpc>
              <a:spcBef>
                <a:spcPts val="0"/>
              </a:spcBef>
              <a:buFont typeface="Symbol" panose="05050102010706020507" pitchFamily="18" charset="2"/>
              <a:buChar char=""/>
            </a:pPr>
            <a:r>
              <a:rPr lang="en-GB" sz="2000" kern="100" dirty="0">
                <a:ea typeface="Calibri" panose="020F0502020204030204" pitchFamily="34" charset="0"/>
                <a:cs typeface="Times New Roman" panose="02020603050405020304" pitchFamily="18" charset="0"/>
              </a:rPr>
              <a:t>Media upload functionality, supporting users </a:t>
            </a:r>
            <a:r>
              <a:rPr lang="en-GB" sz="2000" kern="100" dirty="0">
                <a:effectLst/>
                <a:ea typeface="Calibri" panose="020F0502020204030204" pitchFamily="34" charset="0"/>
                <a:cs typeface="Times New Roman" panose="02020603050405020304" pitchFamily="18" charset="0"/>
              </a:rPr>
              <a:t>to adjust the interface's appearance and </a:t>
            </a:r>
            <a:r>
              <a:rPr lang="en-GB" sz="2000" kern="100" dirty="0" err="1">
                <a:effectLst/>
                <a:ea typeface="Calibri" panose="020F0502020204030204" pitchFamily="34" charset="0"/>
                <a:cs typeface="Times New Roman" panose="02020603050405020304" pitchFamily="18" charset="0"/>
              </a:rPr>
              <a:t>behavior</a:t>
            </a:r>
            <a:r>
              <a:rPr lang="en-GB" sz="2000" kern="100" dirty="0">
                <a:effectLst/>
                <a:ea typeface="Calibri" panose="020F0502020204030204" pitchFamily="34" charset="0"/>
                <a:cs typeface="Times New Roman" panose="02020603050405020304" pitchFamily="18" charset="0"/>
              </a:rPr>
              <a:t>.</a:t>
            </a:r>
            <a:endParaRPr lang="en-IN" sz="2000" kern="100" dirty="0">
              <a:effectLst/>
              <a:ea typeface="Calibri" panose="020F0502020204030204" pitchFamily="34" charset="0"/>
              <a:cs typeface="Times New Roman" panose="02020603050405020304" pitchFamily="18" charset="0"/>
            </a:endParaRPr>
          </a:p>
          <a:p>
            <a:pPr marL="342900" lvl="0" indent="-342900">
              <a:lnSpc>
                <a:spcPct val="100000"/>
              </a:lnSpc>
              <a:spcBef>
                <a:spcPts val="0"/>
              </a:spcBef>
              <a:spcAft>
                <a:spcPts val="800"/>
              </a:spcAft>
              <a:buFont typeface="Symbol" panose="05050102010706020507" pitchFamily="18" charset="2"/>
              <a:buChar char=""/>
            </a:pPr>
            <a:r>
              <a:rPr lang="en-GB" sz="2000" kern="100" dirty="0">
                <a:effectLst/>
                <a:ea typeface="Calibri" panose="020F0502020204030204" pitchFamily="34" charset="0"/>
                <a:cs typeface="Times New Roman" panose="02020603050405020304" pitchFamily="18" charset="0"/>
              </a:rPr>
              <a:t>Voice input for speech-to-text conversion and AI-powered search functionality.</a:t>
            </a:r>
            <a:endParaRPr lang="en-IN"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484080" y="-1899963"/>
            <a:ext cx="8341806" cy="3410711"/>
          </a:xfrm>
        </p:spPr>
        <p:txBody>
          <a:bodyPr anchor="b"/>
          <a:lstStyle/>
          <a:p>
            <a:r>
              <a:rPr lang="en-US" dirty="0"/>
              <a:t>Problem Definition </a:t>
            </a:r>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4084568" y="1587878"/>
            <a:ext cx="6859657" cy="4233672"/>
          </a:xfrm>
        </p:spPr>
        <p:txBody>
          <a:bodyPr/>
          <a:lstStyle/>
          <a:p>
            <a:r>
              <a:rPr lang="en-IN" b="1" cap="none" dirty="0"/>
              <a:t>Challenges of Current Systems</a:t>
            </a:r>
          </a:p>
        </p:txBody>
      </p:sp>
      <p:sp>
        <p:nvSpPr>
          <p:cNvPr id="2" name="Content Placeholder 10">
            <a:extLst>
              <a:ext uri="{FF2B5EF4-FFF2-40B4-BE49-F238E27FC236}">
                <a16:creationId xmlns:a16="http://schemas.microsoft.com/office/drawing/2014/main" id="{F13825DA-E6B7-1465-4CED-877E5C45C5F0}"/>
              </a:ext>
            </a:extLst>
          </p:cNvPr>
          <p:cNvSpPr txBox="1">
            <a:spLocks/>
          </p:cNvSpPr>
          <p:nvPr/>
        </p:nvSpPr>
        <p:spPr>
          <a:xfrm>
            <a:off x="4694583" y="2067538"/>
            <a:ext cx="7497417" cy="423367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7000"/>
              </a:lnSpc>
              <a:buFont typeface="Symbol" panose="05050102010706020507" pitchFamily="18" charset="2"/>
              <a:buChar char=""/>
            </a:pPr>
            <a:r>
              <a:rPr lang="en-IN" sz="2000" kern="100" cap="none" dirty="0">
                <a:effectLst/>
                <a:ea typeface="Calibri" panose="020F0502020204030204" pitchFamily="34" charset="0"/>
                <a:cs typeface="Times New Roman" panose="02020603050405020304" pitchFamily="18" charset="0"/>
              </a:rPr>
              <a:t>The Challenge Addressed By Anna AI Is To Create A System That Can Seamlessly Manage Text And Image Inputs, Handle Complex Ai-driven Responses, And Provide An Intuitive Interface For Users. </a:t>
            </a:r>
          </a:p>
          <a:p>
            <a:pPr marL="342900" lvl="0" indent="-342900">
              <a:lnSpc>
                <a:spcPct val="107000"/>
              </a:lnSpc>
              <a:spcAft>
                <a:spcPts val="800"/>
              </a:spcAft>
              <a:buFont typeface="Symbol" panose="05050102010706020507" pitchFamily="18" charset="2"/>
              <a:buChar char=""/>
            </a:pPr>
            <a:r>
              <a:rPr lang="en-IN" sz="2000" kern="100" cap="none" dirty="0">
                <a:effectLst/>
                <a:ea typeface="Calibri" panose="020F0502020204030204" pitchFamily="34" charset="0"/>
                <a:cs typeface="Times New Roman" panose="02020603050405020304" pitchFamily="18" charset="0"/>
              </a:rPr>
              <a:t>Generative Ai Has The Potential To Assist Users In A Variety Of Tasks, But Integrating Multiple Frameworks And Ensuring Consistent Performance Across Diverse User Scenarios Presented A Significant Technical Challenge</a:t>
            </a:r>
            <a:r>
              <a:rPr lang="en-IN" sz="2000" kern="100" dirty="0">
                <a:effectLst/>
                <a:ea typeface="Calibri" panose="020F0502020204030204" pitchFamily="34" charset="0"/>
                <a:cs typeface="Times New Roman" panose="02020603050405020304" pitchFamily="18" charset="0"/>
              </a:rPr>
              <a:t>.</a:t>
            </a:r>
          </a:p>
        </p:txBody>
      </p:sp>
      <p:sp>
        <p:nvSpPr>
          <p:cNvPr id="6" name="Content Placeholder 10">
            <a:extLst>
              <a:ext uri="{FF2B5EF4-FFF2-40B4-BE49-F238E27FC236}">
                <a16:creationId xmlns:a16="http://schemas.microsoft.com/office/drawing/2014/main" id="{A8BB67A8-C43A-4300-7C79-50340552F954}"/>
              </a:ext>
            </a:extLst>
          </p:cNvPr>
          <p:cNvSpPr txBox="1">
            <a:spLocks/>
          </p:cNvSpPr>
          <p:nvPr/>
        </p:nvSpPr>
        <p:spPr>
          <a:xfrm>
            <a:off x="5198533" y="3906909"/>
            <a:ext cx="7168989" cy="423367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cap="none" dirty="0"/>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399" y="616226"/>
            <a:ext cx="7534656" cy="914400"/>
          </a:xfrm>
        </p:spPr>
        <p:txBody>
          <a:bodyPr/>
          <a:lstStyle/>
          <a:p>
            <a:r>
              <a:rPr lang="en-US" sz="3200" dirty="0"/>
              <a:t>Objective</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51112" y="1750877"/>
            <a:ext cx="8716617" cy="4490897"/>
          </a:xfrm>
        </p:spPr>
        <p:txBody>
          <a:bodyPr>
            <a:normAutofit/>
          </a:bodyPr>
          <a:lstStyle/>
          <a:p>
            <a:r>
              <a:rPr lang="en-GB" sz="2400" dirty="0"/>
              <a:t>The primary objective of this project is to build an interactive AI system that Offers real-time, AI-generated responses for both text and image-based queries.</a:t>
            </a:r>
          </a:p>
          <a:p>
            <a:r>
              <a:rPr lang="en-GB" sz="2400" dirty="0"/>
              <a:t>Provides a responsive, user-friendly interface for effective interaction with the AI.</a:t>
            </a:r>
          </a:p>
          <a:p>
            <a:r>
              <a:rPr lang="en-GB" sz="2400" dirty="0"/>
              <a:t>Leverages a powerful backend to handle data storage and complex AI processing, ensuring scalability and high performance.</a:t>
            </a:r>
          </a:p>
          <a:p>
            <a:pPr marL="0" indent="0">
              <a:buNone/>
            </a:pPr>
            <a:endParaRPr lang="en-US" b="1" dirty="0">
              <a:latin typeface="Sagona Book (Headings)"/>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E2C22-B5C4-325F-C582-43FAE213D3AD}"/>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73594136-B5A6-13C0-65C7-B2AB999096CF}"/>
              </a:ext>
            </a:extLst>
          </p:cNvPr>
          <p:cNvSpPr>
            <a:spLocks noGrp="1"/>
          </p:cNvSpPr>
          <p:nvPr>
            <p:ph type="title"/>
          </p:nvPr>
        </p:nvSpPr>
        <p:spPr>
          <a:xfrm>
            <a:off x="914399" y="616226"/>
            <a:ext cx="7534656" cy="914400"/>
          </a:xfrm>
        </p:spPr>
        <p:txBody>
          <a:bodyPr/>
          <a:lstStyle/>
          <a:p>
            <a:r>
              <a:rPr lang="en-US" sz="3200" dirty="0"/>
              <a:t>Survey / Ideas</a:t>
            </a:r>
            <a:endParaRPr lang="en-US" dirty="0"/>
          </a:p>
        </p:txBody>
      </p:sp>
      <p:sp>
        <p:nvSpPr>
          <p:cNvPr id="8" name="Content Placeholder 7">
            <a:extLst>
              <a:ext uri="{FF2B5EF4-FFF2-40B4-BE49-F238E27FC236}">
                <a16:creationId xmlns:a16="http://schemas.microsoft.com/office/drawing/2014/main" id="{1EFF7986-675C-1001-6CD8-4E17E83C84F9}"/>
              </a:ext>
            </a:extLst>
          </p:cNvPr>
          <p:cNvSpPr>
            <a:spLocks noGrp="1"/>
          </p:cNvSpPr>
          <p:nvPr>
            <p:ph sz="quarter" idx="10"/>
          </p:nvPr>
        </p:nvSpPr>
        <p:spPr>
          <a:xfrm>
            <a:off x="1451112" y="1750877"/>
            <a:ext cx="9471992" cy="4490897"/>
          </a:xfrm>
        </p:spPr>
        <p:txBody>
          <a:bodyPr>
            <a:normAutofit/>
          </a:bodyPr>
          <a:lstStyle/>
          <a:p>
            <a:r>
              <a:rPr lang="en-GB" sz="2200" dirty="0"/>
              <a:t>This project draws on state-of-the-art AI technologies such as Google Generative AI and OpenAI.</a:t>
            </a:r>
          </a:p>
          <a:p>
            <a:r>
              <a:rPr lang="en-GB" sz="2200" dirty="0"/>
              <a:t> The frontend architecture leverages </a:t>
            </a:r>
            <a:r>
              <a:rPr lang="en-GB" sz="2200" dirty="0" err="1"/>
              <a:t>Vite</a:t>
            </a:r>
            <a:r>
              <a:rPr lang="en-GB" sz="2200" dirty="0"/>
              <a:t> React to build a fast and scalable UI, while </a:t>
            </a:r>
            <a:r>
              <a:rPr lang="en-GB" sz="2200" dirty="0" err="1"/>
              <a:t>Streamlit</a:t>
            </a:r>
            <a:r>
              <a:rPr lang="en-GB" sz="2200" dirty="0"/>
              <a:t> allows for quick development and prototyping of the AI interface.</a:t>
            </a:r>
          </a:p>
          <a:p>
            <a:r>
              <a:rPr lang="en-GB" sz="2200" dirty="0"/>
              <a:t> AI-driven systems like ChatGPT and Gemini have influenced the design, inspiring the project to focus on real-time interaction and flexibility in AI responses.</a:t>
            </a:r>
          </a:p>
          <a:p>
            <a:pPr marL="0" indent="0">
              <a:buNone/>
            </a:pPr>
            <a:endParaRPr lang="en-US" b="1" dirty="0">
              <a:latin typeface="Sagona Book (Headings)"/>
            </a:endParaRPr>
          </a:p>
        </p:txBody>
      </p:sp>
      <p:sp>
        <p:nvSpPr>
          <p:cNvPr id="3" name="Slide Number Placeholder 2">
            <a:extLst>
              <a:ext uri="{FF2B5EF4-FFF2-40B4-BE49-F238E27FC236}">
                <a16:creationId xmlns:a16="http://schemas.microsoft.com/office/drawing/2014/main" id="{F907EF51-C641-F1FD-A7B2-2F7165A2430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3444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447261" y="267960"/>
            <a:ext cx="10360152" cy="914400"/>
          </a:xfrm>
        </p:spPr>
        <p:txBody>
          <a:bodyPr/>
          <a:lstStyle/>
          <a:p>
            <a:r>
              <a:rPr lang="en-US" sz="3200" dirty="0"/>
              <a:t>System Architecture</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399" y="1490473"/>
            <a:ext cx="10704443" cy="1252728"/>
          </a:xfrm>
        </p:spPr>
        <p:txBody>
          <a:bodyPr/>
          <a:lstStyle/>
          <a:p>
            <a:r>
              <a:rPr lang="en-US" sz="2400" b="1" dirty="0">
                <a:latin typeface="+mj-lt"/>
              </a:rPr>
              <a:t>Login page :</a:t>
            </a:r>
          </a:p>
          <a:p>
            <a:pPr marL="0" lvl="1" indent="0">
              <a:buNone/>
            </a:pPr>
            <a:r>
              <a:rPr lang="en-GB" dirty="0">
                <a:latin typeface="Calibri" panose="020F0502020204030204" pitchFamily="34" charset="0"/>
                <a:ea typeface="Calibri" panose="020F0502020204030204" pitchFamily="34" charset="0"/>
                <a:cs typeface="Calibri" panose="020F0502020204030204" pitchFamily="34" charset="0"/>
              </a:rPr>
              <a:t>	</a:t>
            </a:r>
            <a:r>
              <a:rPr lang="en-GB" dirty="0">
                <a:ea typeface="Calibri" panose="020F0502020204030204" pitchFamily="34" charset="0"/>
                <a:cs typeface="Calibri" panose="020F0502020204030204" pitchFamily="34" charset="0"/>
              </a:rPr>
              <a:t>The login page provides basic authentication through login and sign-up options. Users must enter their credentials (email/username and password) to access the platform.</a:t>
            </a:r>
            <a:endParaRPr lang="en-US" dirty="0">
              <a:ea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914400" y="2673626"/>
            <a:ext cx="4576953" cy="5092014"/>
          </a:xfrm>
        </p:spPr>
        <p:txBody>
          <a:bodyPr>
            <a:normAutofit/>
          </a:bodyPr>
          <a:lstStyle/>
          <a:p>
            <a:r>
              <a:rPr lang="en-US" b="1" dirty="0">
                <a:latin typeface="+mj-lt"/>
              </a:rPr>
              <a:t>Explore Page : </a:t>
            </a:r>
          </a:p>
          <a:p>
            <a:pPr lvl="1"/>
            <a:r>
              <a:rPr lang="en-US" dirty="0">
                <a:ea typeface="Calibri" panose="020F0502020204030204" pitchFamily="34" charset="0"/>
                <a:cs typeface="Calibri" panose="020F0502020204030204" pitchFamily="34" charset="0"/>
              </a:rPr>
              <a:t>The explore page includes the following </a:t>
            </a:r>
            <a:r>
              <a:rPr lang="en-US" b="1" dirty="0">
                <a:ea typeface="Calibri" panose="020F0502020204030204" pitchFamily="34" charset="0"/>
                <a:cs typeface="Calibri" panose="020F0502020204030204" pitchFamily="34" charset="0"/>
              </a:rPr>
              <a:t>key elements </a:t>
            </a:r>
            <a:r>
              <a:rPr lang="en-US" dirty="0">
                <a:ea typeface="Calibri" panose="020F0502020204030204" pitchFamily="34" charset="0"/>
                <a:cs typeface="Calibri" panose="020F0502020204030204" pitchFamily="34" charset="0"/>
              </a:rPr>
              <a:t>:</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Model parameters</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Reset conversation</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Multimedia uploads</a:t>
            </a:r>
          </a:p>
          <a:p>
            <a:pPr lvl="1"/>
            <a:r>
              <a:rPr lang="en-US" b="1" dirty="0">
                <a:ea typeface="Calibri" panose="020F0502020204030204" pitchFamily="34" charset="0"/>
                <a:cs typeface="Calibri" panose="020F0502020204030204" pitchFamily="34" charset="0"/>
              </a:rPr>
              <a:t>Navigation Bar :</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Settings</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Print</a:t>
            </a:r>
          </a:p>
          <a:p>
            <a:pPr lvl="2">
              <a:buFont typeface="Arial" panose="020B0604020202020204" pitchFamily="34" charset="0"/>
              <a:buChar char="•"/>
            </a:pPr>
            <a:r>
              <a:rPr lang="en-US" dirty="0">
                <a:ea typeface="Calibri" panose="020F0502020204030204" pitchFamily="34" charset="0"/>
                <a:cs typeface="Calibri" panose="020F0502020204030204" pitchFamily="34" charset="0"/>
              </a:rPr>
              <a:t>Return</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3" name="Content Placeholder 16">
            <a:extLst>
              <a:ext uri="{FF2B5EF4-FFF2-40B4-BE49-F238E27FC236}">
                <a16:creationId xmlns:a16="http://schemas.microsoft.com/office/drawing/2014/main" id="{9FAC0F23-99DF-D9D7-D696-FD4C281A9CB9}"/>
              </a:ext>
            </a:extLst>
          </p:cNvPr>
          <p:cNvSpPr txBox="1">
            <a:spLocks/>
          </p:cNvSpPr>
          <p:nvPr/>
        </p:nvSpPr>
        <p:spPr>
          <a:xfrm>
            <a:off x="5986655" y="2673626"/>
            <a:ext cx="5463223" cy="509201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2pPr>
            <a:lvl3pPr marL="6858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3pPr>
            <a:lvl4pPr marL="11430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4pPr>
            <a:lvl5pPr marL="1600200" indent="-228600" algn="l" defTabSz="914400" rtl="0" eaLnBrk="1" latinLnBrk="0" hangingPunct="1">
              <a:lnSpc>
                <a:spcPct val="90000"/>
              </a:lnSpc>
              <a:spcBef>
                <a:spcPts val="1000"/>
              </a:spcBef>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mj-lt"/>
              </a:rPr>
              <a:t>Main Page :</a:t>
            </a:r>
          </a:p>
          <a:p>
            <a:pPr lvl="2"/>
            <a:r>
              <a:rPr lang="en-US" b="1" dirty="0">
                <a:ea typeface="Calibri" panose="020F0502020204030204" pitchFamily="34" charset="0"/>
                <a:cs typeface="Calibri" panose="020F0502020204030204" pitchFamily="34" charset="0"/>
              </a:rPr>
              <a:t>Side Bar</a:t>
            </a:r>
          </a:p>
          <a:p>
            <a:pPr marL="1257300" lvl="3" indent="-342900">
              <a:buFont typeface="+mj-lt"/>
              <a:buAutoNum type="arabicPeriod"/>
            </a:pPr>
            <a:r>
              <a:rPr lang="en-US" dirty="0">
                <a:ea typeface="Calibri" panose="020F0502020204030204" pitchFamily="34" charset="0"/>
                <a:cs typeface="Calibri" panose="020F0502020204030204" pitchFamily="34" charset="0"/>
              </a:rPr>
              <a:t>New chat </a:t>
            </a:r>
          </a:p>
          <a:p>
            <a:pPr marL="1257300" lvl="3" indent="-342900">
              <a:buFont typeface="+mj-lt"/>
              <a:buAutoNum type="arabicPeriod"/>
            </a:pPr>
            <a:r>
              <a:rPr lang="en-US" dirty="0">
                <a:ea typeface="Calibri" panose="020F0502020204030204" pitchFamily="34" charset="0"/>
                <a:cs typeface="Calibri" panose="020F0502020204030204" pitchFamily="34" charset="0"/>
              </a:rPr>
              <a:t>Chat history</a:t>
            </a:r>
          </a:p>
          <a:p>
            <a:pPr marL="1257300" lvl="3" indent="-342900">
              <a:buFont typeface="+mj-lt"/>
              <a:buAutoNum type="arabicPeriod"/>
            </a:pPr>
            <a:r>
              <a:rPr lang="en-US" dirty="0">
                <a:ea typeface="Calibri" panose="020F0502020204030204" pitchFamily="34" charset="0"/>
                <a:cs typeface="Calibri" panose="020F0502020204030204" pitchFamily="34" charset="0"/>
              </a:rPr>
              <a:t>Activity</a:t>
            </a:r>
          </a:p>
          <a:p>
            <a:pPr lvl="2"/>
            <a:r>
              <a:rPr lang="en-US" b="1" dirty="0">
                <a:ea typeface="Calibri" panose="020F0502020204030204" pitchFamily="34" charset="0"/>
                <a:cs typeface="Calibri" panose="020F0502020204030204" pitchFamily="34" charset="0"/>
              </a:rPr>
              <a:t>Main Interface</a:t>
            </a:r>
          </a:p>
          <a:p>
            <a:pPr marL="914400" lvl="3" indent="0">
              <a:buNone/>
            </a:pPr>
            <a:r>
              <a:rPr lang="en-GB" dirty="0">
                <a:ea typeface="Calibri" panose="020F0502020204030204" pitchFamily="34" charset="0"/>
                <a:cs typeface="Calibri" panose="020F0502020204030204" pitchFamily="34" charset="0"/>
              </a:rPr>
              <a:t>Contains a </a:t>
            </a:r>
            <a:r>
              <a:rPr lang="en-GB" i="1" dirty="0">
                <a:ea typeface="Calibri" panose="020F0502020204030204" pitchFamily="34" charset="0"/>
                <a:cs typeface="Calibri" panose="020F0502020204030204" pitchFamily="34" charset="0"/>
              </a:rPr>
              <a:t>search box</a:t>
            </a:r>
            <a:r>
              <a:rPr lang="en-GB" dirty="0">
                <a:ea typeface="Calibri" panose="020F0502020204030204" pitchFamily="34" charset="0"/>
                <a:cs typeface="Calibri" panose="020F0502020204030204" pitchFamily="34" charset="0"/>
              </a:rPr>
              <a:t> for quick navigation, an </a:t>
            </a:r>
            <a:r>
              <a:rPr lang="en-GB" i="1" dirty="0">
                <a:ea typeface="Calibri" panose="020F0502020204030204" pitchFamily="34" charset="0"/>
                <a:cs typeface="Calibri" panose="020F0502020204030204" pitchFamily="34" charset="0"/>
              </a:rPr>
              <a:t>Explore Page</a:t>
            </a:r>
            <a:r>
              <a:rPr lang="en-GB" dirty="0">
                <a:ea typeface="Calibri" panose="020F0502020204030204" pitchFamily="34" charset="0"/>
                <a:cs typeface="Calibri" panose="020F0502020204030204" pitchFamily="34" charset="0"/>
              </a:rPr>
              <a:t> button for further customization, and a </a:t>
            </a:r>
            <a:r>
              <a:rPr lang="en-GB" i="1" dirty="0">
                <a:ea typeface="Calibri" panose="020F0502020204030204" pitchFamily="34" charset="0"/>
                <a:cs typeface="Calibri" panose="020F0502020204030204" pitchFamily="34" charset="0"/>
              </a:rPr>
              <a:t>Logout</a:t>
            </a:r>
            <a:r>
              <a:rPr lang="en-GB" dirty="0">
                <a:ea typeface="Calibri" panose="020F0502020204030204" pitchFamily="34" charset="0"/>
                <a:cs typeface="Calibri" panose="020F0502020204030204" pitchFamily="34" charset="0"/>
              </a:rPr>
              <a:t> button for secure exit from the platform.</a:t>
            </a: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4715-88D2-4B5A-C0F1-3009169AAB16}"/>
              </a:ext>
            </a:extLst>
          </p:cNvPr>
          <p:cNvSpPr>
            <a:spLocks noGrp="1"/>
          </p:cNvSpPr>
          <p:nvPr>
            <p:ph type="title"/>
          </p:nvPr>
        </p:nvSpPr>
        <p:spPr>
          <a:xfrm>
            <a:off x="914400" y="268358"/>
            <a:ext cx="7534656" cy="546651"/>
          </a:xfrm>
        </p:spPr>
        <p:txBody>
          <a:bodyPr/>
          <a:lstStyle/>
          <a:p>
            <a:r>
              <a:rPr lang="en-GB" dirty="0"/>
              <a:t>SYSTEM ARCHITECTURE</a:t>
            </a:r>
            <a:endParaRPr lang="en-IN" dirty="0"/>
          </a:p>
        </p:txBody>
      </p:sp>
      <p:pic>
        <p:nvPicPr>
          <p:cNvPr id="6" name="Content Placeholder 5">
            <a:extLst>
              <a:ext uri="{FF2B5EF4-FFF2-40B4-BE49-F238E27FC236}">
                <a16:creationId xmlns:a16="http://schemas.microsoft.com/office/drawing/2014/main" id="{87AF4B0A-510B-8979-4EBF-2FD35587C86D}"/>
              </a:ext>
            </a:extLst>
          </p:cNvPr>
          <p:cNvPicPr>
            <a:picLocks noGrp="1" noChangeAspect="1"/>
          </p:cNvPicPr>
          <p:nvPr>
            <p:ph sz="quarter" idx="10"/>
          </p:nvPr>
        </p:nvPicPr>
        <p:blipFill>
          <a:blip r:embed="rId2"/>
          <a:stretch>
            <a:fillRect/>
          </a:stretch>
        </p:blipFill>
        <p:spPr>
          <a:xfrm>
            <a:off x="0" y="0"/>
            <a:ext cx="12191999" cy="6858000"/>
          </a:xfrm>
        </p:spPr>
      </p:pic>
      <p:sp>
        <p:nvSpPr>
          <p:cNvPr id="4" name="Slide Number Placeholder 3">
            <a:extLst>
              <a:ext uri="{FF2B5EF4-FFF2-40B4-BE49-F238E27FC236}">
                <a16:creationId xmlns:a16="http://schemas.microsoft.com/office/drawing/2014/main" id="{5890B7E9-3F98-4373-5989-643917A2B2D9}"/>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99961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9088E-6E02-D305-9B84-0A278B4D5CA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5B2BE28-2602-6F8F-CF09-4D2B91804EC0}"/>
              </a:ext>
            </a:extLst>
          </p:cNvPr>
          <p:cNvSpPr>
            <a:spLocks noGrp="1"/>
          </p:cNvSpPr>
          <p:nvPr>
            <p:ph type="title"/>
          </p:nvPr>
        </p:nvSpPr>
        <p:spPr>
          <a:xfrm>
            <a:off x="742949" y="0"/>
            <a:ext cx="7534656" cy="914400"/>
          </a:xfrm>
        </p:spPr>
        <p:txBody>
          <a:bodyPr/>
          <a:lstStyle/>
          <a:p>
            <a:r>
              <a:rPr lang="en-US" sz="3200" dirty="0"/>
              <a:t>Detailed Design</a:t>
            </a:r>
            <a:endParaRPr lang="en-US" dirty="0"/>
          </a:p>
        </p:txBody>
      </p:sp>
      <p:sp>
        <p:nvSpPr>
          <p:cNvPr id="8" name="Content Placeholder 7">
            <a:extLst>
              <a:ext uri="{FF2B5EF4-FFF2-40B4-BE49-F238E27FC236}">
                <a16:creationId xmlns:a16="http://schemas.microsoft.com/office/drawing/2014/main" id="{17C652A3-A4D7-A423-4FD8-9F97C673F16E}"/>
              </a:ext>
            </a:extLst>
          </p:cNvPr>
          <p:cNvSpPr>
            <a:spLocks noGrp="1"/>
          </p:cNvSpPr>
          <p:nvPr>
            <p:ph sz="quarter" idx="10"/>
          </p:nvPr>
        </p:nvSpPr>
        <p:spPr>
          <a:xfrm>
            <a:off x="1279662" y="1043608"/>
            <a:ext cx="9253331" cy="5377069"/>
          </a:xfrm>
        </p:spPr>
        <p:txBody>
          <a:bodyPr>
            <a:normAutofit lnSpcReduction="10000"/>
          </a:bodyPr>
          <a:lstStyle/>
          <a:p>
            <a:pPr marL="0" indent="0">
              <a:buNone/>
            </a:pPr>
            <a:r>
              <a:rPr lang="en-GB" sz="2000" kern="100" dirty="0">
                <a:effectLst/>
                <a:ea typeface="Calibri" panose="020F0502020204030204" pitchFamily="34" charset="0"/>
                <a:cs typeface="Times New Roman" panose="02020603050405020304" pitchFamily="18" charset="0"/>
              </a:rPr>
              <a:t>The Anna AI system is carefully designed to provide a smooth and intuitive user experience across both React (</a:t>
            </a:r>
            <a:r>
              <a:rPr lang="en-GB" sz="2000" kern="100" dirty="0" err="1">
                <a:effectLst/>
                <a:ea typeface="Calibri" panose="020F0502020204030204" pitchFamily="34" charset="0"/>
                <a:cs typeface="Times New Roman" panose="02020603050405020304" pitchFamily="18" charset="0"/>
              </a:rPr>
              <a:t>Vite</a:t>
            </a:r>
            <a:r>
              <a:rPr lang="en-GB" sz="2000" kern="100" dirty="0">
                <a:effectLst/>
                <a:ea typeface="Calibri" panose="020F0502020204030204" pitchFamily="34" charset="0"/>
                <a:cs typeface="Times New Roman" panose="02020603050405020304" pitchFamily="18" charset="0"/>
              </a:rPr>
              <a:t>) and </a:t>
            </a:r>
            <a:r>
              <a:rPr lang="en-GB" sz="2000" kern="100" dirty="0" err="1">
                <a:effectLst/>
                <a:ea typeface="Calibri" panose="020F0502020204030204" pitchFamily="34" charset="0"/>
                <a:cs typeface="Times New Roman" panose="02020603050405020304" pitchFamily="18" charset="0"/>
              </a:rPr>
              <a:t>Streamlit</a:t>
            </a:r>
            <a:r>
              <a:rPr lang="en-GB" sz="2000" kern="100" dirty="0">
                <a:effectLst/>
                <a:ea typeface="Calibri" panose="020F0502020204030204" pitchFamily="34" charset="0"/>
                <a:cs typeface="Times New Roman" panose="02020603050405020304" pitchFamily="18" charset="0"/>
              </a:rPr>
              <a:t> interfaces, with seamless integration of AI models for real-time interaction. This section delves deeper into how the frontend communicates with the backend, how inputs are processed, and how responses are generated by the AI models.</a:t>
            </a:r>
          </a:p>
          <a:p>
            <a:pPr marL="0" indent="0">
              <a:buNone/>
            </a:pPr>
            <a:r>
              <a:rPr lang="en-GB" u="sng" kern="100" dirty="0">
                <a:ea typeface="Calibri" panose="020F0502020204030204" pitchFamily="34" charset="0"/>
                <a:cs typeface="Times New Roman" panose="02020603050405020304" pitchFamily="18" charset="0"/>
              </a:rPr>
              <a:t>I .</a:t>
            </a:r>
            <a:r>
              <a:rPr lang="en-GB" sz="2000" u="sng" dirty="0"/>
              <a:t>React (</a:t>
            </a:r>
            <a:r>
              <a:rPr lang="en-GB" sz="2000" u="sng" dirty="0" err="1"/>
              <a:t>Vite</a:t>
            </a:r>
            <a:r>
              <a:rPr lang="en-GB" sz="2000" u="sng" dirty="0"/>
              <a:t>) Frontend with Node.js (Express.js) Backend:</a:t>
            </a:r>
          </a:p>
          <a:p>
            <a:pPr marL="0" indent="0">
              <a:buNone/>
            </a:pPr>
            <a:r>
              <a:rPr lang="en-GB" sz="2000" dirty="0"/>
              <a:t>*Users interact via a search bar or image upload.</a:t>
            </a:r>
          </a:p>
          <a:p>
            <a:pPr marL="0" indent="0">
              <a:buNone/>
            </a:pPr>
            <a:r>
              <a:rPr lang="en-GB" sz="2000" dirty="0"/>
              <a:t>*For text inputs, the query is wrapped in a JSON object and sent to the backend using </a:t>
            </a:r>
            <a:r>
              <a:rPr lang="en-GB" sz="2000" dirty="0" err="1"/>
              <a:t>Axios</a:t>
            </a:r>
            <a:r>
              <a:rPr lang="en-GB" sz="2000" dirty="0"/>
              <a:t>.</a:t>
            </a:r>
          </a:p>
          <a:p>
            <a:pPr marL="0" indent="0">
              <a:buNone/>
            </a:pPr>
            <a:r>
              <a:rPr lang="en-GB" dirty="0"/>
              <a:t>*</a:t>
            </a:r>
            <a:r>
              <a:rPr lang="en-GB" sz="2000" dirty="0"/>
              <a:t>The Node.js backend processes the request and forwards it to the AI model (e.g., OpenAI or Google AI).</a:t>
            </a:r>
          </a:p>
          <a:p>
            <a:pPr marL="0" indent="0">
              <a:buNone/>
            </a:pPr>
            <a:r>
              <a:rPr lang="en-GB" sz="2000" dirty="0"/>
              <a:t>*The AI generates a response, which is returned to the frontend and displayed in real </a:t>
            </a:r>
            <a:r>
              <a:rPr lang="en-GB" sz="2000" dirty="0" err="1"/>
              <a:t>time.For</a:t>
            </a:r>
            <a:r>
              <a:rPr lang="en-GB" sz="2000" dirty="0"/>
              <a:t> image inputs, the image is converted to Base64 and sent to Anthropic for processing. </a:t>
            </a:r>
          </a:p>
          <a:p>
            <a:pPr marL="0" indent="0">
              <a:buNone/>
            </a:pPr>
            <a:r>
              <a:rPr lang="en-GB" sz="2000" dirty="0"/>
              <a:t>*The image data is then sent to the AI model for recognition or </a:t>
            </a:r>
            <a:r>
              <a:rPr lang="en-GB" sz="2000" dirty="0" err="1"/>
              <a:t>analysis.The</a:t>
            </a:r>
            <a:r>
              <a:rPr lang="en-GB" sz="2000" dirty="0"/>
              <a:t> result is sent back to the frontend and displayed alongside the text </a:t>
            </a:r>
            <a:r>
              <a:rPr lang="en-GB" sz="2000" dirty="0" err="1"/>
              <a:t>responses.Error</a:t>
            </a:r>
            <a:r>
              <a:rPr lang="en-GB" sz="2000" dirty="0"/>
              <a:t> handling is implemented to manage failed requests or invalid inputs</a:t>
            </a:r>
            <a:endParaRPr lang="en-US" sz="2000" dirty="0"/>
          </a:p>
          <a:p>
            <a:pPr marL="0" indent="0">
              <a:buNone/>
            </a:pPr>
            <a:endParaRPr lang="en-GB" sz="1800" b="1" dirty="0">
              <a:latin typeface="Sagona Book (Headings)"/>
            </a:endParaRPr>
          </a:p>
          <a:p>
            <a:pPr marL="0" indent="0">
              <a:buNone/>
            </a:pPr>
            <a:endParaRPr lang="en-US" b="1" dirty="0">
              <a:latin typeface="Sagona Book (Headings)"/>
            </a:endParaRPr>
          </a:p>
        </p:txBody>
      </p:sp>
      <p:sp>
        <p:nvSpPr>
          <p:cNvPr id="3" name="Slide Number Placeholder 2">
            <a:extLst>
              <a:ext uri="{FF2B5EF4-FFF2-40B4-BE49-F238E27FC236}">
                <a16:creationId xmlns:a16="http://schemas.microsoft.com/office/drawing/2014/main" id="{1B0AF09E-AF14-E957-2785-4ABA1279B64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9807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5494-AFA9-4729-F6A5-7728EABD1F41}"/>
              </a:ext>
            </a:extLst>
          </p:cNvPr>
          <p:cNvSpPr>
            <a:spLocks noGrp="1"/>
          </p:cNvSpPr>
          <p:nvPr>
            <p:ph type="title"/>
          </p:nvPr>
        </p:nvSpPr>
        <p:spPr/>
        <p:txBody>
          <a:bodyPr/>
          <a:lstStyle/>
          <a:p>
            <a:r>
              <a:rPr lang="en-GB" dirty="0"/>
              <a:t> DETAILED DESIGN</a:t>
            </a:r>
            <a:endParaRPr lang="en-IN" dirty="0"/>
          </a:p>
        </p:txBody>
      </p:sp>
      <p:sp>
        <p:nvSpPr>
          <p:cNvPr id="3" name="Content Placeholder 2">
            <a:extLst>
              <a:ext uri="{FF2B5EF4-FFF2-40B4-BE49-F238E27FC236}">
                <a16:creationId xmlns:a16="http://schemas.microsoft.com/office/drawing/2014/main" id="{B004F351-5137-9198-9F17-D109A4B864F8}"/>
              </a:ext>
            </a:extLst>
          </p:cNvPr>
          <p:cNvSpPr>
            <a:spLocks noGrp="1"/>
          </p:cNvSpPr>
          <p:nvPr>
            <p:ph sz="quarter" idx="10"/>
          </p:nvPr>
        </p:nvSpPr>
        <p:spPr>
          <a:xfrm>
            <a:off x="914400" y="2039112"/>
            <a:ext cx="10439400" cy="3904488"/>
          </a:xfrm>
        </p:spPr>
        <p:txBody>
          <a:bodyPr/>
          <a:lstStyle/>
          <a:p>
            <a:pPr marL="0" indent="0">
              <a:buNone/>
            </a:pPr>
            <a:r>
              <a:rPr lang="en-GB" dirty="0"/>
              <a:t>II .</a:t>
            </a:r>
            <a:r>
              <a:rPr lang="en-GB" dirty="0" err="1"/>
              <a:t>Streamlit</a:t>
            </a:r>
            <a:r>
              <a:rPr lang="en-GB" dirty="0"/>
              <a:t> Frontend with Python (Flask) Backend:</a:t>
            </a:r>
          </a:p>
          <a:p>
            <a:pPr marL="0" indent="0">
              <a:buNone/>
            </a:pPr>
            <a:r>
              <a:rPr lang="en-GB" dirty="0"/>
              <a:t>*Users input queries or upload images directly within the minimalist interface.</a:t>
            </a:r>
          </a:p>
          <a:p>
            <a:pPr marL="0" indent="0">
              <a:buNone/>
            </a:pPr>
            <a:r>
              <a:rPr lang="en-GB" dirty="0"/>
              <a:t>*For text inputs, the input is passed through a form and sent to the Flask backend.</a:t>
            </a:r>
          </a:p>
          <a:p>
            <a:pPr marL="0" indent="0">
              <a:buNone/>
            </a:pPr>
            <a:r>
              <a:rPr lang="en-GB" dirty="0"/>
              <a:t>*The backend processes the query by interacting with an AI model to generate the response, which is then displayed on the UI.</a:t>
            </a:r>
          </a:p>
          <a:p>
            <a:pPr marL="0" indent="0">
              <a:buNone/>
            </a:pPr>
            <a:r>
              <a:rPr lang="en-GB" dirty="0"/>
              <a:t>*For image inputs, the image is encoded into Base64 and sent to Anthropic for analysis. The processed data is then returned as an AI-generated response.</a:t>
            </a:r>
          </a:p>
          <a:p>
            <a:pPr marL="0" indent="0">
              <a:buNone/>
            </a:pPr>
            <a:r>
              <a:rPr lang="en-GB" dirty="0"/>
              <a:t>*The </a:t>
            </a:r>
            <a:r>
              <a:rPr lang="en-GB" dirty="0" err="1"/>
              <a:t>Streamlit</a:t>
            </a:r>
            <a:r>
              <a:rPr lang="en-GB" dirty="0"/>
              <a:t> interface shows the response in real-</a:t>
            </a:r>
            <a:r>
              <a:rPr lang="en-GB" dirty="0" err="1"/>
              <a:t>time.Both</a:t>
            </a:r>
            <a:r>
              <a:rPr lang="en-GB" dirty="0"/>
              <a:t> interfaces ensure seamless AI interactions, with text and image inputs handled efficiently across the two platforms, offering dynamic and real-time feedback.</a:t>
            </a:r>
            <a:endParaRPr lang="en-IN" dirty="0"/>
          </a:p>
        </p:txBody>
      </p:sp>
      <p:sp>
        <p:nvSpPr>
          <p:cNvPr id="4" name="Slide Number Placeholder 3">
            <a:extLst>
              <a:ext uri="{FF2B5EF4-FFF2-40B4-BE49-F238E27FC236}">
                <a16:creationId xmlns:a16="http://schemas.microsoft.com/office/drawing/2014/main" id="{146E21D1-570B-C9A1-83DA-D81771368FF1}"/>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91825092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{2385E75A-34F3-4DE2-94B2-B0DA05671B15}tf11964407_win32</Template>
  <TotalTime>354</TotalTime>
  <Words>1050</Words>
  <Application>Microsoft Office PowerPoint</Application>
  <PresentationFormat>Widescreen</PresentationFormat>
  <Paragraphs>100</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Nova Light</vt:lpstr>
      <vt:lpstr>Sagona Book</vt:lpstr>
      <vt:lpstr>Sagona Book (Headings)</vt:lpstr>
      <vt:lpstr>Symbol</vt:lpstr>
      <vt:lpstr>Custom</vt:lpstr>
      <vt:lpstr>GENERATIVE AI Anna AI</vt:lpstr>
      <vt:lpstr>Introduction  Overview :   Anna AI is a generative AI system designed to interact with users through natural language queries and image inputs, providing intelligent responses powered by advanced AI models. The system is built using Vite React for the frontend with a Node.js/Express.js backend, and another interface is implemented using Streamlit with a Python backend Key Features:</vt:lpstr>
      <vt:lpstr>Problem Definition </vt:lpstr>
      <vt:lpstr>Objective</vt:lpstr>
      <vt:lpstr>Survey / Ideas</vt:lpstr>
      <vt:lpstr>System Architecture</vt:lpstr>
      <vt:lpstr>SYSTEM ARCHITECTURE</vt:lpstr>
      <vt:lpstr>Detailed Design</vt:lpstr>
      <vt:lpstr> DETAILED DESIGN</vt:lpstr>
      <vt:lpstr>Tools and Technologies Used</vt:lpstr>
      <vt:lpstr>Screenshots</vt:lpstr>
      <vt:lpstr>Results and discussions</vt:lpstr>
      <vt:lpstr>References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SHRINIGASH T</dc:creator>
  <cp:lastModifiedBy>SHRINIGASH T</cp:lastModifiedBy>
  <cp:revision>11</cp:revision>
  <dcterms:created xsi:type="dcterms:W3CDTF">2024-10-22T06:08:44Z</dcterms:created>
  <dcterms:modified xsi:type="dcterms:W3CDTF">2024-10-23T03:31:13Z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