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1" r:id="rId8"/>
    <p:sldId id="269" r:id="rId9"/>
    <p:sldId id="262" r:id="rId10"/>
    <p:sldId id="270" r:id="rId11"/>
    <p:sldId id="264" r:id="rId12"/>
    <p:sldId id="267" r:id="rId13"/>
    <p:sldId id="268" r:id="rId14"/>
    <p:sldId id="265" r:id="rId15"/>
    <p:sldId id="266" r:id="rId16"/>
    <p:sldId id="263" r:id="rId17"/>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FE7620-8C24-4243-A5E5-1AB3AEA7794B}">
          <p14:sldIdLst>
            <p14:sldId id="256"/>
            <p14:sldId id="257"/>
            <p14:sldId id="258"/>
            <p14:sldId id="259"/>
            <p14:sldId id="260"/>
            <p14:sldId id="261"/>
            <p14:sldId id="271"/>
            <p14:sldId id="269"/>
            <p14:sldId id="262"/>
            <p14:sldId id="270"/>
            <p14:sldId id="264"/>
            <p14:sldId id="267"/>
            <p14:sldId id="268"/>
            <p14:sldId id="265"/>
            <p14:sldId id="266"/>
            <p14:sldId id="263"/>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48" y="-90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rgbClr val="332C2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rgbClr val="332C2C"/>
                </a:solidFill>
                <a:latin typeface="Calibri"/>
                <a:cs typeface="Calibri"/>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rgbClr val="332C2C"/>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1527628" y="2762745"/>
            <a:ext cx="15245443" cy="3313429"/>
          </a:xfrm>
          <a:prstGeom prst="rect">
            <a:avLst/>
          </a:prstGeom>
        </p:spPr>
        <p:txBody>
          <a:bodyPr wrap="square" lIns="0" tIns="0" rIns="0" bIns="0">
            <a:spAutoFit/>
          </a:bodyPr>
          <a:lstStyle>
            <a:lvl1pPr>
              <a:defRPr sz="7200" b="0" i="0">
                <a:solidFill>
                  <a:srgbClr val="332C2C"/>
                </a:solidFill>
                <a:latin typeface="Calibri"/>
                <a:cs typeface="Calibri"/>
              </a:defRPr>
            </a:lvl1pPr>
          </a:lstStyle>
          <a:p>
            <a:endParaRPr/>
          </a:p>
        </p:txBody>
      </p:sp>
      <p:sp>
        <p:nvSpPr>
          <p:cNvPr id="3" name="Holder 3"/>
          <p:cNvSpPr>
            <a:spLocks noGrp="1"/>
          </p:cNvSpPr>
          <p:nvPr>
            <p:ph type="body" idx="1"/>
          </p:nvPr>
        </p:nvSpPr>
        <p:spPr>
          <a:xfrm>
            <a:off x="1139608" y="3420110"/>
            <a:ext cx="16021482" cy="2998470"/>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 rIns="0" bIns="0" rtlCol="0">
            <a:spAutoFit/>
          </a:bodyPr>
          <a:lstStyle/>
          <a:p>
            <a:pPr marL="2540" marR="5080" indent="1270" algn="ctr">
              <a:lnSpc>
                <a:spcPts val="8630"/>
              </a:lnSpc>
              <a:spcBef>
                <a:spcPts val="200"/>
              </a:spcBef>
            </a:pPr>
            <a:r>
              <a:rPr spc="90" dirty="0"/>
              <a:t>Maximizing </a:t>
            </a:r>
            <a:r>
              <a:rPr spc="75" dirty="0"/>
              <a:t>Efﬁciency: </a:t>
            </a:r>
            <a:r>
              <a:rPr spc="155" dirty="0"/>
              <a:t>Streamlining </a:t>
            </a:r>
            <a:r>
              <a:rPr spc="160" dirty="0"/>
              <a:t> </a:t>
            </a:r>
            <a:r>
              <a:rPr spc="110" dirty="0"/>
              <a:t>Excel </a:t>
            </a:r>
            <a:r>
              <a:rPr spc="30" dirty="0"/>
              <a:t>Automation </a:t>
            </a:r>
            <a:r>
              <a:rPr spc="35" dirty="0"/>
              <a:t>for </a:t>
            </a:r>
            <a:r>
              <a:rPr spc="25" dirty="0"/>
              <a:t>Project </a:t>
            </a:r>
            <a:r>
              <a:rPr spc="-70" dirty="0"/>
              <a:t>Revenue, </a:t>
            </a:r>
            <a:r>
              <a:rPr spc="-65" dirty="0"/>
              <a:t> </a:t>
            </a:r>
            <a:r>
              <a:rPr spc="30" dirty="0"/>
              <a:t>Employee</a:t>
            </a:r>
            <a:r>
              <a:rPr spc="-265" dirty="0"/>
              <a:t> </a:t>
            </a:r>
            <a:r>
              <a:rPr spc="75" dirty="0"/>
              <a:t>Hours,</a:t>
            </a:r>
            <a:r>
              <a:rPr spc="-265" dirty="0"/>
              <a:t> </a:t>
            </a:r>
            <a:r>
              <a:rPr spc="90" dirty="0"/>
              <a:t>and</a:t>
            </a:r>
            <a:r>
              <a:rPr spc="-254" dirty="0"/>
              <a:t> </a:t>
            </a:r>
            <a:r>
              <a:rPr spc="30" dirty="0"/>
              <a:t>Accurate</a:t>
            </a:r>
            <a:r>
              <a:rPr spc="-275" dirty="0"/>
              <a:t> </a:t>
            </a:r>
            <a:r>
              <a:rPr spc="10" dirty="0"/>
              <a:t>Forecasts</a:t>
            </a: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2A92-9AAC-4273-A31A-030021A3FC29}"/>
              </a:ext>
            </a:extLst>
          </p:cNvPr>
          <p:cNvSpPr>
            <a:spLocks noGrp="1"/>
          </p:cNvSpPr>
          <p:nvPr>
            <p:ph type="title"/>
          </p:nvPr>
        </p:nvSpPr>
        <p:spPr>
          <a:xfrm>
            <a:off x="1527628" y="1949451"/>
            <a:ext cx="15245443" cy="677108"/>
          </a:xfrm>
        </p:spPr>
        <p:txBody>
          <a:bodyPr/>
          <a:lstStyle/>
          <a:p>
            <a:r>
              <a:rPr lang="en-US" sz="4400" dirty="0"/>
              <a:t>Screenshots</a:t>
            </a:r>
            <a:endParaRPr lang="en-IN" sz="4400" dirty="0"/>
          </a:p>
        </p:txBody>
      </p:sp>
      <p:sp>
        <p:nvSpPr>
          <p:cNvPr id="3" name="Text Placeholder 2">
            <a:extLst>
              <a:ext uri="{FF2B5EF4-FFF2-40B4-BE49-F238E27FC236}">
                <a16:creationId xmlns:a16="http://schemas.microsoft.com/office/drawing/2014/main" id="{855C8321-01D2-4A28-9CB1-5B688C527C75}"/>
              </a:ext>
            </a:extLst>
          </p:cNvPr>
          <p:cNvSpPr>
            <a:spLocks noGrp="1"/>
          </p:cNvSpPr>
          <p:nvPr>
            <p:ph type="body" idx="1"/>
          </p:nvPr>
        </p:nvSpPr>
        <p:spPr>
          <a:xfrm>
            <a:off x="1139608" y="3420110"/>
            <a:ext cx="16021482" cy="677109"/>
          </a:xfrm>
        </p:spPr>
        <p:txBody>
          <a:bodyPr/>
          <a:lstStyle/>
          <a:p>
            <a:r>
              <a:rPr lang="en-US" b="1" dirty="0"/>
              <a:t>Config.ini files:</a:t>
            </a:r>
          </a:p>
          <a:p>
            <a:endParaRPr lang="en-US" b="1" dirty="0"/>
          </a:p>
          <a:p>
            <a:endParaRPr lang="en-US" b="1" dirty="0"/>
          </a:p>
          <a:p>
            <a:endParaRPr lang="en-US" b="1" dirty="0"/>
          </a:p>
          <a:p>
            <a:endParaRPr lang="en-US" b="1" dirty="0"/>
          </a:p>
          <a:p>
            <a:endParaRPr lang="en-IN" b="1" dirty="0"/>
          </a:p>
        </p:txBody>
      </p:sp>
      <p:pic>
        <p:nvPicPr>
          <p:cNvPr id="5" name="Picture 4">
            <a:extLst>
              <a:ext uri="{FF2B5EF4-FFF2-40B4-BE49-F238E27FC236}">
                <a16:creationId xmlns:a16="http://schemas.microsoft.com/office/drawing/2014/main" id="{9959ABBE-557D-424A-9D9D-A69E7180B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50" y="4235450"/>
            <a:ext cx="15468600" cy="5105400"/>
          </a:xfrm>
          <a:prstGeom prst="rect">
            <a:avLst/>
          </a:prstGeom>
        </p:spPr>
      </p:pic>
    </p:spTree>
    <p:extLst>
      <p:ext uri="{BB962C8B-B14F-4D97-AF65-F5344CB8AC3E}">
        <p14:creationId xmlns:p14="http://schemas.microsoft.com/office/powerpoint/2010/main" val="421786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2C95-37AC-4151-8BA7-EEBA3B34440E}"/>
              </a:ext>
            </a:extLst>
          </p:cNvPr>
          <p:cNvSpPr>
            <a:spLocks noGrp="1"/>
          </p:cNvSpPr>
          <p:nvPr>
            <p:ph type="ctrTitle"/>
          </p:nvPr>
        </p:nvSpPr>
        <p:spPr>
          <a:xfrm>
            <a:off x="1372552" y="1111250"/>
            <a:ext cx="15555595" cy="677108"/>
          </a:xfrm>
        </p:spPr>
        <p:txBody>
          <a:bodyPr/>
          <a:lstStyle/>
          <a:p>
            <a:endParaRPr lang="en-IN" sz="4400" dirty="0"/>
          </a:p>
        </p:txBody>
      </p:sp>
      <p:sp>
        <p:nvSpPr>
          <p:cNvPr id="3" name="Subtitle 2">
            <a:extLst>
              <a:ext uri="{FF2B5EF4-FFF2-40B4-BE49-F238E27FC236}">
                <a16:creationId xmlns:a16="http://schemas.microsoft.com/office/drawing/2014/main" id="{8C67F350-4B8D-4E2F-808E-61522C5EF6DA}"/>
              </a:ext>
            </a:extLst>
          </p:cNvPr>
          <p:cNvSpPr>
            <a:spLocks noGrp="1"/>
          </p:cNvSpPr>
          <p:nvPr>
            <p:ph type="subTitle" idx="4"/>
          </p:nvPr>
        </p:nvSpPr>
        <p:spPr>
          <a:xfrm>
            <a:off x="463550" y="2787650"/>
            <a:ext cx="12886690" cy="846386"/>
          </a:xfrm>
        </p:spPr>
        <p:txBody>
          <a:bodyPr/>
          <a:lstStyle/>
          <a:p>
            <a:r>
              <a:rPr lang="en-US" b="1" dirty="0"/>
              <a:t>Revenue data</a:t>
            </a:r>
            <a:r>
              <a:rPr lang="en-US" dirty="0"/>
              <a:t>:</a:t>
            </a:r>
          </a:p>
          <a:p>
            <a:endParaRPr lang="en-IN" dirty="0"/>
          </a:p>
        </p:txBody>
      </p:sp>
      <p:pic>
        <p:nvPicPr>
          <p:cNvPr id="5" name="Picture 4">
            <a:extLst>
              <a:ext uri="{FF2B5EF4-FFF2-40B4-BE49-F238E27FC236}">
                <a16:creationId xmlns:a16="http://schemas.microsoft.com/office/drawing/2014/main" id="{3BD47A7E-FDE6-49A9-AD05-112403EE9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63" y="4015036"/>
            <a:ext cx="17718973" cy="2963614"/>
          </a:xfrm>
          <a:prstGeom prst="rect">
            <a:avLst/>
          </a:prstGeom>
        </p:spPr>
      </p:pic>
    </p:spTree>
    <p:extLst>
      <p:ext uri="{BB962C8B-B14F-4D97-AF65-F5344CB8AC3E}">
        <p14:creationId xmlns:p14="http://schemas.microsoft.com/office/powerpoint/2010/main" val="938490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AA39-5824-4E6A-A793-9F9D915EA7B1}"/>
              </a:ext>
            </a:extLst>
          </p:cNvPr>
          <p:cNvSpPr>
            <a:spLocks noGrp="1"/>
          </p:cNvSpPr>
          <p:nvPr>
            <p:ph type="title"/>
          </p:nvPr>
        </p:nvSpPr>
        <p:spPr>
          <a:xfrm>
            <a:off x="1527628" y="2762745"/>
            <a:ext cx="15245443" cy="430887"/>
          </a:xfrm>
        </p:spPr>
        <p:txBody>
          <a:bodyPr/>
          <a:lstStyle/>
          <a:p>
            <a:r>
              <a:rPr lang="en-US" sz="2800" b="1" dirty="0"/>
              <a:t>Base-Forecast hours of Each employee For a particular project assigned:</a:t>
            </a:r>
            <a:endParaRPr lang="en-IN" sz="2800" b="1" dirty="0"/>
          </a:p>
        </p:txBody>
      </p:sp>
      <p:pic>
        <p:nvPicPr>
          <p:cNvPr id="5" name="Picture 4">
            <a:extLst>
              <a:ext uri="{FF2B5EF4-FFF2-40B4-BE49-F238E27FC236}">
                <a16:creationId xmlns:a16="http://schemas.microsoft.com/office/drawing/2014/main" id="{2F976458-4CE3-46BE-92FA-2F58AFED5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536" y="4094856"/>
            <a:ext cx="15090321" cy="2109987"/>
          </a:xfrm>
          <a:prstGeom prst="rect">
            <a:avLst/>
          </a:prstGeom>
        </p:spPr>
      </p:pic>
    </p:spTree>
    <p:extLst>
      <p:ext uri="{BB962C8B-B14F-4D97-AF65-F5344CB8AC3E}">
        <p14:creationId xmlns:p14="http://schemas.microsoft.com/office/powerpoint/2010/main" val="95682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8B4B-546B-4EAA-8AB3-331AFA726A7C}"/>
              </a:ext>
            </a:extLst>
          </p:cNvPr>
          <p:cNvSpPr>
            <a:spLocks noGrp="1"/>
          </p:cNvSpPr>
          <p:nvPr>
            <p:ph type="title"/>
          </p:nvPr>
        </p:nvSpPr>
        <p:spPr>
          <a:xfrm>
            <a:off x="1225550" y="1605917"/>
            <a:ext cx="15245443" cy="369332"/>
          </a:xfrm>
        </p:spPr>
        <p:txBody>
          <a:bodyPr/>
          <a:lstStyle/>
          <a:p>
            <a:r>
              <a:rPr lang="en-US" sz="2400" b="1" dirty="0"/>
              <a:t>Weekly Forecast hours(Actual time the employee has worked)</a:t>
            </a:r>
            <a:endParaRPr lang="en-IN" sz="2400" b="1" dirty="0"/>
          </a:p>
        </p:txBody>
      </p:sp>
      <p:pic>
        <p:nvPicPr>
          <p:cNvPr id="5" name="Picture 4">
            <a:extLst>
              <a:ext uri="{FF2B5EF4-FFF2-40B4-BE49-F238E27FC236}">
                <a16:creationId xmlns:a16="http://schemas.microsoft.com/office/drawing/2014/main" id="{14B7083B-32EB-4D1B-A6F7-DFB450A73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350" y="2787650"/>
            <a:ext cx="15544800" cy="4495800"/>
          </a:xfrm>
          <a:prstGeom prst="rect">
            <a:avLst/>
          </a:prstGeom>
        </p:spPr>
      </p:pic>
    </p:spTree>
    <p:extLst>
      <p:ext uri="{BB962C8B-B14F-4D97-AF65-F5344CB8AC3E}">
        <p14:creationId xmlns:p14="http://schemas.microsoft.com/office/powerpoint/2010/main" val="2577371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9137-6D9A-4156-9D41-67F6CDBA0A83}"/>
              </a:ext>
            </a:extLst>
          </p:cNvPr>
          <p:cNvSpPr>
            <a:spLocks noGrp="1"/>
          </p:cNvSpPr>
          <p:nvPr>
            <p:ph type="title"/>
          </p:nvPr>
        </p:nvSpPr>
        <p:spPr>
          <a:xfrm>
            <a:off x="1454150" y="1111251"/>
            <a:ext cx="15245443" cy="430887"/>
          </a:xfrm>
        </p:spPr>
        <p:txBody>
          <a:bodyPr/>
          <a:lstStyle/>
          <a:p>
            <a:r>
              <a:rPr lang="en-US" sz="2800" b="1" dirty="0"/>
              <a:t> Output: Consolidated Revenue data</a:t>
            </a:r>
            <a:endParaRPr lang="en-IN" sz="2800" b="1" dirty="0"/>
          </a:p>
        </p:txBody>
      </p:sp>
      <p:sp>
        <p:nvSpPr>
          <p:cNvPr id="3" name="Text Placeholder 2">
            <a:extLst>
              <a:ext uri="{FF2B5EF4-FFF2-40B4-BE49-F238E27FC236}">
                <a16:creationId xmlns:a16="http://schemas.microsoft.com/office/drawing/2014/main" id="{D8D43DAA-3184-441E-B9A8-26340E06F61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905F7B7-F018-4A7F-A7DB-F7A0177AA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3" y="2892110"/>
            <a:ext cx="18290553" cy="4515480"/>
          </a:xfrm>
          <a:prstGeom prst="rect">
            <a:avLst/>
          </a:prstGeom>
        </p:spPr>
      </p:pic>
    </p:spTree>
    <p:extLst>
      <p:ext uri="{BB962C8B-B14F-4D97-AF65-F5344CB8AC3E}">
        <p14:creationId xmlns:p14="http://schemas.microsoft.com/office/powerpoint/2010/main" val="3751937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95A3-6591-41C5-B862-7F77C194C305}"/>
              </a:ext>
            </a:extLst>
          </p:cNvPr>
          <p:cNvSpPr>
            <a:spLocks noGrp="1"/>
          </p:cNvSpPr>
          <p:nvPr>
            <p:ph type="title"/>
          </p:nvPr>
        </p:nvSpPr>
        <p:spPr>
          <a:xfrm>
            <a:off x="1527628" y="1720851"/>
            <a:ext cx="15245443" cy="430887"/>
          </a:xfrm>
        </p:spPr>
        <p:txBody>
          <a:bodyPr/>
          <a:lstStyle/>
          <a:p>
            <a:r>
              <a:rPr lang="en-US" sz="2800" b="1" dirty="0"/>
              <a:t> Output: Employee report forecast</a:t>
            </a:r>
            <a:endParaRPr lang="en-IN" sz="2800" b="1" dirty="0"/>
          </a:p>
        </p:txBody>
      </p:sp>
      <p:pic>
        <p:nvPicPr>
          <p:cNvPr id="5" name="Picture 4">
            <a:extLst>
              <a:ext uri="{FF2B5EF4-FFF2-40B4-BE49-F238E27FC236}">
                <a16:creationId xmlns:a16="http://schemas.microsoft.com/office/drawing/2014/main" id="{7DCDF990-1062-438B-9D5A-34D7121E8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550" y="3168650"/>
            <a:ext cx="14859000" cy="5029200"/>
          </a:xfrm>
          <a:prstGeom prst="rect">
            <a:avLst/>
          </a:prstGeom>
        </p:spPr>
      </p:pic>
    </p:spTree>
    <p:extLst>
      <p:ext uri="{BB962C8B-B14F-4D97-AF65-F5344CB8AC3E}">
        <p14:creationId xmlns:p14="http://schemas.microsoft.com/office/powerpoint/2010/main" val="126789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AC19-4144-4682-AD8C-FCAD63A63E61}"/>
              </a:ext>
            </a:extLst>
          </p:cNvPr>
          <p:cNvSpPr>
            <a:spLocks noGrp="1"/>
          </p:cNvSpPr>
          <p:nvPr>
            <p:ph type="title"/>
          </p:nvPr>
        </p:nvSpPr>
        <p:spPr>
          <a:xfrm>
            <a:off x="1139608" y="882650"/>
            <a:ext cx="15245443" cy="677108"/>
          </a:xfrm>
        </p:spPr>
        <p:txBody>
          <a:bodyPr/>
          <a:lstStyle/>
          <a:p>
            <a:r>
              <a:rPr lang="en-US" sz="4400" dirty="0"/>
              <a:t>Results and conclusions</a:t>
            </a:r>
            <a:endParaRPr lang="en-IN" sz="4400" dirty="0"/>
          </a:p>
        </p:txBody>
      </p:sp>
      <p:sp>
        <p:nvSpPr>
          <p:cNvPr id="3" name="Text Placeholder 2">
            <a:extLst>
              <a:ext uri="{FF2B5EF4-FFF2-40B4-BE49-F238E27FC236}">
                <a16:creationId xmlns:a16="http://schemas.microsoft.com/office/drawing/2014/main" id="{FD72FD98-BBBB-408A-9BC9-894C72B948A2}"/>
              </a:ext>
            </a:extLst>
          </p:cNvPr>
          <p:cNvSpPr>
            <a:spLocks noGrp="1"/>
          </p:cNvSpPr>
          <p:nvPr>
            <p:ph type="body" idx="1"/>
          </p:nvPr>
        </p:nvSpPr>
        <p:spPr>
          <a:xfrm>
            <a:off x="1139608" y="2254250"/>
            <a:ext cx="16021482" cy="3877985"/>
          </a:xfrm>
        </p:spPr>
        <p:txBody>
          <a:bodyPr/>
          <a:lstStyle/>
          <a:p>
            <a:pPr lvl="0" algn="l" rtl="0" eaLnBrk="0" fontAlgn="base" hangingPunct="0">
              <a:spcBef>
                <a:spcPct val="0"/>
              </a:spcBef>
              <a:spcAft>
                <a:spcPct val="0"/>
              </a:spcAft>
              <a:buFontTx/>
              <a:buChar char="•"/>
            </a:pPr>
            <a:r>
              <a:rPr lang="en-US" altLang="en-US" sz="2800"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Consolidation Efficiency</a:t>
            </a:r>
            <a:r>
              <a:rPr lang="en-US" altLang="en-US" sz="28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The project data and revenue consolidation script successfully processes multiple Excel files, reducing manual effort and increasing accuracy.</a:t>
            </a:r>
          </a:p>
          <a:p>
            <a:pPr lvl="0" algn="l" rtl="0" eaLnBrk="0" fontAlgn="base" hangingPunct="0">
              <a:spcBef>
                <a:spcPct val="0"/>
              </a:spcBef>
              <a:spcAft>
                <a:spcPct val="0"/>
              </a:spcAft>
            </a:pPr>
            <a:endParaRPr lang="en-US" alt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lgn="l" rtl="0" eaLnBrk="0" fontAlgn="base" hangingPunct="0">
              <a:spcBef>
                <a:spcPct val="0"/>
              </a:spcBef>
              <a:spcAft>
                <a:spcPct val="0"/>
              </a:spcAft>
              <a:buFontTx/>
              <a:buChar char="•"/>
            </a:pPr>
            <a:r>
              <a:rPr lang="en-US" altLang="en-US" sz="2800"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Improved Accuracy</a:t>
            </a:r>
            <a:r>
              <a:rPr lang="en-US" altLang="en-US" sz="28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The employee hours matching script detects mismatches between employee reports and project data, ensuring that only valid data is written to weekly forecasts.</a:t>
            </a:r>
          </a:p>
          <a:p>
            <a:pPr lvl="0" algn="l" rtl="0" eaLnBrk="0" fontAlgn="base" hangingPunct="0">
              <a:spcBef>
                <a:spcPct val="0"/>
              </a:spcBef>
              <a:spcAft>
                <a:spcPct val="0"/>
              </a:spcAft>
            </a:pPr>
            <a:endParaRPr lang="en-US" alt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lgn="l" rtl="0" eaLnBrk="0" fontAlgn="base" hangingPunct="0">
              <a:spcBef>
                <a:spcPct val="0"/>
              </a:spcBef>
              <a:spcAft>
                <a:spcPct val="0"/>
              </a:spcAft>
              <a:buFontTx/>
              <a:buChar char="•"/>
            </a:pPr>
            <a:r>
              <a:rPr lang="en-US" altLang="en-US" sz="2800"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Enhanced Forecast Tracking</a:t>
            </a:r>
            <a:r>
              <a:rPr lang="en-US" altLang="en-US" sz="28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The uncommon data script identifies discrepancies </a:t>
            </a:r>
          </a:p>
          <a:p>
            <a:pPr lvl="0" algn="l" rtl="0" eaLnBrk="0" fontAlgn="base" hangingPunct="0">
              <a:spcBef>
                <a:spcPct val="0"/>
              </a:spcBef>
              <a:spcAft>
                <a:spcPct val="0"/>
              </a:spcAft>
            </a:pPr>
            <a:r>
              <a:rPr lang="en-US" altLang="en-US" sz="28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between base and weekly forecasts, aiding in better project management and resource allocation.</a:t>
            </a:r>
            <a:endParaRPr lang="en-US" altLang="en-US" sz="2800" dirty="0">
              <a:solidFill>
                <a:schemeClr val="tx1"/>
              </a:solidFill>
            </a:endParaRPr>
          </a:p>
          <a:p>
            <a:endParaRPr lang="en-IN" sz="2800" dirty="0"/>
          </a:p>
        </p:txBody>
      </p:sp>
      <p:sp>
        <p:nvSpPr>
          <p:cNvPr id="8" name="Rectangle 5">
            <a:extLst>
              <a:ext uri="{FF2B5EF4-FFF2-40B4-BE49-F238E27FC236}">
                <a16:creationId xmlns:a16="http://schemas.microsoft.com/office/drawing/2014/main" id="{7352CEB4-8BB2-48D4-9E15-A925D2A9D3FC}"/>
              </a:ext>
            </a:extLst>
          </p:cNvPr>
          <p:cNvSpPr>
            <a:spLocks noChangeArrowheads="1"/>
          </p:cNvSpPr>
          <p:nvPr/>
        </p:nvSpPr>
        <p:spPr bwMode="auto">
          <a:xfrm>
            <a:off x="0" y="-351362"/>
            <a:ext cx="184731" cy="702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F3813EC8-6258-4A28-A1D8-9B282DAA8E7B}"/>
              </a:ext>
            </a:extLst>
          </p:cNvPr>
          <p:cNvSpPr>
            <a:spLocks noChangeArrowheads="1"/>
          </p:cNvSpPr>
          <p:nvPr/>
        </p:nvSpPr>
        <p:spPr bwMode="auto">
          <a:xfrm>
            <a:off x="0" y="0"/>
            <a:ext cx="18300700" cy="190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3766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5"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6" name="object 16"/>
          <p:cNvSpPr txBox="1">
            <a:spLocks noGrp="1"/>
          </p:cNvSpPr>
          <p:nvPr>
            <p:ph type="title"/>
          </p:nvPr>
        </p:nvSpPr>
        <p:spPr>
          <a:xfrm>
            <a:off x="7473950" y="2762745"/>
            <a:ext cx="9299121" cy="1370247"/>
          </a:xfrm>
          <a:prstGeom prst="rect">
            <a:avLst/>
          </a:prstGeom>
        </p:spPr>
        <p:txBody>
          <a:bodyPr vert="horz" wrap="square" lIns="0" tIns="15875" rIns="0" bIns="0" rtlCol="0">
            <a:spAutoFit/>
          </a:bodyPr>
          <a:lstStyle/>
          <a:p>
            <a:pPr marL="12700">
              <a:lnSpc>
                <a:spcPct val="100000"/>
              </a:lnSpc>
              <a:spcBef>
                <a:spcPts val="125"/>
              </a:spcBef>
            </a:pPr>
            <a:r>
              <a:rPr sz="4400" b="1" spc="70" dirty="0"/>
              <a:t>Introductio</a:t>
            </a:r>
            <a:r>
              <a:rPr sz="4400" b="1" spc="100" dirty="0"/>
              <a:t>n</a:t>
            </a:r>
            <a:r>
              <a:rPr sz="4400" b="1" spc="-155" dirty="0"/>
              <a:t> </a:t>
            </a:r>
            <a:r>
              <a:rPr sz="4400" b="1" spc="-55" dirty="0"/>
              <a:t>t</a:t>
            </a:r>
            <a:r>
              <a:rPr sz="4400" b="1" spc="-80" dirty="0"/>
              <a:t>o</a:t>
            </a:r>
            <a:r>
              <a:rPr sz="4400" b="1" spc="-155" dirty="0"/>
              <a:t> </a:t>
            </a:r>
            <a:r>
              <a:rPr sz="4400" b="1" spc="75" dirty="0"/>
              <a:t>Excel</a:t>
            </a:r>
            <a:r>
              <a:rPr sz="4400" b="1" spc="-150" dirty="0"/>
              <a:t> </a:t>
            </a:r>
            <a:r>
              <a:rPr sz="4400" b="1" spc="30" dirty="0"/>
              <a:t>Automation</a:t>
            </a:r>
            <a:r>
              <a:rPr lang="en-US" sz="4400" b="1" spc="30" dirty="0"/>
              <a:t> Using python libraries</a:t>
            </a:r>
            <a:endParaRPr sz="4400" b="1" dirty="0"/>
          </a:p>
        </p:txBody>
      </p:sp>
      <p:sp>
        <p:nvSpPr>
          <p:cNvPr id="17" name="Text Placeholder 16">
            <a:extLst>
              <a:ext uri="{FF2B5EF4-FFF2-40B4-BE49-F238E27FC236}">
                <a16:creationId xmlns:a16="http://schemas.microsoft.com/office/drawing/2014/main" id="{7005330E-996A-4076-BF8D-C1BECE41F4B6}"/>
              </a:ext>
            </a:extLst>
          </p:cNvPr>
          <p:cNvSpPr>
            <a:spLocks noGrp="1"/>
          </p:cNvSpPr>
          <p:nvPr>
            <p:ph type="body" idx="1"/>
          </p:nvPr>
        </p:nvSpPr>
        <p:spPr>
          <a:xfrm>
            <a:off x="7397750" y="4387849"/>
            <a:ext cx="8839200" cy="2585323"/>
          </a:xfrm>
        </p:spPr>
        <p:txBody>
          <a:bodyPr/>
          <a:lstStyle/>
          <a:p>
            <a:r>
              <a:rPr lang="en-US" sz="2800" dirty="0"/>
              <a:t>In today’s fast-paced business environment, Excel automation is crucial for maximizing efficiency. This presentation will explore how to streamline processes related to project revenue, employee hours, and accurate forecasts to enhance productivity and decision making</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3" name="object 13"/>
          <p:cNvSpPr txBox="1">
            <a:spLocks noGrp="1"/>
          </p:cNvSpPr>
          <p:nvPr>
            <p:ph type="title"/>
          </p:nvPr>
        </p:nvSpPr>
        <p:spPr>
          <a:xfrm>
            <a:off x="1586448" y="1482598"/>
            <a:ext cx="7564120" cy="754694"/>
          </a:xfrm>
          <a:prstGeom prst="rect">
            <a:avLst/>
          </a:prstGeom>
        </p:spPr>
        <p:txBody>
          <a:bodyPr vert="horz" wrap="square" lIns="0" tIns="15875" rIns="0" bIns="0" rtlCol="0">
            <a:spAutoFit/>
          </a:bodyPr>
          <a:lstStyle/>
          <a:p>
            <a:pPr marL="12700">
              <a:lnSpc>
                <a:spcPct val="100000"/>
              </a:lnSpc>
              <a:spcBef>
                <a:spcPts val="125"/>
              </a:spcBef>
            </a:pPr>
            <a:r>
              <a:rPr lang="en-IN" sz="4800" b="1" dirty="0"/>
              <a:t>Problem Definition</a:t>
            </a:r>
            <a:endParaRPr sz="4550" b="1" dirty="0"/>
          </a:p>
        </p:txBody>
      </p:sp>
      <p:sp>
        <p:nvSpPr>
          <p:cNvPr id="14" name="Rectangle 13">
            <a:extLst>
              <a:ext uri="{FF2B5EF4-FFF2-40B4-BE49-F238E27FC236}">
                <a16:creationId xmlns:a16="http://schemas.microsoft.com/office/drawing/2014/main" id="{5A471866-202E-4C15-99F5-8ACB4D3AA8ED}"/>
              </a:ext>
            </a:extLst>
          </p:cNvPr>
          <p:cNvSpPr/>
          <p:nvPr/>
        </p:nvSpPr>
        <p:spPr>
          <a:xfrm>
            <a:off x="844551" y="4272687"/>
            <a:ext cx="9906000" cy="4401205"/>
          </a:xfrm>
          <a:prstGeom prst="rect">
            <a:avLst/>
          </a:prstGeom>
        </p:spPr>
        <p:txBody>
          <a:bodyPr wrap="square">
            <a:spAutoFit/>
          </a:bodyPr>
          <a:lstStyle/>
          <a:p>
            <a:pPr>
              <a:buFont typeface="Arial" panose="020B0604020202020204" pitchFamily="34" charset="0"/>
              <a:buChar char="•"/>
            </a:pPr>
            <a:r>
              <a:rPr lang="en-US" sz="2800" dirty="0">
                <a:latin typeface="Verdana" panose="020B0604030504040204" pitchFamily="34" charset="0"/>
                <a:ea typeface="Verdana" panose="020B0604030504040204" pitchFamily="34" charset="0"/>
              </a:rPr>
              <a:t>Manual processing of large volumes of Excel data for project revenue, employee hours, and forecast comparisons is error-prone and time-consuming.</a:t>
            </a:r>
          </a:p>
          <a:p>
            <a:pPr>
              <a:buFont typeface="Arial" panose="020B0604020202020204" pitchFamily="34" charset="0"/>
              <a:buChar char="•"/>
            </a:pPr>
            <a:endParaRPr lang="en-US" sz="2800"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sz="2800" dirty="0">
                <a:latin typeface="Verdana" panose="020B0604030504040204" pitchFamily="34" charset="0"/>
                <a:ea typeface="Verdana" panose="020B0604030504040204" pitchFamily="34" charset="0"/>
              </a:rPr>
              <a:t>Mismatches between employee data and project records can lead to inaccurate reporting of work hours.</a:t>
            </a:r>
          </a:p>
          <a:p>
            <a:endParaRPr lang="en-US" sz="2800"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sz="2800" dirty="0">
                <a:latin typeface="Verdana" panose="020B0604030504040204" pitchFamily="34" charset="0"/>
                <a:ea typeface="Verdana" panose="020B0604030504040204" pitchFamily="34" charset="0"/>
              </a:rPr>
              <a:t>Inconsistent data between base and weekly forecasts needs to be identified and corrected efficiently.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2"/>
            <a:ext cx="18300700" cy="10295890"/>
            <a:chOff x="-12500" y="3902"/>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902"/>
              <a:ext cx="7993176" cy="1027747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46056" y="1548861"/>
            <a:ext cx="7522845" cy="866904"/>
          </a:xfrm>
          <a:prstGeom prst="rect">
            <a:avLst/>
          </a:prstGeom>
        </p:spPr>
        <p:txBody>
          <a:bodyPr vert="horz" wrap="square" lIns="0" tIns="12700" rIns="0" bIns="0" rtlCol="0">
            <a:spAutoFit/>
          </a:bodyPr>
          <a:lstStyle/>
          <a:p>
            <a:pPr marL="12700">
              <a:lnSpc>
                <a:spcPct val="100000"/>
              </a:lnSpc>
              <a:spcBef>
                <a:spcPts val="100"/>
              </a:spcBef>
            </a:pPr>
            <a:r>
              <a:rPr lang="en-US" sz="5550" b="1" spc="160" dirty="0"/>
              <a:t>Objective</a:t>
            </a:r>
            <a:endParaRPr sz="5550" b="1" dirty="0"/>
          </a:p>
        </p:txBody>
      </p:sp>
      <p:sp>
        <p:nvSpPr>
          <p:cNvPr id="11" name="object 11"/>
          <p:cNvSpPr txBox="1">
            <a:spLocks noGrp="1"/>
          </p:cNvSpPr>
          <p:nvPr>
            <p:ph type="body" idx="1"/>
          </p:nvPr>
        </p:nvSpPr>
        <p:spPr>
          <a:xfrm>
            <a:off x="8464550" y="3390973"/>
            <a:ext cx="16021482" cy="3860672"/>
          </a:xfrm>
          <a:prstGeom prst="rect">
            <a:avLst/>
          </a:prstGeom>
        </p:spPr>
        <p:txBody>
          <a:bodyPr vert="horz" wrap="square" lIns="0" tIns="6985" rIns="0" bIns="0" rtlCol="0">
            <a:spAutoFit/>
          </a:bodyPr>
          <a:lstStyle/>
          <a:p>
            <a:pPr lvl="0" algn="l" rtl="0" eaLnBrk="0" fontAlgn="base" hangingPunct="0">
              <a:spcBef>
                <a:spcPct val="0"/>
              </a:spcBef>
              <a:spcAft>
                <a:spcPct val="0"/>
              </a:spcAft>
              <a:buFontTx/>
              <a:buChar char="•"/>
            </a:pPr>
            <a:r>
              <a:rPr lang="en-US" altLang="en-US" sz="2800" b="1" dirty="0">
                <a:solidFill>
                  <a:schemeClr val="tx1"/>
                </a:solidFill>
                <a:latin typeface="Arial" panose="020B0604020202020204" pitchFamily="34" charset="0"/>
              </a:rPr>
              <a:t>Automate</a:t>
            </a:r>
            <a:r>
              <a:rPr lang="en-US" altLang="en-US" sz="2800" dirty="0">
                <a:solidFill>
                  <a:schemeClr val="tx1"/>
                </a:solidFill>
                <a:latin typeface="Arial" panose="020B0604020202020204" pitchFamily="34" charset="0"/>
              </a:rPr>
              <a:t> the consolidation of project data and </a:t>
            </a:r>
          </a:p>
          <a:p>
            <a:pPr lvl="0" algn="l" rtl="0" eaLnBrk="0" fontAlgn="base" hangingPunct="0">
              <a:spcBef>
                <a:spcPct val="0"/>
              </a:spcBef>
              <a:spcAft>
                <a:spcPct val="0"/>
              </a:spcAft>
            </a:pPr>
            <a:r>
              <a:rPr lang="en-US" altLang="en-US" sz="2800" dirty="0">
                <a:solidFill>
                  <a:schemeClr val="tx1"/>
                </a:solidFill>
                <a:latin typeface="Arial" panose="020B0604020202020204" pitchFamily="34" charset="0"/>
              </a:rPr>
              <a:t>revenue across multiple Excel files.</a:t>
            </a:r>
          </a:p>
          <a:p>
            <a:pPr lvl="0" algn="l" rtl="0" eaLnBrk="0" fontAlgn="base" hangingPunct="0">
              <a:spcBef>
                <a:spcPct val="0"/>
              </a:spcBef>
              <a:spcAft>
                <a:spcPct val="0"/>
              </a:spcAft>
              <a:buFontTx/>
              <a:buChar char="•"/>
            </a:pPr>
            <a:endParaRPr lang="en-US" altLang="en-US" sz="2800" b="1" dirty="0">
              <a:solidFill>
                <a:schemeClr val="tx1"/>
              </a:solidFill>
              <a:latin typeface="Arial" panose="020B0604020202020204" pitchFamily="34" charset="0"/>
            </a:endParaRPr>
          </a:p>
          <a:p>
            <a:pPr lvl="0" algn="l" rtl="0" eaLnBrk="0" fontAlgn="base" hangingPunct="0">
              <a:spcBef>
                <a:spcPct val="0"/>
              </a:spcBef>
              <a:spcAft>
                <a:spcPct val="0"/>
              </a:spcAft>
              <a:buFontTx/>
              <a:buChar char="•"/>
            </a:pPr>
            <a:r>
              <a:rPr lang="en-US" altLang="en-US" sz="2800" b="1" dirty="0">
                <a:solidFill>
                  <a:schemeClr val="tx1"/>
                </a:solidFill>
                <a:latin typeface="Arial" panose="020B0604020202020204" pitchFamily="34" charset="0"/>
              </a:rPr>
              <a:t>Ensure accuracy</a:t>
            </a:r>
            <a:r>
              <a:rPr lang="en-US" altLang="en-US" sz="2800" dirty="0">
                <a:solidFill>
                  <a:schemeClr val="tx1"/>
                </a:solidFill>
                <a:latin typeface="Arial" panose="020B0604020202020204" pitchFamily="34" charset="0"/>
              </a:rPr>
              <a:t> by matching employee work hours based </a:t>
            </a:r>
          </a:p>
          <a:p>
            <a:pPr lvl="0" algn="l" rtl="0" eaLnBrk="0" fontAlgn="base" hangingPunct="0">
              <a:spcBef>
                <a:spcPct val="0"/>
              </a:spcBef>
              <a:spcAft>
                <a:spcPct val="0"/>
              </a:spcAft>
            </a:pPr>
            <a:r>
              <a:rPr lang="en-US" altLang="en-US" sz="2800" dirty="0">
                <a:solidFill>
                  <a:schemeClr val="tx1"/>
                </a:solidFill>
                <a:latin typeface="Arial" panose="020B0604020202020204" pitchFamily="34" charset="0"/>
              </a:rPr>
              <a:t>on project names and email IDs.</a:t>
            </a:r>
          </a:p>
          <a:p>
            <a:pPr lvl="0" algn="l" rtl="0" eaLnBrk="0" fontAlgn="base" hangingPunct="0">
              <a:spcBef>
                <a:spcPct val="0"/>
              </a:spcBef>
              <a:spcAft>
                <a:spcPct val="0"/>
              </a:spcAft>
            </a:pPr>
            <a:endParaRPr lang="en-US" altLang="en-US" sz="2800" dirty="0">
              <a:solidFill>
                <a:schemeClr val="tx1"/>
              </a:solidFill>
              <a:latin typeface="Arial" panose="020B0604020202020204" pitchFamily="34" charset="0"/>
            </a:endParaRPr>
          </a:p>
          <a:p>
            <a:pPr lvl="0" algn="l" rtl="0" eaLnBrk="0" fontAlgn="base" hangingPunct="0">
              <a:spcBef>
                <a:spcPct val="0"/>
              </a:spcBef>
              <a:spcAft>
                <a:spcPct val="0"/>
              </a:spcAft>
              <a:buFontTx/>
              <a:buChar char="•"/>
            </a:pPr>
            <a:r>
              <a:rPr lang="en-US" altLang="en-US" sz="2800" b="1" dirty="0">
                <a:solidFill>
                  <a:schemeClr val="tx1"/>
                </a:solidFill>
                <a:latin typeface="Arial" panose="020B0604020202020204" pitchFamily="34" charset="0"/>
              </a:rPr>
              <a:t>Identify discrepancies</a:t>
            </a:r>
            <a:r>
              <a:rPr lang="en-US" altLang="en-US" sz="2800" dirty="0">
                <a:solidFill>
                  <a:schemeClr val="tx1"/>
                </a:solidFill>
                <a:latin typeface="Arial" panose="020B0604020202020204" pitchFamily="34" charset="0"/>
              </a:rPr>
              <a:t> between base and weekly forecasts</a:t>
            </a:r>
          </a:p>
          <a:p>
            <a:pPr lvl="0" algn="l" rtl="0" eaLnBrk="0" fontAlgn="base" hangingPunct="0">
              <a:spcBef>
                <a:spcPct val="0"/>
              </a:spcBef>
              <a:spcAft>
                <a:spcPct val="0"/>
              </a:spcAft>
            </a:pPr>
            <a:r>
              <a:rPr lang="en-US" altLang="en-US" sz="2800" dirty="0">
                <a:solidFill>
                  <a:schemeClr val="tx1"/>
                </a:solidFill>
                <a:latin typeface="Arial" panose="020B0604020202020204" pitchFamily="34" charset="0"/>
              </a:rPr>
              <a:t> to streamline project tracking and reporting. </a:t>
            </a:r>
          </a:p>
          <a:p>
            <a:pPr marL="8489950" marR="5080">
              <a:lnSpc>
                <a:spcPct val="101499"/>
              </a:lnSpc>
              <a:spcBef>
                <a:spcPts val="55"/>
              </a:spcBef>
            </a:pPr>
            <a:r>
              <a:rPr spc="-42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a:spLocks noGrp="1"/>
          </p:cNvSpPr>
          <p:nvPr>
            <p:ph type="title"/>
          </p:nvPr>
        </p:nvSpPr>
        <p:spPr>
          <a:xfrm>
            <a:off x="1584774" y="2482850"/>
            <a:ext cx="7538720" cy="2036455"/>
          </a:xfrm>
          <a:prstGeom prst="rect">
            <a:avLst/>
          </a:prstGeom>
        </p:spPr>
        <p:txBody>
          <a:bodyPr vert="horz" wrap="square" lIns="0" tIns="12700" rIns="0" bIns="0" rtlCol="0">
            <a:spAutoFit/>
          </a:bodyPr>
          <a:lstStyle/>
          <a:p>
            <a:pPr marL="12700">
              <a:lnSpc>
                <a:spcPct val="100000"/>
              </a:lnSpc>
              <a:spcBef>
                <a:spcPts val="100"/>
              </a:spcBef>
            </a:pPr>
            <a:r>
              <a:rPr lang="en-IN" sz="4400" b="1" dirty="0"/>
              <a:t>Ideas</a:t>
            </a:r>
            <a:br>
              <a:rPr lang="en-IN" sz="4400" b="1" dirty="0"/>
            </a:br>
            <a:br>
              <a:rPr lang="en-IN" sz="4400" b="1" dirty="0"/>
            </a:br>
            <a:endParaRPr sz="4350" b="1" dirty="0">
              <a:latin typeface="Cambria"/>
              <a:cs typeface="Cambria"/>
            </a:endParaRPr>
          </a:p>
        </p:txBody>
      </p:sp>
      <p:sp>
        <p:nvSpPr>
          <p:cNvPr id="14" name="Rectangle 2">
            <a:extLst>
              <a:ext uri="{FF2B5EF4-FFF2-40B4-BE49-F238E27FC236}">
                <a16:creationId xmlns:a16="http://schemas.microsoft.com/office/drawing/2014/main" id="{21BA2771-B109-4630-AB15-5B89733D09E6}"/>
              </a:ext>
            </a:extLst>
          </p:cNvPr>
          <p:cNvSpPr>
            <a:spLocks noChangeArrowheads="1"/>
          </p:cNvSpPr>
          <p:nvPr/>
        </p:nvSpPr>
        <p:spPr bwMode="auto">
          <a:xfrm>
            <a:off x="0" y="-2316768"/>
            <a:ext cx="184731" cy="757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0D67E84F-55D0-4A5B-94DF-8DAAE64FA83C}"/>
              </a:ext>
            </a:extLst>
          </p:cNvPr>
          <p:cNvSpPr/>
          <p:nvPr/>
        </p:nvSpPr>
        <p:spPr>
          <a:xfrm>
            <a:off x="463550" y="4134188"/>
            <a:ext cx="13261975" cy="3970318"/>
          </a:xfrm>
          <a:prstGeom prst="rect">
            <a:avLst/>
          </a:prstGeom>
        </p:spPr>
        <p:txBody>
          <a:bodyPr wrap="square">
            <a:spAutoFit/>
          </a:bodyPr>
          <a:lstStyle/>
          <a:p>
            <a:pPr lvl="0" eaLnBrk="0" fontAlgn="base" hangingPunct="0">
              <a:spcBef>
                <a:spcPct val="0"/>
              </a:spcBef>
              <a:spcAft>
                <a:spcPct val="0"/>
              </a:spcAft>
            </a:pP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dirty="0">
                <a:latin typeface="Arial" panose="020B0604020202020204" pitchFamily="34" charset="0"/>
              </a:rPr>
              <a:t>Existing manual methods for consolidating project data were </a:t>
            </a:r>
          </a:p>
          <a:p>
            <a:pPr lvl="0" eaLnBrk="0" fontAlgn="base" hangingPunct="0">
              <a:spcBef>
                <a:spcPct val="0"/>
              </a:spcBef>
              <a:spcAft>
                <a:spcPct val="0"/>
              </a:spcAft>
            </a:pPr>
            <a:r>
              <a:rPr lang="en-US" altLang="en-US" sz="2800" dirty="0">
                <a:latin typeface="Arial" panose="020B0604020202020204" pitchFamily="34" charset="0"/>
              </a:rPr>
              <a:t>inefficient and prone to human error.</a:t>
            </a:r>
          </a:p>
          <a:p>
            <a:pPr lvl="0" eaLnBrk="0" fontAlgn="base" hangingPunct="0">
              <a:spcBef>
                <a:spcPct val="0"/>
              </a:spcBef>
              <a:spcAft>
                <a:spcPct val="0"/>
              </a:spcAft>
            </a:pP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dirty="0">
                <a:latin typeface="Arial" panose="020B0604020202020204" pitchFamily="34" charset="0"/>
              </a:rPr>
              <a:t>Python scripts were proposed to handle Excel processing, </a:t>
            </a:r>
          </a:p>
          <a:p>
            <a:pPr lvl="0" eaLnBrk="0" fontAlgn="base" hangingPunct="0">
              <a:spcBef>
                <a:spcPct val="0"/>
              </a:spcBef>
              <a:spcAft>
                <a:spcPct val="0"/>
              </a:spcAft>
            </a:pPr>
            <a:r>
              <a:rPr lang="en-US" altLang="en-US" sz="2800" dirty="0">
                <a:latin typeface="Arial" panose="020B0604020202020204" pitchFamily="34" charset="0"/>
              </a:rPr>
              <a:t>leveraging libraries like pandas for data manipulation.</a:t>
            </a:r>
          </a:p>
          <a:p>
            <a:pPr lvl="0" eaLnBrk="0" fontAlgn="base" hangingPunct="0">
              <a:spcBef>
                <a:spcPct val="0"/>
              </a:spcBef>
              <a:spcAft>
                <a:spcPct val="0"/>
              </a:spcAft>
            </a:pP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dirty="0">
                <a:latin typeface="Arial" panose="020B0604020202020204" pitchFamily="34" charset="0"/>
              </a:rPr>
              <a:t>Configuration files were introduced to allow flexible control over</a:t>
            </a:r>
          </a:p>
          <a:p>
            <a:pPr lvl="0" eaLnBrk="0" fontAlgn="base" hangingPunct="0">
              <a:spcBef>
                <a:spcPct val="0"/>
              </a:spcBef>
              <a:spcAft>
                <a:spcPct val="0"/>
              </a:spcAft>
            </a:pPr>
            <a:r>
              <a:rPr lang="en-US" altLang="en-US" sz="2800" dirty="0">
                <a:latin typeface="Arial" panose="020B0604020202020204" pitchFamily="34" charset="0"/>
              </a:rPr>
              <a:t> file paths, sheet names, and data ranges.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Title 13">
            <a:extLst>
              <a:ext uri="{FF2B5EF4-FFF2-40B4-BE49-F238E27FC236}">
                <a16:creationId xmlns:a16="http://schemas.microsoft.com/office/drawing/2014/main" id="{12D3BADD-3BBC-41CB-A621-7FF364E3D89A}"/>
              </a:ext>
            </a:extLst>
          </p:cNvPr>
          <p:cNvSpPr>
            <a:spLocks noGrp="1"/>
          </p:cNvSpPr>
          <p:nvPr>
            <p:ph type="title"/>
          </p:nvPr>
        </p:nvSpPr>
        <p:spPr>
          <a:xfrm>
            <a:off x="1527628" y="1539876"/>
            <a:ext cx="15245443" cy="677108"/>
          </a:xfrm>
        </p:spPr>
        <p:txBody>
          <a:bodyPr/>
          <a:lstStyle/>
          <a:p>
            <a:pPr lvl="0"/>
            <a:r>
              <a:rPr lang="en-US" sz="4400" b="1" dirty="0">
                <a:latin typeface="Arial" panose="020B0604020202020204" pitchFamily="34" charset="0"/>
                <a:cs typeface="Arial" panose="020B0604020202020204" pitchFamily="34" charset="0"/>
              </a:rPr>
              <a:t>Detailed design</a:t>
            </a:r>
            <a:endParaRPr lang="en-IN" sz="4400" b="1" dirty="0">
              <a:latin typeface="Arial" panose="020B0604020202020204" pitchFamily="34" charset="0"/>
              <a:cs typeface="Arial" panose="020B0604020202020204" pitchFamily="34" charset="0"/>
            </a:endParaRPr>
          </a:p>
        </p:txBody>
      </p:sp>
      <p:sp>
        <p:nvSpPr>
          <p:cNvPr id="15" name="Text Placeholder 14">
            <a:extLst>
              <a:ext uri="{FF2B5EF4-FFF2-40B4-BE49-F238E27FC236}">
                <a16:creationId xmlns:a16="http://schemas.microsoft.com/office/drawing/2014/main" id="{6FA3BD52-BADD-440C-814B-CD759DE5FA8B}"/>
              </a:ext>
            </a:extLst>
          </p:cNvPr>
          <p:cNvSpPr>
            <a:spLocks noGrp="1"/>
          </p:cNvSpPr>
          <p:nvPr>
            <p:ph type="body" idx="1"/>
          </p:nvPr>
        </p:nvSpPr>
        <p:spPr>
          <a:xfrm>
            <a:off x="1139608" y="3420110"/>
            <a:ext cx="16021482" cy="4455066"/>
          </a:xfrm>
        </p:spPr>
        <p:txBody>
          <a:bodyPr/>
          <a:lstStyle/>
          <a:p>
            <a:pPr marL="457200" lvl="0" indent="-457200">
              <a:buFont typeface="Wingdings" panose="05000000000000000000" pitchFamily="2" charset="2"/>
              <a:buChar char="Ø"/>
            </a:pPr>
            <a:r>
              <a:rPr lang="en-IN" sz="2800" b="1" dirty="0">
                <a:latin typeface="Arial" panose="020B0604020202020204" pitchFamily="34" charset="0"/>
                <a:cs typeface="Arial" panose="020B0604020202020204" pitchFamily="34" charset="0"/>
              </a:rPr>
              <a:t>Consolidation of Project Data and Revenue</a:t>
            </a:r>
            <a:r>
              <a:rPr lang="en-IN" sz="2800" dirty="0">
                <a:latin typeface="Arial" panose="020B0604020202020204" pitchFamily="34" charset="0"/>
                <a:cs typeface="Arial" panose="020B0604020202020204" pitchFamily="34" charset="0"/>
              </a:rPr>
              <a:t>:</a:t>
            </a:r>
          </a:p>
          <a:p>
            <a:pPr marL="914400" lvl="1"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Read project data and revenue from Excel files.</a:t>
            </a:r>
          </a:p>
          <a:p>
            <a:pPr marL="914400" lvl="1"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Populate consolidated files with forecast and actual revenue data.</a:t>
            </a:r>
          </a:p>
          <a:p>
            <a:pPr marL="914400" lvl="1"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Handle multiple Excel files with consistent data structures.</a:t>
            </a:r>
          </a:p>
          <a:p>
            <a:pPr marL="457200" indent="-457200">
              <a:buFont typeface="Wingdings" panose="05000000000000000000" pitchFamily="2" charset="2"/>
              <a:buChar char="Ø"/>
            </a:pPr>
            <a:r>
              <a:rPr lang="en-IN" sz="2800" b="1" dirty="0">
                <a:latin typeface="Arial" panose="020B0604020202020204" pitchFamily="34" charset="0"/>
                <a:cs typeface="Arial" panose="020B0604020202020204" pitchFamily="34" charset="0"/>
              </a:rPr>
              <a:t>Employee Hours Matching</a:t>
            </a:r>
            <a:r>
              <a:rPr lang="en-IN" sz="2800" dirty="0">
                <a:latin typeface="Arial" panose="020B0604020202020204" pitchFamily="34" charset="0"/>
                <a:cs typeface="Arial" panose="020B0604020202020204" pitchFamily="34" charset="0"/>
              </a:rPr>
              <a:t>:</a:t>
            </a:r>
          </a:p>
          <a:p>
            <a:pPr marL="914400" lvl="1"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Match project names and email IDs between project data and employee reports.</a:t>
            </a:r>
          </a:p>
          <a:p>
            <a:pPr marL="914400" lvl="1"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Write matched hours into weekly forecast sheets or log mismatches.</a:t>
            </a:r>
          </a:p>
          <a:p>
            <a:pPr marL="457200" lvl="0" indent="-457200">
              <a:buFont typeface="Wingdings" panose="05000000000000000000" pitchFamily="2" charset="2"/>
              <a:buChar char="Ø"/>
            </a:pPr>
            <a:r>
              <a:rPr lang="en-IN" sz="2800" b="1" dirty="0">
                <a:latin typeface="Arial" panose="020B0604020202020204" pitchFamily="34" charset="0"/>
                <a:cs typeface="Arial" panose="020B0604020202020204" pitchFamily="34" charset="0"/>
              </a:rPr>
              <a:t>Uncommon Data Identification</a:t>
            </a:r>
            <a:r>
              <a:rPr lang="en-IN" sz="2800" dirty="0">
                <a:latin typeface="Arial" panose="020B0604020202020204" pitchFamily="34" charset="0"/>
                <a:cs typeface="Arial" panose="020B0604020202020204" pitchFamily="34" charset="0"/>
              </a:rPr>
              <a:t>:</a:t>
            </a:r>
          </a:p>
          <a:p>
            <a:pPr marL="914400" lvl="1"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Compare base and weekly forecast data for discrepancies.</a:t>
            </a:r>
          </a:p>
          <a:p>
            <a:pPr marL="914400" lvl="1"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Output differences to a consolidated report with project names, emails, and forecast hours.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5F5-6D88-4469-AD4A-A7EF5E7D56CF}"/>
              </a:ext>
            </a:extLst>
          </p:cNvPr>
          <p:cNvSpPr>
            <a:spLocks noGrp="1"/>
          </p:cNvSpPr>
          <p:nvPr>
            <p:ph type="title"/>
          </p:nvPr>
        </p:nvSpPr>
        <p:spPr>
          <a:xfrm>
            <a:off x="1527628" y="2025651"/>
            <a:ext cx="15245443" cy="677108"/>
          </a:xfrm>
        </p:spPr>
        <p:txBody>
          <a:bodyPr/>
          <a:lstStyle/>
          <a:p>
            <a:r>
              <a:rPr lang="en-US" sz="4400" dirty="0"/>
              <a:t>       System Architecture:</a:t>
            </a:r>
            <a:endParaRPr lang="en-IN" sz="4400" dirty="0"/>
          </a:p>
        </p:txBody>
      </p:sp>
      <p:pic>
        <p:nvPicPr>
          <p:cNvPr id="7" name="Picture 6">
            <a:extLst>
              <a:ext uri="{FF2B5EF4-FFF2-40B4-BE49-F238E27FC236}">
                <a16:creationId xmlns:a16="http://schemas.microsoft.com/office/drawing/2014/main" id="{18242869-E1B6-4204-805E-E61C90CEC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750" y="2787650"/>
            <a:ext cx="6535062" cy="5538385"/>
          </a:xfrm>
          <a:prstGeom prst="rect">
            <a:avLst/>
          </a:prstGeom>
        </p:spPr>
      </p:pic>
    </p:spTree>
    <p:extLst>
      <p:ext uri="{BB962C8B-B14F-4D97-AF65-F5344CB8AC3E}">
        <p14:creationId xmlns:p14="http://schemas.microsoft.com/office/powerpoint/2010/main" val="70672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AB53-4399-4559-9E7C-09C3FAD88C0E}"/>
              </a:ext>
            </a:extLst>
          </p:cNvPr>
          <p:cNvSpPr>
            <a:spLocks noGrp="1"/>
          </p:cNvSpPr>
          <p:nvPr>
            <p:ph type="title"/>
          </p:nvPr>
        </p:nvSpPr>
        <p:spPr>
          <a:xfrm>
            <a:off x="1139608" y="1111251"/>
            <a:ext cx="15245443" cy="677108"/>
          </a:xfrm>
        </p:spPr>
        <p:txBody>
          <a:bodyPr/>
          <a:lstStyle/>
          <a:p>
            <a:r>
              <a:rPr lang="en-US" sz="4400" dirty="0"/>
              <a:t>System design flow</a:t>
            </a:r>
            <a:endParaRPr lang="en-IN" sz="4400" dirty="0"/>
          </a:p>
        </p:txBody>
      </p:sp>
      <p:pic>
        <p:nvPicPr>
          <p:cNvPr id="5" name="Picture 4">
            <a:extLst>
              <a:ext uri="{FF2B5EF4-FFF2-40B4-BE49-F238E27FC236}">
                <a16:creationId xmlns:a16="http://schemas.microsoft.com/office/drawing/2014/main" id="{729EDEF3-68B0-4543-813F-DB551DA61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150" y="2863850"/>
            <a:ext cx="10593278" cy="6324599"/>
          </a:xfrm>
          <a:prstGeom prst="rect">
            <a:avLst/>
          </a:prstGeom>
        </p:spPr>
      </p:pic>
    </p:spTree>
    <p:extLst>
      <p:ext uri="{BB962C8B-B14F-4D97-AF65-F5344CB8AC3E}">
        <p14:creationId xmlns:p14="http://schemas.microsoft.com/office/powerpoint/2010/main" val="161128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sp>
        <p:nvSpPr>
          <p:cNvPr id="11" name="object 11"/>
          <p:cNvSpPr txBox="1">
            <a:spLocks noGrp="1"/>
          </p:cNvSpPr>
          <p:nvPr>
            <p:ph type="title"/>
          </p:nvPr>
        </p:nvSpPr>
        <p:spPr>
          <a:xfrm>
            <a:off x="1527628" y="2762745"/>
            <a:ext cx="15245443"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latin typeface="Cambria"/>
                <a:cs typeface="Cambria"/>
              </a:rPr>
              <a:t>                       Tools and Technologies Used</a:t>
            </a:r>
            <a:r>
              <a:rPr lang="en-US" sz="4400" dirty="0">
                <a:latin typeface="Cambria"/>
                <a:cs typeface="Cambria"/>
              </a:rPr>
              <a:t>:</a:t>
            </a:r>
            <a:endParaRPr sz="4400" dirty="0">
              <a:latin typeface="Cambria"/>
              <a:cs typeface="Cambria"/>
            </a:endParaRPr>
          </a:p>
        </p:txBody>
      </p:sp>
      <p:sp>
        <p:nvSpPr>
          <p:cNvPr id="7" name="Rectangle 1">
            <a:extLst>
              <a:ext uri="{FF2B5EF4-FFF2-40B4-BE49-F238E27FC236}">
                <a16:creationId xmlns:a16="http://schemas.microsoft.com/office/drawing/2014/main" id="{158AEBAD-7237-4C2F-AD65-17B80816F20A}"/>
              </a:ext>
            </a:extLst>
          </p:cNvPr>
          <p:cNvSpPr>
            <a:spLocks noGrp="1" noChangeArrowheads="1"/>
          </p:cNvSpPr>
          <p:nvPr>
            <p:ph type="body" idx="1"/>
          </p:nvPr>
        </p:nvSpPr>
        <p:spPr bwMode="auto">
          <a:xfrm>
            <a:off x="1139825" y="2834276"/>
            <a:ext cx="1105852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b="1"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Programming Language</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Libraries</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pandas (for data processing), openpyxl (for Excel file manipulation),ConfigParser.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Configuration Files</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.ini format for flexibility in specifying file paths, sheet names, and data ranges.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Tools</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Excel for data input/output and Python scripts for automation.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TotalTime>
  <Words>502</Words>
  <Application>Microsoft Office PowerPoint</Application>
  <PresentationFormat>Custom</PresentationFormat>
  <Paragraphs>94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Verdana</vt:lpstr>
      <vt:lpstr>Wingdings</vt:lpstr>
      <vt:lpstr>Office Theme</vt:lpstr>
      <vt:lpstr>Maximizing Efﬁciency: Streamlining  Excel Automation for Project Revenue,  Employee Hours, and Accurate Forecasts</vt:lpstr>
      <vt:lpstr>Introduction to Excel Automation Using python libraries</vt:lpstr>
      <vt:lpstr>Problem Definition</vt:lpstr>
      <vt:lpstr>Objective</vt:lpstr>
      <vt:lpstr>Ideas  </vt:lpstr>
      <vt:lpstr>Detailed design</vt:lpstr>
      <vt:lpstr>       System Architecture:</vt:lpstr>
      <vt:lpstr>System design flow</vt:lpstr>
      <vt:lpstr>                       Tools and Technologies Used:</vt:lpstr>
      <vt:lpstr>Screenshots</vt:lpstr>
      <vt:lpstr>PowerPoint Presentation</vt:lpstr>
      <vt:lpstr>Base-Forecast hours of Each employee For a particular project assigned:</vt:lpstr>
      <vt:lpstr>Weekly Forecast hours(Actual time the employee has worked)</vt:lpstr>
      <vt:lpstr> Output: Consolidated Revenue data</vt:lpstr>
      <vt:lpstr> Output: Employee report forecast</vt:lpstr>
      <vt:lpstr>Results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Maximizing Efﬁciency: Streamlining  Excel Automation for Project Revenue,  Employee Hours, and Accurate Forecasts</dc:title>
  <cp:lastModifiedBy>Sashank Gopalan</cp:lastModifiedBy>
  <cp:revision>22</cp:revision>
  <dcterms:created xsi:type="dcterms:W3CDTF">2024-10-21T14:07:05Z</dcterms:created>
  <dcterms:modified xsi:type="dcterms:W3CDTF">2024-10-24T10:58:37Z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2024-10-21T00:00:00Z</vt:filetime>
  </property>
  <property fmtid="{D5CDD505-2E9C-101B-9397-08002B2CF9AE}" pid="3" name="Creator">
    <vt:lpwstr>Chromium</vt:lpwstr>
  </property>
  <property fmtid="{D5CDD505-2E9C-101B-9397-08002B2CF9AE}" pid="4" name="LastSaved">
    <vt:filetime>2024-10-21T00:00:00Z</vt:filetime>
  </property>
</Properties>
</file>