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57" r:id="rId3"/>
    <p:sldId id="258" r:id="rId4"/>
    <p:sldId id="259" r:id="rId5"/>
    <p:sldId id="261"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B66250-B635-4966-8E82-C26E9FCBE000}" type="datetimeFigureOut">
              <a:rPr lang="en-IN" smtClean="0"/>
              <a:t>22-10-2024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E481757-85C9-47A1-8404-2146802FA241}" type="slidenum">
              <a:rPr lang="en-IN" smtClean="0"/>
              <a:t>‹#›</a:t>
            </a:fld>
            <a:endParaRPr lang="en-IN"/>
          </a:p>
        </p:txBody>
      </p:sp>
    </p:spTree>
    <p:extLst>
      <p:ext uri="{BB962C8B-B14F-4D97-AF65-F5344CB8AC3E}">
        <p14:creationId xmlns:p14="http://schemas.microsoft.com/office/powerpoint/2010/main" val="96457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B66250-B635-4966-8E82-C26E9FCBE000}"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481757-85C9-47A1-8404-2146802FA241}" type="slidenum">
              <a:rPr lang="en-IN" smtClean="0"/>
              <a:t>‹#›</a:t>
            </a:fld>
            <a:endParaRPr lang="en-IN"/>
          </a:p>
        </p:txBody>
      </p:sp>
    </p:spTree>
    <p:extLst>
      <p:ext uri="{BB962C8B-B14F-4D97-AF65-F5344CB8AC3E}">
        <p14:creationId xmlns:p14="http://schemas.microsoft.com/office/powerpoint/2010/main" val="373978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B66250-B635-4966-8E82-C26E9FCBE000}"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481757-85C9-47A1-8404-2146802FA241}" type="slidenum">
              <a:rPr lang="en-IN" smtClean="0"/>
              <a:t>‹#›</a:t>
            </a:fld>
            <a:endParaRPr lang="en-IN"/>
          </a:p>
        </p:txBody>
      </p:sp>
    </p:spTree>
    <p:extLst>
      <p:ext uri="{BB962C8B-B14F-4D97-AF65-F5344CB8AC3E}">
        <p14:creationId xmlns:p14="http://schemas.microsoft.com/office/powerpoint/2010/main" val="1779934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B66250-B635-4966-8E82-C26E9FCBE000}"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481757-85C9-47A1-8404-2146802FA241}" type="slidenum">
              <a:rPr lang="en-IN" smtClean="0"/>
              <a:t>‹#›</a:t>
            </a:fld>
            <a:endParaRPr lang="en-IN"/>
          </a:p>
        </p:txBody>
      </p:sp>
    </p:spTree>
    <p:extLst>
      <p:ext uri="{BB962C8B-B14F-4D97-AF65-F5344CB8AC3E}">
        <p14:creationId xmlns:p14="http://schemas.microsoft.com/office/powerpoint/2010/main" val="4287049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B66250-B635-4966-8E82-C26E9FCBE000}"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481757-85C9-47A1-8404-2146802FA241}" type="slidenum">
              <a:rPr lang="en-IN" smtClean="0"/>
              <a:t>‹#›</a:t>
            </a:fld>
            <a:endParaRPr lang="en-IN"/>
          </a:p>
        </p:txBody>
      </p:sp>
    </p:spTree>
    <p:extLst>
      <p:ext uri="{BB962C8B-B14F-4D97-AF65-F5344CB8AC3E}">
        <p14:creationId xmlns:p14="http://schemas.microsoft.com/office/powerpoint/2010/main" val="4277675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B66250-B635-4966-8E82-C26E9FCBE000}"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481757-85C9-47A1-8404-2146802FA241}" type="slidenum">
              <a:rPr lang="en-IN" smtClean="0"/>
              <a:t>‹#›</a:t>
            </a:fld>
            <a:endParaRPr lang="en-IN"/>
          </a:p>
        </p:txBody>
      </p:sp>
    </p:spTree>
    <p:extLst>
      <p:ext uri="{BB962C8B-B14F-4D97-AF65-F5344CB8AC3E}">
        <p14:creationId xmlns:p14="http://schemas.microsoft.com/office/powerpoint/2010/main" val="3065773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B66250-B635-4966-8E82-C26E9FCBE000}"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481757-85C9-47A1-8404-2146802FA241}" type="slidenum">
              <a:rPr lang="en-IN" smtClean="0"/>
              <a:t>‹#›</a:t>
            </a:fld>
            <a:endParaRPr lang="en-IN"/>
          </a:p>
        </p:txBody>
      </p:sp>
    </p:spTree>
    <p:extLst>
      <p:ext uri="{BB962C8B-B14F-4D97-AF65-F5344CB8AC3E}">
        <p14:creationId xmlns:p14="http://schemas.microsoft.com/office/powerpoint/2010/main" val="1153901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66250-B635-4966-8E82-C26E9FCBE000}"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481757-85C9-47A1-8404-2146802FA241}" type="slidenum">
              <a:rPr lang="en-IN" smtClean="0"/>
              <a:t>‹#›</a:t>
            </a:fld>
            <a:endParaRPr lang="en-IN"/>
          </a:p>
        </p:txBody>
      </p:sp>
    </p:spTree>
    <p:extLst>
      <p:ext uri="{BB962C8B-B14F-4D97-AF65-F5344CB8AC3E}">
        <p14:creationId xmlns:p14="http://schemas.microsoft.com/office/powerpoint/2010/main" val="127045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66250-B635-4966-8E82-C26E9FCBE000}"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481757-85C9-47A1-8404-2146802FA241}" type="slidenum">
              <a:rPr lang="en-IN" smtClean="0"/>
              <a:t>‹#›</a:t>
            </a:fld>
            <a:endParaRPr lang="en-IN"/>
          </a:p>
        </p:txBody>
      </p:sp>
    </p:spTree>
    <p:extLst>
      <p:ext uri="{BB962C8B-B14F-4D97-AF65-F5344CB8AC3E}">
        <p14:creationId xmlns:p14="http://schemas.microsoft.com/office/powerpoint/2010/main" val="1157840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66250-B635-4966-8E82-C26E9FCBE000}"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E481757-85C9-47A1-8404-2146802FA241}" type="slidenum">
              <a:rPr lang="en-IN" smtClean="0"/>
              <a:t>‹#›</a:t>
            </a:fld>
            <a:endParaRPr lang="en-IN"/>
          </a:p>
        </p:txBody>
      </p:sp>
    </p:spTree>
    <p:extLst>
      <p:ext uri="{BB962C8B-B14F-4D97-AF65-F5344CB8AC3E}">
        <p14:creationId xmlns:p14="http://schemas.microsoft.com/office/powerpoint/2010/main" val="2393007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B66250-B635-4966-8E82-C26E9FCBE000}"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481757-85C9-47A1-8404-2146802FA241}" type="slidenum">
              <a:rPr lang="en-IN" smtClean="0"/>
              <a:t>‹#›</a:t>
            </a:fld>
            <a:endParaRPr lang="en-IN"/>
          </a:p>
        </p:txBody>
      </p:sp>
    </p:spTree>
    <p:extLst>
      <p:ext uri="{BB962C8B-B14F-4D97-AF65-F5344CB8AC3E}">
        <p14:creationId xmlns:p14="http://schemas.microsoft.com/office/powerpoint/2010/main" val="4181333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B66250-B635-4966-8E82-C26E9FCBE000}"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481757-85C9-47A1-8404-2146802FA241}" type="slidenum">
              <a:rPr lang="en-IN" smtClean="0"/>
              <a:t>‹#›</a:t>
            </a:fld>
            <a:endParaRPr lang="en-IN"/>
          </a:p>
        </p:txBody>
      </p:sp>
    </p:spTree>
    <p:extLst>
      <p:ext uri="{BB962C8B-B14F-4D97-AF65-F5344CB8AC3E}">
        <p14:creationId xmlns:p14="http://schemas.microsoft.com/office/powerpoint/2010/main" val="438644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B66250-B635-4966-8E82-C26E9FCBE000}" type="datetimeFigureOut">
              <a:rPr lang="en-IN" smtClean="0"/>
              <a:t>22-10-2024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481757-85C9-47A1-8404-2146802FA241}" type="slidenum">
              <a:rPr lang="en-IN" smtClean="0"/>
              <a:t>‹#›</a:t>
            </a:fld>
            <a:endParaRPr lang="en-IN"/>
          </a:p>
        </p:txBody>
      </p:sp>
    </p:spTree>
    <p:extLst>
      <p:ext uri="{BB962C8B-B14F-4D97-AF65-F5344CB8AC3E}">
        <p14:creationId xmlns:p14="http://schemas.microsoft.com/office/powerpoint/2010/main" val="2348681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B66250-B635-4966-8E82-C26E9FCBE000}" type="datetimeFigureOut">
              <a:rPr lang="en-IN" smtClean="0"/>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481757-85C9-47A1-8404-2146802FA241}" type="slidenum">
              <a:rPr lang="en-IN" smtClean="0"/>
              <a:t>‹#›</a:t>
            </a:fld>
            <a:endParaRPr lang="en-IN"/>
          </a:p>
        </p:txBody>
      </p:sp>
    </p:spTree>
    <p:extLst>
      <p:ext uri="{BB962C8B-B14F-4D97-AF65-F5344CB8AC3E}">
        <p14:creationId xmlns:p14="http://schemas.microsoft.com/office/powerpoint/2010/main" val="245174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66250-B635-4966-8E82-C26E9FCBE000}" type="datetimeFigureOut">
              <a:rPr lang="en-IN" smtClean="0"/>
              <a:t>22-10-2024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481757-85C9-47A1-8404-2146802FA241}" type="slidenum">
              <a:rPr lang="en-IN" smtClean="0"/>
              <a:t>‹#›</a:t>
            </a:fld>
            <a:endParaRPr lang="en-IN"/>
          </a:p>
        </p:txBody>
      </p:sp>
    </p:spTree>
    <p:extLst>
      <p:ext uri="{BB962C8B-B14F-4D97-AF65-F5344CB8AC3E}">
        <p14:creationId xmlns:p14="http://schemas.microsoft.com/office/powerpoint/2010/main" val="275970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B66250-B635-4966-8E82-C26E9FCBE000}"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481757-85C9-47A1-8404-2146802FA241}" type="slidenum">
              <a:rPr lang="en-IN" smtClean="0"/>
              <a:t>‹#›</a:t>
            </a:fld>
            <a:endParaRPr lang="en-IN"/>
          </a:p>
        </p:txBody>
      </p:sp>
    </p:spTree>
    <p:extLst>
      <p:ext uri="{BB962C8B-B14F-4D97-AF65-F5344CB8AC3E}">
        <p14:creationId xmlns:p14="http://schemas.microsoft.com/office/powerpoint/2010/main" val="80090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B66250-B635-4966-8E82-C26E9FCBE000}"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81757-85C9-47A1-8404-2146802FA241}" type="slidenum">
              <a:rPr lang="en-IN" smtClean="0"/>
              <a:t>‹#›</a:t>
            </a:fld>
            <a:endParaRPr lang="en-IN"/>
          </a:p>
        </p:txBody>
      </p:sp>
    </p:spTree>
    <p:extLst>
      <p:ext uri="{BB962C8B-B14F-4D97-AF65-F5344CB8AC3E}">
        <p14:creationId xmlns:p14="http://schemas.microsoft.com/office/powerpoint/2010/main" val="235308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B66250-B635-4966-8E82-C26E9FCBE000}" type="datetimeFigureOut">
              <a:rPr lang="en-IN" smtClean="0"/>
              <a:t>22-10-2024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481757-85C9-47A1-8404-2146802FA241}" type="slidenum">
              <a:rPr lang="en-IN" smtClean="0"/>
              <a:t>‹#›</a:t>
            </a:fld>
            <a:endParaRPr lang="en-IN"/>
          </a:p>
        </p:txBody>
      </p:sp>
    </p:spTree>
    <p:extLst>
      <p:ext uri="{BB962C8B-B14F-4D97-AF65-F5344CB8AC3E}">
        <p14:creationId xmlns:p14="http://schemas.microsoft.com/office/powerpoint/2010/main" val="2922942217"/>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3CD1-3656-07C5-A33A-8817F2CD2A13}"/>
              </a:ext>
            </a:extLst>
          </p:cNvPr>
          <p:cNvSpPr>
            <a:spLocks noGrp="1"/>
          </p:cNvSpPr>
          <p:nvPr>
            <p:ph type="ctrTitle"/>
          </p:nvPr>
        </p:nvSpPr>
        <p:spPr>
          <a:xfrm>
            <a:off x="1524000" y="630750"/>
            <a:ext cx="9144000" cy="2387600"/>
          </a:xfrm>
        </p:spPr>
        <p:txBody>
          <a:bodyPr>
            <a:normAutofit/>
          </a:bodyPr>
          <a:lstStyle/>
          <a:p>
            <a:r>
              <a:rPr lang="en-US" sz="4800" b="1" dirty="0"/>
              <a:t>SFA PRINTS PVT LTD: WEB</a:t>
            </a:r>
            <a:br>
              <a:rPr lang="en-US" sz="4800" b="1" dirty="0"/>
            </a:br>
            <a:r>
              <a:rPr lang="en-US" sz="4800" b="1" dirty="0"/>
              <a:t>  DEVELOPMENT</a:t>
            </a:r>
            <a:r>
              <a:rPr lang="en-US" b="1" dirty="0"/>
              <a:t> </a:t>
            </a:r>
            <a:endParaRPr lang="en-IN" b="1" dirty="0"/>
          </a:p>
        </p:txBody>
      </p:sp>
      <p:sp>
        <p:nvSpPr>
          <p:cNvPr id="3" name="Subtitle 2">
            <a:extLst>
              <a:ext uri="{FF2B5EF4-FFF2-40B4-BE49-F238E27FC236}">
                <a16:creationId xmlns:a16="http://schemas.microsoft.com/office/drawing/2014/main" id="{9AFE6D8A-61ED-F3DC-5878-6A8BCBC8A125}"/>
              </a:ext>
            </a:extLst>
          </p:cNvPr>
          <p:cNvSpPr>
            <a:spLocks noGrp="1"/>
          </p:cNvSpPr>
          <p:nvPr>
            <p:ph type="subTitle" idx="1"/>
          </p:nvPr>
        </p:nvSpPr>
        <p:spPr>
          <a:xfrm>
            <a:off x="4790584" y="3658916"/>
            <a:ext cx="6987645" cy="1388534"/>
          </a:xfrm>
        </p:spPr>
        <p:txBody>
          <a:bodyPr>
            <a:noAutofit/>
          </a:bodyPr>
          <a:lstStyle/>
          <a:p>
            <a:r>
              <a:rPr lang="en-US" sz="2800" dirty="0"/>
              <a:t>SUMMER INTERNSHIP PROJECT (SEM V)</a:t>
            </a:r>
          </a:p>
          <a:p>
            <a:r>
              <a:rPr lang="en-US" sz="2800" dirty="0"/>
              <a:t>KAVISH S</a:t>
            </a:r>
          </a:p>
          <a:p>
            <a:r>
              <a:rPr lang="en-US" sz="2800" dirty="0"/>
              <a:t>2022115001</a:t>
            </a:r>
          </a:p>
          <a:p>
            <a:r>
              <a:rPr lang="en-US" sz="2800" dirty="0" err="1"/>
              <a:t>Btech</a:t>
            </a:r>
            <a:r>
              <a:rPr lang="en-US" sz="2800" dirty="0"/>
              <a:t> IT, 3</a:t>
            </a:r>
            <a:r>
              <a:rPr lang="en-US" sz="2800" baseline="30000" dirty="0"/>
              <a:t>rd</a:t>
            </a:r>
            <a:r>
              <a:rPr lang="en-US" sz="2800" dirty="0"/>
              <a:t> Year</a:t>
            </a:r>
          </a:p>
          <a:p>
            <a:endParaRPr lang="en-IN" sz="2800" dirty="0"/>
          </a:p>
        </p:txBody>
      </p:sp>
    </p:spTree>
    <p:extLst>
      <p:ext uri="{BB962C8B-B14F-4D97-AF65-F5344CB8AC3E}">
        <p14:creationId xmlns:p14="http://schemas.microsoft.com/office/powerpoint/2010/main" val="620526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0626-8B94-E6E4-0526-F6D9A0C572BA}"/>
              </a:ext>
            </a:extLst>
          </p:cNvPr>
          <p:cNvSpPr>
            <a:spLocks noGrp="1"/>
          </p:cNvSpPr>
          <p:nvPr>
            <p:ph type="title"/>
          </p:nvPr>
        </p:nvSpPr>
        <p:spPr>
          <a:xfrm>
            <a:off x="1619505" y="183126"/>
            <a:ext cx="9734295" cy="1005348"/>
          </a:xfrm>
        </p:spPr>
        <p:txBody>
          <a:bodyPr/>
          <a:lstStyle/>
          <a:p>
            <a:r>
              <a:rPr lang="en-IN" dirty="0"/>
              <a:t>Design</a:t>
            </a:r>
          </a:p>
        </p:txBody>
      </p:sp>
      <p:sp>
        <p:nvSpPr>
          <p:cNvPr id="3" name="Content Placeholder 2">
            <a:extLst>
              <a:ext uri="{FF2B5EF4-FFF2-40B4-BE49-F238E27FC236}">
                <a16:creationId xmlns:a16="http://schemas.microsoft.com/office/drawing/2014/main" id="{BD461B07-E280-6618-E02D-C391AFA6D27B}"/>
              </a:ext>
            </a:extLst>
          </p:cNvPr>
          <p:cNvSpPr>
            <a:spLocks noGrp="1"/>
          </p:cNvSpPr>
          <p:nvPr>
            <p:ph idx="1"/>
          </p:nvPr>
        </p:nvSpPr>
        <p:spPr>
          <a:xfrm>
            <a:off x="1619505" y="2027339"/>
            <a:ext cx="10515600" cy="4351338"/>
          </a:xfrm>
        </p:spPr>
        <p:txBody>
          <a:bodyPr>
            <a:noAutofit/>
          </a:bodyPr>
          <a:lstStyle/>
          <a:p>
            <a:r>
              <a:rPr lang="en-US" sz="2000" b="1" dirty="0"/>
              <a:t>1. User Interaction with the 2025 Diaries Tab</a:t>
            </a:r>
          </a:p>
          <a:p>
            <a:r>
              <a:rPr lang="en-US" sz="2000" b="1" dirty="0"/>
              <a:t>Step 1: Diary Theme Selection</a:t>
            </a:r>
            <a:endParaRPr lang="en-US" sz="2000" dirty="0"/>
          </a:p>
          <a:p>
            <a:pPr>
              <a:buFont typeface="Arial" panose="020B0604020202020204" pitchFamily="34" charset="0"/>
              <a:buChar char="•"/>
            </a:pPr>
            <a:r>
              <a:rPr lang="en-US" sz="2000" b="1" dirty="0"/>
              <a:t>Trigger</a:t>
            </a:r>
            <a:r>
              <a:rPr lang="en-US" sz="2000" dirty="0"/>
              <a:t>: The user visits the 2025 Diaries section and selects a theme (e.g., </a:t>
            </a:r>
            <a:r>
              <a:rPr lang="en-US" sz="2000" dirty="0" err="1"/>
              <a:t>Impresso</a:t>
            </a:r>
            <a:r>
              <a:rPr lang="en-US" sz="2000" dirty="0"/>
              <a:t>, Metallic, Antique) from the dropdown menu.</a:t>
            </a:r>
          </a:p>
          <a:p>
            <a:pPr>
              <a:buFont typeface="Arial" panose="020B0604020202020204" pitchFamily="34" charset="0"/>
              <a:buChar char="•"/>
            </a:pPr>
            <a:r>
              <a:rPr lang="en-US" sz="2000" b="1" dirty="0"/>
              <a:t>Frontend</a:t>
            </a:r>
            <a:r>
              <a:rPr lang="en-US" sz="2000" dirty="0"/>
              <a:t>: When the user makes a selection, JavaScript captures the event and sends an AJAX request to the backend server for fetching the corresponding product details.</a:t>
            </a:r>
          </a:p>
          <a:p>
            <a:pPr>
              <a:lnSpc>
                <a:spcPct val="150000"/>
              </a:lnSpc>
            </a:pPr>
            <a:r>
              <a:rPr lang="en-US" sz="2000" b="1" dirty="0"/>
              <a:t>Step 2: Backend Request Handling</a:t>
            </a:r>
            <a:endParaRPr lang="en-US" sz="2000" dirty="0"/>
          </a:p>
          <a:p>
            <a:pPr>
              <a:lnSpc>
                <a:spcPct val="150000"/>
              </a:lnSpc>
              <a:buFont typeface="Arial" panose="020B0604020202020204" pitchFamily="34" charset="0"/>
              <a:buChar char="•"/>
            </a:pPr>
            <a:r>
              <a:rPr lang="en-US" sz="2000" b="1" dirty="0"/>
              <a:t>Backend</a:t>
            </a:r>
            <a:r>
              <a:rPr lang="en-US" sz="2000" dirty="0"/>
              <a:t>: The backend (Node.js, PHP, or similar) receives the request, validates the selected theme, and queries the database for the relevant details of the chosen theme.</a:t>
            </a:r>
          </a:p>
          <a:p>
            <a:pPr>
              <a:lnSpc>
                <a:spcPct val="150000"/>
              </a:lnSpc>
              <a:buFont typeface="Arial" panose="020B0604020202020204" pitchFamily="34" charset="0"/>
              <a:buChar char="•"/>
            </a:pPr>
            <a:r>
              <a:rPr lang="en-US" sz="2000" b="1" dirty="0"/>
              <a:t>Database</a:t>
            </a:r>
            <a:r>
              <a:rPr lang="en-US" sz="2000" dirty="0"/>
              <a:t>: The database (MySQL, MongoDB, etc.) contains tables/collections with fields for each diary theme, including dimensions, materials, prices, and image URLs.</a:t>
            </a:r>
          </a:p>
          <a:p>
            <a:pPr marL="0" indent="0" algn="just">
              <a:lnSpc>
                <a:spcPct val="170000"/>
              </a:lnSpc>
              <a:buNone/>
            </a:pPr>
            <a:endParaRPr lang="en-IN" sz="2100" dirty="0"/>
          </a:p>
        </p:txBody>
      </p:sp>
    </p:spTree>
    <p:extLst>
      <p:ext uri="{BB962C8B-B14F-4D97-AF65-F5344CB8AC3E}">
        <p14:creationId xmlns:p14="http://schemas.microsoft.com/office/powerpoint/2010/main" val="3398931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61B07-E280-6618-E02D-C391AFA6D27B}"/>
              </a:ext>
            </a:extLst>
          </p:cNvPr>
          <p:cNvSpPr>
            <a:spLocks noGrp="1"/>
          </p:cNvSpPr>
          <p:nvPr>
            <p:ph idx="1"/>
          </p:nvPr>
        </p:nvSpPr>
        <p:spPr>
          <a:xfrm>
            <a:off x="1676400" y="1417739"/>
            <a:ext cx="10515600" cy="4351338"/>
          </a:xfrm>
        </p:spPr>
        <p:txBody>
          <a:bodyPr>
            <a:noAutofit/>
          </a:bodyPr>
          <a:lstStyle/>
          <a:p>
            <a:pPr>
              <a:lnSpc>
                <a:spcPct val="150000"/>
              </a:lnSpc>
            </a:pPr>
            <a:r>
              <a:rPr lang="en-US" sz="2000" b="1" dirty="0"/>
              <a:t>Step 3: Response and Display</a:t>
            </a:r>
            <a:endParaRPr lang="en-US" sz="2000" dirty="0"/>
          </a:p>
          <a:p>
            <a:pPr>
              <a:lnSpc>
                <a:spcPct val="150000"/>
              </a:lnSpc>
              <a:buFont typeface="Arial" panose="020B0604020202020204" pitchFamily="34" charset="0"/>
              <a:buChar char="•"/>
            </a:pPr>
            <a:r>
              <a:rPr lang="en-US" sz="2000" b="1" dirty="0"/>
              <a:t>Backend Response</a:t>
            </a:r>
            <a:r>
              <a:rPr lang="en-US" sz="2000" dirty="0"/>
              <a:t>: The server retrieves the product data and sends a JSON response back to the frontend.</a:t>
            </a:r>
          </a:p>
          <a:p>
            <a:pPr>
              <a:lnSpc>
                <a:spcPct val="150000"/>
              </a:lnSpc>
              <a:buFont typeface="Arial" panose="020B0604020202020204" pitchFamily="34" charset="0"/>
              <a:buChar char="•"/>
            </a:pPr>
            <a:r>
              <a:rPr lang="en-US" sz="2000" b="1" dirty="0"/>
              <a:t>Frontend Rendering</a:t>
            </a:r>
            <a:r>
              <a:rPr lang="en-US" sz="2000" dirty="0"/>
              <a:t>: JavaScript processes the response and dynamically updates the page, displaying the diary specifications and gallery images associated with the chosen theme. CSS is used to ensure responsive rendering and optimal display on all devices.</a:t>
            </a:r>
          </a:p>
          <a:p>
            <a:pPr>
              <a:lnSpc>
                <a:spcPct val="150000"/>
              </a:lnSpc>
            </a:pPr>
            <a:r>
              <a:rPr lang="en-US" sz="2000" b="1" dirty="0"/>
              <a:t>Step 4: Gallery Interaction</a:t>
            </a:r>
            <a:endParaRPr lang="en-US" sz="2000" dirty="0"/>
          </a:p>
          <a:p>
            <a:pPr>
              <a:lnSpc>
                <a:spcPct val="150000"/>
              </a:lnSpc>
              <a:buFont typeface="Arial" panose="020B0604020202020204" pitchFamily="34" charset="0"/>
              <a:buChar char="•"/>
            </a:pPr>
            <a:r>
              <a:rPr lang="en-US" sz="2000" b="1" dirty="0"/>
              <a:t>Frontend Gallery</a:t>
            </a:r>
            <a:r>
              <a:rPr lang="en-US" sz="2000" dirty="0"/>
              <a:t>: The image gallery allows users to browse through the available diary designs. A JavaScript-based gallery viewer (e.g., a lightbox plugin) is used to display the images in an interactive format, allowing zooming, scrolling, and full-screen viewing.</a:t>
            </a:r>
          </a:p>
          <a:p>
            <a:pPr marL="0" indent="0" algn="just">
              <a:lnSpc>
                <a:spcPct val="170000"/>
              </a:lnSpc>
              <a:buNone/>
            </a:pPr>
            <a:endParaRPr lang="en-IN" sz="2100" dirty="0"/>
          </a:p>
        </p:txBody>
      </p:sp>
    </p:spTree>
    <p:extLst>
      <p:ext uri="{BB962C8B-B14F-4D97-AF65-F5344CB8AC3E}">
        <p14:creationId xmlns:p14="http://schemas.microsoft.com/office/powerpoint/2010/main" val="3190958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61B07-E280-6618-E02D-C391AFA6D27B}"/>
              </a:ext>
            </a:extLst>
          </p:cNvPr>
          <p:cNvSpPr>
            <a:spLocks noGrp="1"/>
          </p:cNvSpPr>
          <p:nvPr>
            <p:ph idx="1"/>
          </p:nvPr>
        </p:nvSpPr>
        <p:spPr>
          <a:xfrm>
            <a:off x="1745226" y="1614385"/>
            <a:ext cx="10515600" cy="4351338"/>
          </a:xfrm>
        </p:spPr>
        <p:txBody>
          <a:bodyPr>
            <a:noAutofit/>
          </a:bodyPr>
          <a:lstStyle/>
          <a:p>
            <a:pPr>
              <a:lnSpc>
                <a:spcPct val="150000"/>
              </a:lnSpc>
            </a:pPr>
            <a:r>
              <a:rPr lang="en-US" sz="2000" b="1" dirty="0"/>
              <a:t>2. Chatbot Interaction (</a:t>
            </a:r>
            <a:r>
              <a:rPr lang="en-US" sz="2000" b="1" dirty="0" err="1"/>
              <a:t>Collect.chat</a:t>
            </a:r>
            <a:r>
              <a:rPr lang="en-US" sz="2000" b="1" dirty="0"/>
              <a:t> Integration)</a:t>
            </a:r>
          </a:p>
          <a:p>
            <a:pPr>
              <a:lnSpc>
                <a:spcPct val="150000"/>
              </a:lnSpc>
            </a:pPr>
            <a:r>
              <a:rPr lang="en-US" sz="2000" b="1" dirty="0"/>
              <a:t>Step 1: User Opens Chatbot</a:t>
            </a:r>
            <a:endParaRPr lang="en-US" sz="2000" dirty="0"/>
          </a:p>
          <a:p>
            <a:pPr>
              <a:lnSpc>
                <a:spcPct val="150000"/>
              </a:lnSpc>
              <a:buFont typeface="Arial" panose="020B0604020202020204" pitchFamily="34" charset="0"/>
              <a:buChar char="•"/>
            </a:pPr>
            <a:r>
              <a:rPr lang="en-US" sz="2000" b="1" dirty="0"/>
              <a:t>Trigger</a:t>
            </a:r>
            <a:r>
              <a:rPr lang="en-US" sz="2000" dirty="0"/>
              <a:t>: The user clicks on the chatbot icon, located in the corner of the website. The chatbot interface pops up, allowing users to enter queries or start a conversation.</a:t>
            </a:r>
          </a:p>
          <a:p>
            <a:pPr>
              <a:lnSpc>
                <a:spcPct val="150000"/>
              </a:lnSpc>
              <a:buFont typeface="Arial" panose="020B0604020202020204" pitchFamily="34" charset="0"/>
              <a:buChar char="•"/>
            </a:pPr>
            <a:r>
              <a:rPr lang="en-US" sz="2000" b="1" dirty="0"/>
              <a:t>Frontend</a:t>
            </a:r>
            <a:r>
              <a:rPr lang="en-US" sz="2000" dirty="0"/>
              <a:t>: The chatbot interface is embedded into the website using </a:t>
            </a:r>
            <a:r>
              <a:rPr lang="en-US" sz="2000" dirty="0" err="1"/>
              <a:t>Collect.chat's</a:t>
            </a:r>
            <a:r>
              <a:rPr lang="en-US" sz="2000" dirty="0"/>
              <a:t> widget code, which is loaded asynchronously to avoid performance delays on the main page.</a:t>
            </a:r>
          </a:p>
          <a:p>
            <a:pPr>
              <a:lnSpc>
                <a:spcPct val="150000"/>
              </a:lnSpc>
            </a:pPr>
            <a:r>
              <a:rPr lang="en-US" sz="2000" b="1" dirty="0"/>
              <a:t>Step 2: User Query Submission</a:t>
            </a:r>
            <a:endParaRPr lang="en-US" sz="2000" dirty="0"/>
          </a:p>
          <a:p>
            <a:pPr>
              <a:lnSpc>
                <a:spcPct val="150000"/>
              </a:lnSpc>
              <a:buFont typeface="Arial" panose="020B0604020202020204" pitchFamily="34" charset="0"/>
              <a:buChar char="•"/>
            </a:pPr>
            <a:r>
              <a:rPr lang="en-US" sz="2000" b="1" dirty="0"/>
              <a:t>User Input</a:t>
            </a:r>
            <a:r>
              <a:rPr lang="en-US" sz="2000" dirty="0"/>
              <a:t>: The user types a query (e.g., "What are the diary dimensions?").</a:t>
            </a:r>
          </a:p>
          <a:p>
            <a:pPr>
              <a:lnSpc>
                <a:spcPct val="150000"/>
              </a:lnSpc>
              <a:buFont typeface="Arial" panose="020B0604020202020204" pitchFamily="34" charset="0"/>
              <a:buChar char="•"/>
            </a:pPr>
            <a:r>
              <a:rPr lang="en-US" sz="2000" b="1" dirty="0" err="1"/>
              <a:t>Collect.chat</a:t>
            </a:r>
            <a:r>
              <a:rPr lang="en-US" sz="2000" b="1" dirty="0"/>
              <a:t> Service</a:t>
            </a:r>
            <a:r>
              <a:rPr lang="en-US" sz="2000" dirty="0"/>
              <a:t>: The chatbot processes the query using its pre-configured workflow. The chatbot can respond using predefined scripts or, if integrated with a knowledge base, it can fetch the relevant answer.</a:t>
            </a:r>
          </a:p>
          <a:p>
            <a:pPr marL="0" indent="0" algn="just">
              <a:lnSpc>
                <a:spcPct val="170000"/>
              </a:lnSpc>
              <a:buNone/>
            </a:pPr>
            <a:endParaRPr lang="en-IN" sz="2100" dirty="0"/>
          </a:p>
        </p:txBody>
      </p:sp>
    </p:spTree>
    <p:extLst>
      <p:ext uri="{BB962C8B-B14F-4D97-AF65-F5344CB8AC3E}">
        <p14:creationId xmlns:p14="http://schemas.microsoft.com/office/powerpoint/2010/main" val="3800648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61B07-E280-6618-E02D-C391AFA6D27B}"/>
              </a:ext>
            </a:extLst>
          </p:cNvPr>
          <p:cNvSpPr>
            <a:spLocks noGrp="1"/>
          </p:cNvSpPr>
          <p:nvPr>
            <p:ph idx="1"/>
          </p:nvPr>
        </p:nvSpPr>
        <p:spPr>
          <a:xfrm>
            <a:off x="1538749" y="1447236"/>
            <a:ext cx="10515600" cy="4351338"/>
          </a:xfrm>
        </p:spPr>
        <p:txBody>
          <a:bodyPr>
            <a:noAutofit/>
          </a:bodyPr>
          <a:lstStyle/>
          <a:p>
            <a:pPr>
              <a:lnSpc>
                <a:spcPct val="150000"/>
              </a:lnSpc>
            </a:pPr>
            <a:r>
              <a:rPr lang="en-US" sz="2000" b="1" dirty="0"/>
              <a:t>Step 3: Response to User</a:t>
            </a:r>
            <a:endParaRPr lang="en-US" sz="2000" dirty="0"/>
          </a:p>
          <a:p>
            <a:pPr>
              <a:lnSpc>
                <a:spcPct val="150000"/>
              </a:lnSpc>
              <a:buFont typeface="Arial" panose="020B0604020202020204" pitchFamily="34" charset="0"/>
              <a:buChar char="•"/>
            </a:pPr>
            <a:r>
              <a:rPr lang="en-US" sz="2000" b="1" dirty="0"/>
              <a:t>Chatbot Logic</a:t>
            </a:r>
            <a:r>
              <a:rPr lang="en-US" sz="2000" dirty="0"/>
              <a:t>: Based on the user's query, </a:t>
            </a:r>
            <a:r>
              <a:rPr lang="en-US" sz="2000" dirty="0" err="1"/>
              <a:t>Collect.chat</a:t>
            </a:r>
            <a:r>
              <a:rPr lang="en-US" sz="2000" dirty="0"/>
              <a:t> either provides a direct answer or prompts the user to choose from a list of options for more detailed queries.</a:t>
            </a:r>
          </a:p>
          <a:p>
            <a:pPr>
              <a:lnSpc>
                <a:spcPct val="150000"/>
              </a:lnSpc>
              <a:buFont typeface="Arial" panose="020B0604020202020204" pitchFamily="34" charset="0"/>
              <a:buChar char="•"/>
            </a:pPr>
            <a:r>
              <a:rPr lang="en-US" sz="2000" b="1" dirty="0"/>
              <a:t>Frontend Response</a:t>
            </a:r>
            <a:r>
              <a:rPr lang="en-US" sz="2000" dirty="0"/>
              <a:t>: The chatbot displays the response or follows up with additional prompts for further clarification, guiding the user to a resolution.</a:t>
            </a:r>
          </a:p>
          <a:p>
            <a:pPr>
              <a:lnSpc>
                <a:spcPct val="150000"/>
              </a:lnSpc>
            </a:pPr>
            <a:r>
              <a:rPr lang="en-US" sz="2000" b="1" dirty="0"/>
              <a:t>Step 4: Escalation (If Required)</a:t>
            </a:r>
            <a:endParaRPr lang="en-US" sz="2000" dirty="0"/>
          </a:p>
          <a:p>
            <a:pPr>
              <a:lnSpc>
                <a:spcPct val="150000"/>
              </a:lnSpc>
              <a:buFont typeface="Arial" panose="020B0604020202020204" pitchFamily="34" charset="0"/>
              <a:buChar char="•"/>
            </a:pPr>
            <a:r>
              <a:rPr lang="en-US" sz="2000" b="1" dirty="0"/>
              <a:t>Escalation to Human Agent</a:t>
            </a:r>
            <a:r>
              <a:rPr lang="en-US" sz="2000" dirty="0"/>
              <a:t>: If the user’s query cannot be answered by the chatbot, it can be escalated by sending an email notification or offering the user a form to fill out for a customer support callback. This is configurable within </a:t>
            </a:r>
            <a:r>
              <a:rPr lang="en-US" sz="2000" dirty="0" err="1"/>
              <a:t>Collect.chat’s</a:t>
            </a:r>
            <a:r>
              <a:rPr lang="en-US" sz="2000" dirty="0"/>
              <a:t> workflow settings.</a:t>
            </a:r>
          </a:p>
          <a:p>
            <a:pPr marL="0" indent="0" algn="just">
              <a:lnSpc>
                <a:spcPct val="150000"/>
              </a:lnSpc>
              <a:buNone/>
            </a:pPr>
            <a:endParaRPr lang="en-IN" sz="2000" dirty="0"/>
          </a:p>
        </p:txBody>
      </p:sp>
    </p:spTree>
    <p:extLst>
      <p:ext uri="{BB962C8B-B14F-4D97-AF65-F5344CB8AC3E}">
        <p14:creationId xmlns:p14="http://schemas.microsoft.com/office/powerpoint/2010/main" val="259287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61B07-E280-6618-E02D-C391AFA6D27B}"/>
              </a:ext>
            </a:extLst>
          </p:cNvPr>
          <p:cNvSpPr>
            <a:spLocks noGrp="1"/>
          </p:cNvSpPr>
          <p:nvPr>
            <p:ph idx="1"/>
          </p:nvPr>
        </p:nvSpPr>
        <p:spPr>
          <a:xfrm>
            <a:off x="1519085" y="1466900"/>
            <a:ext cx="10515600" cy="4351338"/>
          </a:xfrm>
        </p:spPr>
        <p:txBody>
          <a:bodyPr>
            <a:noAutofit/>
          </a:bodyPr>
          <a:lstStyle/>
          <a:p>
            <a:pPr>
              <a:lnSpc>
                <a:spcPct val="150000"/>
              </a:lnSpc>
            </a:pPr>
            <a:r>
              <a:rPr lang="en-US" sz="2000" b="1" dirty="0"/>
              <a:t>3. Contact Us Page Interaction</a:t>
            </a:r>
          </a:p>
          <a:p>
            <a:pPr>
              <a:lnSpc>
                <a:spcPct val="150000"/>
              </a:lnSpc>
            </a:pPr>
            <a:r>
              <a:rPr lang="en-US" sz="2000" b="1" dirty="0"/>
              <a:t>Step 1: Form Submission</a:t>
            </a:r>
            <a:endParaRPr lang="en-US" sz="2000" dirty="0"/>
          </a:p>
          <a:p>
            <a:pPr>
              <a:lnSpc>
                <a:spcPct val="150000"/>
              </a:lnSpc>
              <a:buFont typeface="Arial" panose="020B0604020202020204" pitchFamily="34" charset="0"/>
              <a:buChar char="•"/>
            </a:pPr>
            <a:r>
              <a:rPr lang="en-US" sz="2000" b="1" dirty="0"/>
              <a:t>Trigger</a:t>
            </a:r>
            <a:r>
              <a:rPr lang="en-US" sz="2000" dirty="0"/>
              <a:t>: The user fills out the Contact Us form, providing details like name, email, phone number, country, and a message, and completes the Google reCAPTCHA challenge.</a:t>
            </a:r>
          </a:p>
          <a:p>
            <a:pPr>
              <a:lnSpc>
                <a:spcPct val="150000"/>
              </a:lnSpc>
              <a:buFont typeface="Arial" panose="020B0604020202020204" pitchFamily="34" charset="0"/>
              <a:buChar char="•"/>
            </a:pPr>
            <a:r>
              <a:rPr lang="en-US" sz="2000" b="1" dirty="0"/>
              <a:t>Frontend Validation</a:t>
            </a:r>
            <a:r>
              <a:rPr lang="en-US" sz="2000" dirty="0"/>
              <a:t>: JavaScript performs basic client-side validation to ensure that all required fields are filled out and that the email/phone number formats are correct.</a:t>
            </a:r>
          </a:p>
          <a:p>
            <a:pPr>
              <a:lnSpc>
                <a:spcPct val="150000"/>
              </a:lnSpc>
            </a:pPr>
            <a:r>
              <a:rPr lang="en-US" sz="2000" b="1" dirty="0"/>
              <a:t>Step 2: reCAPTCHA Verification</a:t>
            </a:r>
            <a:endParaRPr lang="en-US" sz="2000" dirty="0"/>
          </a:p>
          <a:p>
            <a:pPr>
              <a:lnSpc>
                <a:spcPct val="150000"/>
              </a:lnSpc>
              <a:buFont typeface="Arial" panose="020B0604020202020204" pitchFamily="34" charset="0"/>
              <a:buChar char="•"/>
            </a:pPr>
            <a:r>
              <a:rPr lang="en-US" sz="2000" b="1" dirty="0"/>
              <a:t>Security Step</a:t>
            </a:r>
            <a:r>
              <a:rPr lang="en-US" sz="2000" dirty="0"/>
              <a:t>: The Google reCAPTCHA service verifies the user’s action to ensure they are not a bot. If the reCAPTCHA verification passes, the form submission proceeds.</a:t>
            </a:r>
          </a:p>
          <a:p>
            <a:pPr marL="0" indent="0" algn="just">
              <a:lnSpc>
                <a:spcPct val="150000"/>
              </a:lnSpc>
              <a:buNone/>
            </a:pPr>
            <a:endParaRPr lang="en-IN" sz="2000" dirty="0"/>
          </a:p>
        </p:txBody>
      </p:sp>
    </p:spTree>
    <p:extLst>
      <p:ext uri="{BB962C8B-B14F-4D97-AF65-F5344CB8AC3E}">
        <p14:creationId xmlns:p14="http://schemas.microsoft.com/office/powerpoint/2010/main" val="3909097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E8725FC-D1BF-2866-8378-AC6179592DAA}"/>
              </a:ext>
            </a:extLst>
          </p:cNvPr>
          <p:cNvSpPr>
            <a:spLocks noGrp="1" noChangeArrowheads="1"/>
          </p:cNvSpPr>
          <p:nvPr>
            <p:ph idx="1"/>
          </p:nvPr>
        </p:nvSpPr>
        <p:spPr bwMode="auto">
          <a:xfrm>
            <a:off x="2069843" y="817256"/>
            <a:ext cx="8883292" cy="5575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Step 3: Form Data Submission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AJAX Request</a:t>
            </a:r>
            <a:r>
              <a:rPr kumimoji="0" lang="en-US" altLang="en-US" sz="2000" b="0" i="0" u="none" strike="noStrike" cap="none" normalizeH="0" baseline="0" dirty="0">
                <a:ln>
                  <a:noFill/>
                </a:ln>
                <a:solidFill>
                  <a:schemeClr val="tx1"/>
                </a:solidFill>
                <a:effectLst/>
                <a:latin typeface="Arial" panose="020B0604020202020204" pitchFamily="34" charset="0"/>
              </a:rPr>
              <a:t>: The form data is submitted to the backend using an AJAX call, ensuring a seamless user experience without a full page reload.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Backend Validation</a:t>
            </a:r>
            <a:r>
              <a:rPr kumimoji="0" lang="en-US" altLang="en-US" sz="2000" b="0" i="0" u="none" strike="noStrike" cap="none" normalizeH="0" baseline="0" dirty="0">
                <a:ln>
                  <a:noFill/>
                </a:ln>
                <a:solidFill>
                  <a:schemeClr val="tx1"/>
                </a:solidFill>
                <a:effectLst/>
                <a:latin typeface="Arial" panose="020B0604020202020204" pitchFamily="34" charset="0"/>
              </a:rPr>
              <a:t>: The backend server performs further validation on the form data (checking for SQL injection or invalid entries) before processing.</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Step 4: Data Storage and Response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Database Insertion</a:t>
            </a:r>
            <a:r>
              <a:rPr kumimoji="0" lang="en-US" altLang="en-US" sz="2000" b="0" i="0" u="none" strike="noStrike" cap="none" normalizeH="0" baseline="0" dirty="0">
                <a:ln>
                  <a:noFill/>
                </a:ln>
                <a:solidFill>
                  <a:schemeClr val="tx1"/>
                </a:solidFill>
                <a:effectLst/>
                <a:latin typeface="Arial" panose="020B0604020202020204" pitchFamily="34" charset="0"/>
              </a:rPr>
              <a:t>: If the data is valid, it is inserted into the backend database for future reference.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Response to User</a:t>
            </a:r>
            <a:r>
              <a:rPr kumimoji="0" lang="en-US" altLang="en-US" sz="2000" b="0" i="0" u="none" strike="noStrike" cap="none" normalizeH="0" baseline="0" dirty="0">
                <a:ln>
                  <a:noFill/>
                </a:ln>
                <a:solidFill>
                  <a:schemeClr val="tx1"/>
                </a:solidFill>
                <a:effectLst/>
                <a:latin typeface="Arial" panose="020B0604020202020204" pitchFamily="34" charset="0"/>
              </a:rPr>
              <a:t>: Upon successful submission, the frontend displays a confirmation message thanking the user for their inquiry. The user is also sent a confirmation email, acknowledging their submission.</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7859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0626-8B94-E6E4-0526-F6D9A0C572BA}"/>
              </a:ext>
            </a:extLst>
          </p:cNvPr>
          <p:cNvSpPr>
            <a:spLocks noGrp="1"/>
          </p:cNvSpPr>
          <p:nvPr>
            <p:ph type="title"/>
          </p:nvPr>
        </p:nvSpPr>
        <p:spPr>
          <a:xfrm>
            <a:off x="1619505" y="183126"/>
            <a:ext cx="9734295" cy="1005348"/>
          </a:xfrm>
        </p:spPr>
        <p:txBody>
          <a:bodyPr/>
          <a:lstStyle/>
          <a:p>
            <a:r>
              <a:rPr lang="en-IN" dirty="0"/>
              <a:t>Tech Stack</a:t>
            </a:r>
          </a:p>
        </p:txBody>
      </p:sp>
      <p:sp>
        <p:nvSpPr>
          <p:cNvPr id="4" name="Rectangle 1">
            <a:extLst>
              <a:ext uri="{FF2B5EF4-FFF2-40B4-BE49-F238E27FC236}">
                <a16:creationId xmlns:a16="http://schemas.microsoft.com/office/drawing/2014/main" id="{A5A7470A-61FE-43F5-EC5A-80D88164BCE3}"/>
              </a:ext>
            </a:extLst>
          </p:cNvPr>
          <p:cNvSpPr>
            <a:spLocks noGrp="1" noChangeArrowheads="1"/>
          </p:cNvSpPr>
          <p:nvPr>
            <p:ph idx="1"/>
          </p:nvPr>
        </p:nvSpPr>
        <p:spPr bwMode="auto">
          <a:xfrm>
            <a:off x="2395999" y="1389295"/>
            <a:ext cx="578555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Frontend Technologies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HTML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JavaScript (with frameworks like jQuery)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Backend Technologies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Node.js or PHP (for server-side logic)</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Database</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MySQL or MongoDB (for data storage)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4317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FDDDBF91-C92A-6734-01D0-B2B093FBA063}"/>
              </a:ext>
            </a:extLst>
          </p:cNvPr>
          <p:cNvSpPr>
            <a:spLocks noGrp="1" noChangeArrowheads="1"/>
          </p:cNvSpPr>
          <p:nvPr>
            <p:ph idx="1"/>
          </p:nvPr>
        </p:nvSpPr>
        <p:spPr bwMode="auto">
          <a:xfrm>
            <a:off x="3083796" y="1028343"/>
            <a:ext cx="722249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Chatbot Integration</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Collect.chat</a:t>
            </a:r>
            <a:r>
              <a:rPr kumimoji="0" lang="en-US" altLang="en-US" b="0" i="0" u="none" strike="noStrike" cap="none" normalizeH="0" baseline="0" dirty="0">
                <a:ln>
                  <a:noFill/>
                </a:ln>
                <a:solidFill>
                  <a:schemeClr val="tx1"/>
                </a:solidFill>
                <a:effectLst/>
                <a:latin typeface="Arial" panose="020B0604020202020204" pitchFamily="34" charset="0"/>
              </a:rPr>
              <a:t> (for chatbot functionality)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Form Validation and Security</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Google reCAPTCHA (for form submission security)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Version Control</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Git (for code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8903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FDDDBF91-C92A-6734-01D0-B2B093FBA063}"/>
              </a:ext>
            </a:extLst>
          </p:cNvPr>
          <p:cNvSpPr>
            <a:spLocks noGrp="1" noChangeArrowheads="1"/>
          </p:cNvSpPr>
          <p:nvPr>
            <p:ph idx="1"/>
          </p:nvPr>
        </p:nvSpPr>
        <p:spPr bwMode="auto">
          <a:xfrm>
            <a:off x="3083796" y="1028343"/>
            <a:ext cx="722249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Chatbot Integration</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Collect.chat</a:t>
            </a:r>
            <a:r>
              <a:rPr kumimoji="0" lang="en-US" altLang="en-US" b="0" i="0" u="none" strike="noStrike" cap="none" normalizeH="0" baseline="0" dirty="0">
                <a:ln>
                  <a:noFill/>
                </a:ln>
                <a:solidFill>
                  <a:schemeClr val="tx1"/>
                </a:solidFill>
                <a:effectLst/>
                <a:latin typeface="Arial" panose="020B0604020202020204" pitchFamily="34" charset="0"/>
              </a:rPr>
              <a:t> (for chatbot functionality)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Form Validation and Security</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Google reCAPTCHA (for form submission security)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Version Control</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Git (for code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5668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0626-8B94-E6E4-0526-F6D9A0C572BA}"/>
              </a:ext>
            </a:extLst>
          </p:cNvPr>
          <p:cNvSpPr>
            <a:spLocks noGrp="1"/>
          </p:cNvSpPr>
          <p:nvPr>
            <p:ph type="title"/>
          </p:nvPr>
        </p:nvSpPr>
        <p:spPr>
          <a:xfrm>
            <a:off x="1619505" y="183126"/>
            <a:ext cx="9734295" cy="1005348"/>
          </a:xfrm>
        </p:spPr>
        <p:txBody>
          <a:bodyPr/>
          <a:lstStyle/>
          <a:p>
            <a:r>
              <a:rPr lang="en-IN" dirty="0"/>
              <a:t>Project Images</a:t>
            </a:r>
          </a:p>
        </p:txBody>
      </p:sp>
      <p:pic>
        <p:nvPicPr>
          <p:cNvPr id="5" name="Content Placeholder 4">
            <a:extLst>
              <a:ext uri="{FF2B5EF4-FFF2-40B4-BE49-F238E27FC236}">
                <a16:creationId xmlns:a16="http://schemas.microsoft.com/office/drawing/2014/main" id="{7672A063-DC5F-B6B6-76EF-AF4E173486DA}"/>
              </a:ext>
            </a:extLst>
          </p:cNvPr>
          <p:cNvPicPr>
            <a:picLocks noGrp="1" noChangeAspect="1"/>
          </p:cNvPicPr>
          <p:nvPr>
            <p:ph idx="1"/>
          </p:nvPr>
        </p:nvPicPr>
        <p:blipFill>
          <a:blip r:embed="rId2"/>
          <a:stretch>
            <a:fillRect/>
          </a:stretch>
        </p:blipFill>
        <p:spPr bwMode="auto">
          <a:xfrm>
            <a:off x="1964729" y="1591596"/>
            <a:ext cx="9043845" cy="4740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0225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0626-8B94-E6E4-0526-F6D9A0C572B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D461B07-E280-6618-E02D-C391AFA6D27B}"/>
              </a:ext>
            </a:extLst>
          </p:cNvPr>
          <p:cNvSpPr>
            <a:spLocks noGrp="1"/>
          </p:cNvSpPr>
          <p:nvPr>
            <p:ph idx="1"/>
          </p:nvPr>
        </p:nvSpPr>
        <p:spPr>
          <a:xfrm>
            <a:off x="956698" y="1870303"/>
            <a:ext cx="10515600" cy="4351338"/>
          </a:xfrm>
        </p:spPr>
        <p:txBody>
          <a:bodyPr>
            <a:normAutofit/>
          </a:bodyPr>
          <a:lstStyle/>
          <a:p>
            <a:pPr marL="0" indent="0" algn="just">
              <a:lnSpc>
                <a:spcPct val="150000"/>
              </a:lnSpc>
              <a:buNone/>
            </a:pPr>
            <a:r>
              <a:rPr lang="en-GB" dirty="0"/>
              <a:t>During my internship at SFA Print Private Limited, I had the opportunity to contribute to the development of a new feature for one of their key clients, Matrikas, a well-known brand specializing in premium stationery products. The project involved adding a new tab </a:t>
            </a:r>
            <a:r>
              <a:rPr lang="en-GB" dirty="0" err="1"/>
              <a:t>labeled</a:t>
            </a:r>
            <a:r>
              <a:rPr lang="en-GB" dirty="0"/>
              <a:t> "2025' DIARIES" to the Matrikas website’s homepage. This tab showcases a range of latest themed diaries, each offering unique designs and features tailored for the upcoming year.</a:t>
            </a:r>
            <a:endParaRPr lang="en-IN" dirty="0"/>
          </a:p>
        </p:txBody>
      </p:sp>
    </p:spTree>
    <p:extLst>
      <p:ext uri="{BB962C8B-B14F-4D97-AF65-F5344CB8AC3E}">
        <p14:creationId xmlns:p14="http://schemas.microsoft.com/office/powerpoint/2010/main" val="1227920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0FD929A-D8EB-5DAD-6E0E-49453ECE0906}"/>
              </a:ext>
            </a:extLst>
          </p:cNvPr>
          <p:cNvPicPr>
            <a:picLocks noChangeAspect="1"/>
          </p:cNvPicPr>
          <p:nvPr/>
        </p:nvPicPr>
        <p:blipFill>
          <a:blip r:embed="rId2"/>
          <a:stretch>
            <a:fillRect/>
          </a:stretch>
        </p:blipFill>
        <p:spPr>
          <a:xfrm>
            <a:off x="1498717" y="707922"/>
            <a:ext cx="9654244" cy="4689988"/>
          </a:xfrm>
          <a:prstGeom prst="rect">
            <a:avLst/>
          </a:prstGeom>
        </p:spPr>
      </p:pic>
    </p:spTree>
    <p:extLst>
      <p:ext uri="{BB962C8B-B14F-4D97-AF65-F5344CB8AC3E}">
        <p14:creationId xmlns:p14="http://schemas.microsoft.com/office/powerpoint/2010/main" val="2474581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BC5CE4-EBCA-17C4-3B7F-EE6EA23F4B48}"/>
              </a:ext>
            </a:extLst>
          </p:cNvPr>
          <p:cNvPicPr>
            <a:picLocks noChangeAspect="1"/>
          </p:cNvPicPr>
          <p:nvPr/>
        </p:nvPicPr>
        <p:blipFill>
          <a:blip r:embed="rId2"/>
          <a:stretch>
            <a:fillRect/>
          </a:stretch>
        </p:blipFill>
        <p:spPr>
          <a:xfrm>
            <a:off x="1756757" y="218627"/>
            <a:ext cx="8678486" cy="6420746"/>
          </a:xfrm>
          <a:prstGeom prst="rect">
            <a:avLst/>
          </a:prstGeom>
        </p:spPr>
      </p:pic>
    </p:spTree>
    <p:extLst>
      <p:ext uri="{BB962C8B-B14F-4D97-AF65-F5344CB8AC3E}">
        <p14:creationId xmlns:p14="http://schemas.microsoft.com/office/powerpoint/2010/main" val="6474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48BE6A-C610-498C-3CFB-3096350443AE}"/>
              </a:ext>
            </a:extLst>
          </p:cNvPr>
          <p:cNvPicPr>
            <a:picLocks noChangeAspect="1"/>
          </p:cNvPicPr>
          <p:nvPr/>
        </p:nvPicPr>
        <p:blipFill>
          <a:blip r:embed="rId2"/>
          <a:stretch>
            <a:fillRect/>
          </a:stretch>
        </p:blipFill>
        <p:spPr>
          <a:xfrm>
            <a:off x="1813422" y="255460"/>
            <a:ext cx="9474010" cy="6347079"/>
          </a:xfrm>
          <a:prstGeom prst="rect">
            <a:avLst/>
          </a:prstGeom>
        </p:spPr>
      </p:pic>
    </p:spTree>
    <p:extLst>
      <p:ext uri="{BB962C8B-B14F-4D97-AF65-F5344CB8AC3E}">
        <p14:creationId xmlns:p14="http://schemas.microsoft.com/office/powerpoint/2010/main" val="3154141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E2070F-2FAA-C46D-C678-EBF9AFB84E8A}"/>
              </a:ext>
            </a:extLst>
          </p:cNvPr>
          <p:cNvPicPr>
            <a:picLocks noChangeAspect="1"/>
          </p:cNvPicPr>
          <p:nvPr/>
        </p:nvPicPr>
        <p:blipFill>
          <a:blip r:embed="rId2"/>
          <a:stretch>
            <a:fillRect/>
          </a:stretch>
        </p:blipFill>
        <p:spPr>
          <a:xfrm>
            <a:off x="937492" y="680654"/>
            <a:ext cx="10317015" cy="5496692"/>
          </a:xfrm>
          <a:prstGeom prst="rect">
            <a:avLst/>
          </a:prstGeom>
        </p:spPr>
      </p:pic>
    </p:spTree>
    <p:extLst>
      <p:ext uri="{BB962C8B-B14F-4D97-AF65-F5344CB8AC3E}">
        <p14:creationId xmlns:p14="http://schemas.microsoft.com/office/powerpoint/2010/main" val="3656038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E20C31-1277-5363-A62A-B96ADF151C51}"/>
              </a:ext>
            </a:extLst>
          </p:cNvPr>
          <p:cNvPicPr>
            <a:picLocks noChangeAspect="1"/>
          </p:cNvPicPr>
          <p:nvPr/>
        </p:nvPicPr>
        <p:blipFill>
          <a:blip r:embed="rId2"/>
          <a:stretch>
            <a:fillRect/>
          </a:stretch>
        </p:blipFill>
        <p:spPr>
          <a:xfrm>
            <a:off x="2396903" y="362398"/>
            <a:ext cx="7946633" cy="5972522"/>
          </a:xfrm>
          <a:prstGeom prst="rect">
            <a:avLst/>
          </a:prstGeom>
        </p:spPr>
      </p:pic>
    </p:spTree>
    <p:extLst>
      <p:ext uri="{BB962C8B-B14F-4D97-AF65-F5344CB8AC3E}">
        <p14:creationId xmlns:p14="http://schemas.microsoft.com/office/powerpoint/2010/main" val="2327307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CDC641-BBE2-B5E3-5AF4-60F6791C3C23}"/>
              </a:ext>
            </a:extLst>
          </p:cNvPr>
          <p:cNvPicPr>
            <a:picLocks noChangeAspect="1"/>
          </p:cNvPicPr>
          <p:nvPr/>
        </p:nvPicPr>
        <p:blipFill>
          <a:blip r:embed="rId2"/>
          <a:stretch>
            <a:fillRect/>
          </a:stretch>
        </p:blipFill>
        <p:spPr>
          <a:xfrm>
            <a:off x="1816777" y="331838"/>
            <a:ext cx="3645063" cy="6194323"/>
          </a:xfrm>
          <a:prstGeom prst="rect">
            <a:avLst/>
          </a:prstGeom>
        </p:spPr>
      </p:pic>
      <p:pic>
        <p:nvPicPr>
          <p:cNvPr id="6" name="Picture 5">
            <a:extLst>
              <a:ext uri="{FF2B5EF4-FFF2-40B4-BE49-F238E27FC236}">
                <a16:creationId xmlns:a16="http://schemas.microsoft.com/office/drawing/2014/main" id="{423FA30D-AB55-3332-395B-656737DF2A3C}"/>
              </a:ext>
            </a:extLst>
          </p:cNvPr>
          <p:cNvPicPr>
            <a:picLocks noChangeAspect="1"/>
          </p:cNvPicPr>
          <p:nvPr/>
        </p:nvPicPr>
        <p:blipFill>
          <a:blip r:embed="rId3"/>
          <a:stretch>
            <a:fillRect/>
          </a:stretch>
        </p:blipFill>
        <p:spPr>
          <a:xfrm>
            <a:off x="6964648" y="331840"/>
            <a:ext cx="3698686" cy="6194322"/>
          </a:xfrm>
          <a:prstGeom prst="rect">
            <a:avLst/>
          </a:prstGeom>
        </p:spPr>
      </p:pic>
    </p:spTree>
    <p:extLst>
      <p:ext uri="{BB962C8B-B14F-4D97-AF65-F5344CB8AC3E}">
        <p14:creationId xmlns:p14="http://schemas.microsoft.com/office/powerpoint/2010/main" val="2696887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0626-8B94-E6E4-0526-F6D9A0C572BA}"/>
              </a:ext>
            </a:extLst>
          </p:cNvPr>
          <p:cNvSpPr>
            <a:spLocks noGrp="1"/>
          </p:cNvSpPr>
          <p:nvPr>
            <p:ph type="title"/>
          </p:nvPr>
        </p:nvSpPr>
        <p:spPr>
          <a:xfrm>
            <a:off x="1619505" y="183126"/>
            <a:ext cx="9734295" cy="1005348"/>
          </a:xfrm>
        </p:spPr>
        <p:txBody>
          <a:bodyPr/>
          <a:lstStyle/>
          <a:p>
            <a:r>
              <a:rPr lang="en-IN" dirty="0"/>
              <a:t>Results</a:t>
            </a:r>
          </a:p>
        </p:txBody>
      </p:sp>
      <p:sp>
        <p:nvSpPr>
          <p:cNvPr id="3" name="Content Placeholder 2">
            <a:extLst>
              <a:ext uri="{FF2B5EF4-FFF2-40B4-BE49-F238E27FC236}">
                <a16:creationId xmlns:a16="http://schemas.microsoft.com/office/drawing/2014/main" id="{BD461B07-E280-6618-E02D-C391AFA6D27B}"/>
              </a:ext>
            </a:extLst>
          </p:cNvPr>
          <p:cNvSpPr>
            <a:spLocks noGrp="1"/>
          </p:cNvSpPr>
          <p:nvPr>
            <p:ph idx="1"/>
          </p:nvPr>
        </p:nvSpPr>
        <p:spPr>
          <a:xfrm>
            <a:off x="1452357" y="1437404"/>
            <a:ext cx="10515600" cy="4351338"/>
          </a:xfrm>
        </p:spPr>
        <p:txBody>
          <a:bodyPr>
            <a:noAutofit/>
          </a:bodyPr>
          <a:lstStyle/>
          <a:p>
            <a:pPr marL="0" indent="0" algn="just">
              <a:lnSpc>
                <a:spcPct val="170000"/>
              </a:lnSpc>
              <a:buNone/>
            </a:pPr>
            <a:r>
              <a:rPr lang="en-US" sz="2100" dirty="0"/>
              <a:t>The final result of the project was a significantly enhanced website featuring a dedicated 2025 Diaries section that allows users to explore various diary themes with detailed specifications and visual galleries. Additionally, the integration of a user-friendly chatbot streamlined customer interactions by providing real-time query resolution. The Contact Us page was revamped to improve usability and security, including a form with Google reCAPTCHA. Overall, these enhancements optimized the website's functionality, improved user engagement, and provided a more intuitive experience for visitors.</a:t>
            </a:r>
            <a:endParaRPr lang="en-IN" sz="2100" dirty="0"/>
          </a:p>
        </p:txBody>
      </p:sp>
    </p:spTree>
    <p:extLst>
      <p:ext uri="{BB962C8B-B14F-4D97-AF65-F5344CB8AC3E}">
        <p14:creationId xmlns:p14="http://schemas.microsoft.com/office/powerpoint/2010/main" val="3625453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0626-8B94-E6E4-0526-F6D9A0C572BA}"/>
              </a:ext>
            </a:extLst>
          </p:cNvPr>
          <p:cNvSpPr>
            <a:spLocks noGrp="1"/>
          </p:cNvSpPr>
          <p:nvPr>
            <p:ph type="title"/>
          </p:nvPr>
        </p:nvSpPr>
        <p:spPr>
          <a:xfrm>
            <a:off x="1619505" y="183126"/>
            <a:ext cx="9734295" cy="1005348"/>
          </a:xfrm>
        </p:spPr>
        <p:txBody>
          <a:bodyPr/>
          <a:lstStyle/>
          <a:p>
            <a:r>
              <a:rPr lang="en-IN" dirty="0"/>
              <a:t>Reference</a:t>
            </a:r>
          </a:p>
        </p:txBody>
      </p:sp>
      <p:sp>
        <p:nvSpPr>
          <p:cNvPr id="3" name="Content Placeholder 2">
            <a:extLst>
              <a:ext uri="{FF2B5EF4-FFF2-40B4-BE49-F238E27FC236}">
                <a16:creationId xmlns:a16="http://schemas.microsoft.com/office/drawing/2014/main" id="{BD461B07-E280-6618-E02D-C391AFA6D27B}"/>
              </a:ext>
            </a:extLst>
          </p:cNvPr>
          <p:cNvSpPr>
            <a:spLocks noGrp="1"/>
          </p:cNvSpPr>
          <p:nvPr>
            <p:ph idx="1"/>
          </p:nvPr>
        </p:nvSpPr>
        <p:spPr>
          <a:xfrm>
            <a:off x="2111118" y="1506230"/>
            <a:ext cx="10515600" cy="4351338"/>
          </a:xfrm>
        </p:spPr>
        <p:txBody>
          <a:bodyPr>
            <a:noAutofit/>
          </a:bodyPr>
          <a:lstStyle/>
          <a:p>
            <a:pPr marL="0" indent="0" algn="just">
              <a:lnSpc>
                <a:spcPct val="170000"/>
              </a:lnSpc>
              <a:buNone/>
            </a:pPr>
            <a:r>
              <a:rPr lang="nn-NO" dirty="0"/>
              <a:t>[i] https://collect.chat/ </a:t>
            </a:r>
          </a:p>
          <a:p>
            <a:pPr marL="0" indent="0" algn="just">
              <a:lnSpc>
                <a:spcPct val="170000"/>
              </a:lnSpc>
              <a:buNone/>
            </a:pPr>
            <a:r>
              <a:rPr lang="nn-NO" dirty="0"/>
              <a:t>[ii] https://api.jquery.com/ </a:t>
            </a:r>
          </a:p>
          <a:p>
            <a:pPr marL="0" indent="0" algn="just">
              <a:lnSpc>
                <a:spcPct val="170000"/>
              </a:lnSpc>
              <a:buNone/>
            </a:pPr>
            <a:r>
              <a:rPr lang="nn-NO" dirty="0"/>
              <a:t>[iii] https://www.w3schools.com/bootstrap/ </a:t>
            </a:r>
          </a:p>
          <a:p>
            <a:pPr marL="0" indent="0" algn="just">
              <a:lnSpc>
                <a:spcPct val="170000"/>
              </a:lnSpc>
              <a:buNone/>
            </a:pPr>
            <a:r>
              <a:rPr lang="nn-NO" dirty="0"/>
              <a:t>[iv] https://www.netguru.com/glossary/node-js </a:t>
            </a:r>
          </a:p>
          <a:p>
            <a:pPr marL="0" indent="0" algn="just">
              <a:lnSpc>
                <a:spcPct val="170000"/>
              </a:lnSpc>
              <a:buNone/>
            </a:pPr>
            <a:r>
              <a:rPr lang="nn-NO" dirty="0"/>
              <a:t>[v] https://developers.google.com/recaptcha/intro</a:t>
            </a:r>
            <a:endParaRPr lang="en-IN" dirty="0"/>
          </a:p>
        </p:txBody>
      </p:sp>
    </p:spTree>
    <p:extLst>
      <p:ext uri="{BB962C8B-B14F-4D97-AF65-F5344CB8AC3E}">
        <p14:creationId xmlns:p14="http://schemas.microsoft.com/office/powerpoint/2010/main" val="410630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0626-8B94-E6E4-0526-F6D9A0C572BA}"/>
              </a:ext>
            </a:extLst>
          </p:cNvPr>
          <p:cNvSpPr>
            <a:spLocks noGrp="1"/>
          </p:cNvSpPr>
          <p:nvPr>
            <p:ph type="title"/>
          </p:nvPr>
        </p:nvSpPr>
        <p:spPr>
          <a:xfrm>
            <a:off x="1572801" y="105697"/>
            <a:ext cx="10018713" cy="1752599"/>
          </a:xfrm>
        </p:spPr>
        <p:txBody>
          <a:bodyPr/>
          <a:lstStyle/>
          <a:p>
            <a:r>
              <a:rPr lang="en-IN" dirty="0"/>
              <a:t>Problem Definition</a:t>
            </a:r>
          </a:p>
        </p:txBody>
      </p:sp>
      <p:sp>
        <p:nvSpPr>
          <p:cNvPr id="3" name="Content Placeholder 2">
            <a:extLst>
              <a:ext uri="{FF2B5EF4-FFF2-40B4-BE49-F238E27FC236}">
                <a16:creationId xmlns:a16="http://schemas.microsoft.com/office/drawing/2014/main" id="{BD461B07-E280-6618-E02D-C391AFA6D27B}"/>
              </a:ext>
            </a:extLst>
          </p:cNvPr>
          <p:cNvSpPr>
            <a:spLocks noGrp="1"/>
          </p:cNvSpPr>
          <p:nvPr>
            <p:ph idx="1"/>
          </p:nvPr>
        </p:nvSpPr>
        <p:spPr>
          <a:xfrm>
            <a:off x="1572801" y="1602198"/>
            <a:ext cx="10515600" cy="4351338"/>
          </a:xfrm>
        </p:spPr>
        <p:txBody>
          <a:bodyPr>
            <a:noAutofit/>
          </a:bodyPr>
          <a:lstStyle/>
          <a:p>
            <a:pPr marL="0" indent="0" algn="just">
              <a:lnSpc>
                <a:spcPct val="170000"/>
              </a:lnSpc>
              <a:buNone/>
            </a:pPr>
            <a:r>
              <a:rPr lang="en-US" sz="2100" dirty="0"/>
              <a:t>The website needed an update to include a comprehensive 2025 Diaries section and a functional chatbot to improve user engagement and support. The 2025 Diaries tab had to be developed from scratch, incorporating a dropdown menu with various themes like </a:t>
            </a:r>
            <a:r>
              <a:rPr lang="en-US" sz="2100" dirty="0" err="1"/>
              <a:t>Impresso</a:t>
            </a:r>
            <a:r>
              <a:rPr lang="en-US" sz="2100" dirty="0"/>
              <a:t>, Metallic, and Antique, each displaying product specifications and an image gallery for easier browsing. Additionally, the site required a chatbot integration to handle user queries more efficiently, providing an interactive and automated solution through </a:t>
            </a:r>
            <a:r>
              <a:rPr lang="en-US" sz="2100" dirty="0" err="1"/>
              <a:t>Collect.chat</a:t>
            </a:r>
            <a:r>
              <a:rPr lang="en-US" sz="2100" dirty="0"/>
              <a:t> to enhance customer support. These improvements were essential to optimize the website’s usability and overall user experience.</a:t>
            </a:r>
            <a:endParaRPr lang="en-IN" sz="2100" dirty="0"/>
          </a:p>
        </p:txBody>
      </p:sp>
    </p:spTree>
    <p:extLst>
      <p:ext uri="{BB962C8B-B14F-4D97-AF65-F5344CB8AC3E}">
        <p14:creationId xmlns:p14="http://schemas.microsoft.com/office/powerpoint/2010/main" val="310374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0626-8B94-E6E4-0526-F6D9A0C572BA}"/>
              </a:ext>
            </a:extLst>
          </p:cNvPr>
          <p:cNvSpPr>
            <a:spLocks noGrp="1"/>
          </p:cNvSpPr>
          <p:nvPr>
            <p:ph type="title"/>
          </p:nvPr>
        </p:nvSpPr>
        <p:spPr>
          <a:xfrm>
            <a:off x="1561229" y="0"/>
            <a:ext cx="10018713" cy="1752599"/>
          </a:xfrm>
        </p:spPr>
        <p:txBody>
          <a:bodyPr/>
          <a:lstStyle/>
          <a:p>
            <a:r>
              <a:rPr lang="en-IN" dirty="0"/>
              <a:t>Objective</a:t>
            </a:r>
          </a:p>
        </p:txBody>
      </p:sp>
      <p:sp>
        <p:nvSpPr>
          <p:cNvPr id="3" name="Content Placeholder 2">
            <a:extLst>
              <a:ext uri="{FF2B5EF4-FFF2-40B4-BE49-F238E27FC236}">
                <a16:creationId xmlns:a16="http://schemas.microsoft.com/office/drawing/2014/main" id="{BD461B07-E280-6618-E02D-C391AFA6D27B}"/>
              </a:ext>
            </a:extLst>
          </p:cNvPr>
          <p:cNvSpPr>
            <a:spLocks noGrp="1"/>
          </p:cNvSpPr>
          <p:nvPr>
            <p:ph idx="1"/>
          </p:nvPr>
        </p:nvSpPr>
        <p:spPr>
          <a:xfrm>
            <a:off x="1561229" y="1513708"/>
            <a:ext cx="10515600" cy="4351338"/>
          </a:xfrm>
        </p:spPr>
        <p:txBody>
          <a:bodyPr>
            <a:noAutofit/>
          </a:bodyPr>
          <a:lstStyle/>
          <a:p>
            <a:pPr marL="0" indent="0" algn="just">
              <a:lnSpc>
                <a:spcPct val="170000"/>
              </a:lnSpc>
              <a:buNone/>
            </a:pPr>
            <a:r>
              <a:rPr lang="en-US" sz="2100" dirty="0"/>
              <a:t>The objective of this project was to enhance the website by developing a new 2025 Diaries section, improving the Contact Us page UI, and integrating an interactive chatbot to enhance user engagement and support. The 2025 Diaries tab was designed to provide a seamless browsing experience, featuring categorized themes with detailed product specifications and visual galleries. Additionally, the chatbot integration aimed to streamline customer interactions by offering an efficient query resolution system, while the Contact Us page was refined to improve usability. Overall, the goal was to optimize the website's functionality, accessibility, and overall user experience.</a:t>
            </a:r>
            <a:endParaRPr lang="en-IN" sz="2100" dirty="0"/>
          </a:p>
        </p:txBody>
      </p:sp>
    </p:spTree>
    <p:extLst>
      <p:ext uri="{BB962C8B-B14F-4D97-AF65-F5344CB8AC3E}">
        <p14:creationId xmlns:p14="http://schemas.microsoft.com/office/powerpoint/2010/main" val="50752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0626-8B94-E6E4-0526-F6D9A0C572BA}"/>
              </a:ext>
            </a:extLst>
          </p:cNvPr>
          <p:cNvSpPr>
            <a:spLocks noGrp="1"/>
          </p:cNvSpPr>
          <p:nvPr>
            <p:ph type="title"/>
          </p:nvPr>
        </p:nvSpPr>
        <p:spPr>
          <a:xfrm>
            <a:off x="975852" y="-116655"/>
            <a:ext cx="10515600" cy="1325563"/>
          </a:xfrm>
        </p:spPr>
        <p:txBody>
          <a:bodyPr/>
          <a:lstStyle/>
          <a:p>
            <a:r>
              <a:rPr lang="en-IN" dirty="0"/>
              <a:t>System Architecture</a:t>
            </a:r>
          </a:p>
        </p:txBody>
      </p:sp>
      <p:sp>
        <p:nvSpPr>
          <p:cNvPr id="3" name="Content Placeholder 2">
            <a:extLst>
              <a:ext uri="{FF2B5EF4-FFF2-40B4-BE49-F238E27FC236}">
                <a16:creationId xmlns:a16="http://schemas.microsoft.com/office/drawing/2014/main" id="{BD461B07-E280-6618-E02D-C391AFA6D27B}"/>
              </a:ext>
            </a:extLst>
          </p:cNvPr>
          <p:cNvSpPr>
            <a:spLocks noGrp="1"/>
          </p:cNvSpPr>
          <p:nvPr>
            <p:ph idx="1"/>
          </p:nvPr>
        </p:nvSpPr>
        <p:spPr>
          <a:xfrm>
            <a:off x="1605115" y="1691149"/>
            <a:ext cx="10586885" cy="4782062"/>
          </a:xfrm>
        </p:spPr>
        <p:txBody>
          <a:bodyPr>
            <a:noAutofit/>
          </a:bodyPr>
          <a:lstStyle/>
          <a:p>
            <a:pPr algn="just">
              <a:lnSpc>
                <a:spcPct val="150000"/>
              </a:lnSpc>
            </a:pPr>
            <a:r>
              <a:rPr lang="en-US" sz="1800" b="1" dirty="0"/>
              <a:t>1. Frontend Layer (Presentation Layer)</a:t>
            </a:r>
          </a:p>
          <a:p>
            <a:pPr marL="0" indent="0" algn="just">
              <a:lnSpc>
                <a:spcPct val="150000"/>
              </a:lnSpc>
              <a:buNone/>
            </a:pPr>
            <a:r>
              <a:rPr lang="en-US" sz="1800" b="1" dirty="0"/>
              <a:t>       HTML/CSS/JavaScript Frameworks</a:t>
            </a:r>
            <a:r>
              <a:rPr lang="en-US" sz="1800" dirty="0"/>
              <a:t>: The frontend layer was built using standard web technologies like        HTML, CSS, and JavaScript to ensure a responsive and user-friendly interface across all devices.</a:t>
            </a:r>
          </a:p>
          <a:p>
            <a:pPr algn="just">
              <a:lnSpc>
                <a:spcPct val="150000"/>
              </a:lnSpc>
              <a:buFont typeface="Arial" panose="020B0604020202020204" pitchFamily="34" charset="0"/>
              <a:buChar char="•"/>
            </a:pPr>
            <a:r>
              <a:rPr lang="en-US" sz="1800" b="1" dirty="0"/>
              <a:t>2025 Diaries Tab</a:t>
            </a:r>
            <a:r>
              <a:rPr lang="en-US" sz="1800" dirty="0"/>
              <a:t>: A dedicated section within the frontend was developed with a dropdown menu that allows users to select different themes like </a:t>
            </a:r>
            <a:r>
              <a:rPr lang="en-US" sz="1800" dirty="0" err="1"/>
              <a:t>Impresso</a:t>
            </a:r>
            <a:r>
              <a:rPr lang="en-US" sz="1800" dirty="0"/>
              <a:t>, Metallic, and Antique. Upon selection, product details such as dimensions, material quality, and an image gallery are displayed dynamically.</a:t>
            </a:r>
          </a:p>
          <a:p>
            <a:pPr algn="just">
              <a:lnSpc>
                <a:spcPct val="150000"/>
              </a:lnSpc>
              <a:buFont typeface="Arial" panose="020B0604020202020204" pitchFamily="34" charset="0"/>
              <a:buChar char="•"/>
            </a:pPr>
            <a:r>
              <a:rPr lang="en-US" sz="1800" b="1" dirty="0"/>
              <a:t>Contact Us UI</a:t>
            </a:r>
            <a:r>
              <a:rPr lang="en-US" sz="1800" dirty="0"/>
              <a:t>: The contact form was redesigned with cleaner fields for subscriber details (name, email, phone number, country, and message box) and integrated with Google reCAPTCHA for added security and spam prevention.</a:t>
            </a:r>
          </a:p>
          <a:p>
            <a:pPr algn="just">
              <a:lnSpc>
                <a:spcPct val="150000"/>
              </a:lnSpc>
              <a:buFont typeface="Arial" panose="020B0604020202020204" pitchFamily="34" charset="0"/>
              <a:buChar char="•"/>
            </a:pPr>
            <a:r>
              <a:rPr lang="en-US" sz="1800" b="1" dirty="0"/>
              <a:t>Chatbot (</a:t>
            </a:r>
            <a:r>
              <a:rPr lang="en-US" sz="1800" b="1" dirty="0" err="1"/>
              <a:t>Collect.chat</a:t>
            </a:r>
            <a:r>
              <a:rPr lang="en-US" sz="1800" b="1" dirty="0"/>
              <a:t> Integration)</a:t>
            </a:r>
            <a:r>
              <a:rPr lang="en-US" sz="1800" dirty="0"/>
              <a:t>: The chatbot interface was seamlessly integrated into the frontend to provide users with an intuitive way to resolve queries. It uses conversational UI elements to guide users in real time.</a:t>
            </a:r>
          </a:p>
          <a:p>
            <a:pPr marL="0" indent="0" algn="just">
              <a:lnSpc>
                <a:spcPct val="170000"/>
              </a:lnSpc>
              <a:buNone/>
            </a:pPr>
            <a:endParaRPr lang="en-US" sz="2000" dirty="0"/>
          </a:p>
        </p:txBody>
      </p:sp>
    </p:spTree>
    <p:extLst>
      <p:ext uri="{BB962C8B-B14F-4D97-AF65-F5344CB8AC3E}">
        <p14:creationId xmlns:p14="http://schemas.microsoft.com/office/powerpoint/2010/main" val="174424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61B07-E280-6618-E02D-C391AFA6D27B}"/>
              </a:ext>
            </a:extLst>
          </p:cNvPr>
          <p:cNvSpPr>
            <a:spLocks noGrp="1"/>
          </p:cNvSpPr>
          <p:nvPr>
            <p:ph idx="1"/>
          </p:nvPr>
        </p:nvSpPr>
        <p:spPr>
          <a:xfrm>
            <a:off x="1487129" y="1364787"/>
            <a:ext cx="10515600" cy="4351338"/>
          </a:xfrm>
        </p:spPr>
        <p:txBody>
          <a:bodyPr>
            <a:noAutofit/>
          </a:bodyPr>
          <a:lstStyle/>
          <a:p>
            <a:pPr algn="just">
              <a:lnSpc>
                <a:spcPct val="150000"/>
              </a:lnSpc>
            </a:pPr>
            <a:r>
              <a:rPr lang="en-US" sz="2000" b="1" dirty="0"/>
              <a:t>2. Backend Layer (Application Layer)</a:t>
            </a:r>
          </a:p>
          <a:p>
            <a:pPr marL="0" indent="0" algn="just">
              <a:lnSpc>
                <a:spcPct val="150000"/>
              </a:lnSpc>
              <a:buNone/>
            </a:pPr>
            <a:r>
              <a:rPr lang="en-US" sz="2000" b="1" dirty="0"/>
              <a:t>Server-Side Framework (e.g., Node.js, PHP)</a:t>
            </a:r>
            <a:r>
              <a:rPr lang="en-US" sz="2000" dirty="0"/>
              <a:t>: The backend manages the logic for fetching diary product details, handling form submissions from the Contact Us page, and processing chatbot queries. Depending on the existing website setup, either a Node.js or PHP server could be used to handle routing and serve the frontend components.</a:t>
            </a:r>
          </a:p>
          <a:p>
            <a:pPr algn="just">
              <a:lnSpc>
                <a:spcPct val="150000"/>
              </a:lnSpc>
              <a:buFont typeface="Arial" panose="020B0604020202020204" pitchFamily="34" charset="0"/>
              <a:buChar char="•"/>
            </a:pPr>
            <a:r>
              <a:rPr lang="en-US" sz="2000" b="1" dirty="0"/>
              <a:t>Product Database Management</a:t>
            </a:r>
            <a:r>
              <a:rPr lang="en-US" sz="2000" dirty="0"/>
              <a:t>: A backend API is used to retrieve diary theme specifications from the database based on user selections. Queries sent to this API return product data such as size, material, and gallery images for the selected theme.</a:t>
            </a:r>
          </a:p>
          <a:p>
            <a:pPr algn="just">
              <a:lnSpc>
                <a:spcPct val="150000"/>
              </a:lnSpc>
              <a:buFont typeface="Arial" panose="020B0604020202020204" pitchFamily="34" charset="0"/>
              <a:buChar char="•"/>
            </a:pPr>
            <a:r>
              <a:rPr lang="en-US" sz="2000" b="1" dirty="0"/>
              <a:t>Chatbot Logic (</a:t>
            </a:r>
            <a:r>
              <a:rPr lang="en-US" sz="2000" b="1" dirty="0" err="1"/>
              <a:t>Collect.chat</a:t>
            </a:r>
            <a:r>
              <a:rPr lang="en-US" sz="2000" b="1" dirty="0"/>
              <a:t>)</a:t>
            </a:r>
            <a:r>
              <a:rPr lang="en-US" sz="2000" dirty="0"/>
              <a:t>: The chatbot service, powered by </a:t>
            </a:r>
            <a:r>
              <a:rPr lang="en-US" sz="2000" dirty="0" err="1"/>
              <a:t>Collect.chat</a:t>
            </a:r>
            <a:r>
              <a:rPr lang="en-US" sz="2000" dirty="0"/>
              <a:t>, interacts with backend services to handle user inquiries. It is pre-configured to respond to common questions and provide accurate information by integrating with existing data sources.</a:t>
            </a:r>
          </a:p>
          <a:p>
            <a:pPr marL="0" indent="0" algn="just">
              <a:lnSpc>
                <a:spcPct val="170000"/>
              </a:lnSpc>
              <a:buNone/>
            </a:pPr>
            <a:endParaRPr lang="en-US" sz="2000" dirty="0"/>
          </a:p>
        </p:txBody>
      </p:sp>
    </p:spTree>
    <p:extLst>
      <p:ext uri="{BB962C8B-B14F-4D97-AF65-F5344CB8AC3E}">
        <p14:creationId xmlns:p14="http://schemas.microsoft.com/office/powerpoint/2010/main" val="2252020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61B07-E280-6618-E02D-C391AFA6D27B}"/>
              </a:ext>
            </a:extLst>
          </p:cNvPr>
          <p:cNvSpPr>
            <a:spLocks noGrp="1"/>
          </p:cNvSpPr>
          <p:nvPr>
            <p:ph idx="1"/>
          </p:nvPr>
        </p:nvSpPr>
        <p:spPr>
          <a:xfrm>
            <a:off x="1487129" y="1364787"/>
            <a:ext cx="10515600" cy="4351338"/>
          </a:xfrm>
        </p:spPr>
        <p:txBody>
          <a:bodyPr>
            <a:noAutofit/>
          </a:bodyPr>
          <a:lstStyle/>
          <a:p>
            <a:r>
              <a:rPr lang="en-US" b="1" dirty="0"/>
              <a:t>3. Data Layer (Database Layer)</a:t>
            </a:r>
          </a:p>
          <a:p>
            <a:pPr>
              <a:buFont typeface="Arial" panose="020B0604020202020204" pitchFamily="34" charset="0"/>
              <a:buChar char="•"/>
            </a:pPr>
            <a:r>
              <a:rPr lang="en-US" b="1" dirty="0"/>
              <a:t>Product Database</a:t>
            </a:r>
            <a:r>
              <a:rPr lang="en-US" dirty="0"/>
              <a:t>: A database (such as MySQL, MongoDB, or Firebase) stores the details of each diary theme, including size, material, price, and associated product images. This database is queried when users interact with the 2025 Diaries section.</a:t>
            </a:r>
          </a:p>
          <a:p>
            <a:pPr>
              <a:buFont typeface="Arial" panose="020B0604020202020204" pitchFamily="34" charset="0"/>
              <a:buChar char="•"/>
            </a:pPr>
            <a:r>
              <a:rPr lang="en-US" b="1" dirty="0"/>
              <a:t>Form Data Storage</a:t>
            </a:r>
            <a:r>
              <a:rPr lang="en-US" dirty="0"/>
              <a:t>: Data submitted via the Contact Us page is stored in a secure backend database, where it can be accessed for customer follow-up and support.</a:t>
            </a:r>
          </a:p>
          <a:p>
            <a:pPr marL="0" indent="0" algn="just">
              <a:lnSpc>
                <a:spcPct val="170000"/>
              </a:lnSpc>
              <a:buNone/>
            </a:pPr>
            <a:endParaRPr lang="en-US" sz="2000" dirty="0"/>
          </a:p>
        </p:txBody>
      </p:sp>
    </p:spTree>
    <p:extLst>
      <p:ext uri="{BB962C8B-B14F-4D97-AF65-F5344CB8AC3E}">
        <p14:creationId xmlns:p14="http://schemas.microsoft.com/office/powerpoint/2010/main" val="252021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61B07-E280-6618-E02D-C391AFA6D27B}"/>
              </a:ext>
            </a:extLst>
          </p:cNvPr>
          <p:cNvSpPr>
            <a:spLocks noGrp="1"/>
          </p:cNvSpPr>
          <p:nvPr>
            <p:ph idx="1"/>
          </p:nvPr>
        </p:nvSpPr>
        <p:spPr>
          <a:xfrm>
            <a:off x="1487129" y="1364787"/>
            <a:ext cx="10515600" cy="4351338"/>
          </a:xfrm>
        </p:spPr>
        <p:txBody>
          <a:bodyPr>
            <a:noAutofit/>
          </a:bodyPr>
          <a:lstStyle/>
          <a:p>
            <a:pPr>
              <a:lnSpc>
                <a:spcPct val="150000"/>
              </a:lnSpc>
            </a:pPr>
            <a:r>
              <a:rPr lang="en-US" b="1" dirty="0"/>
              <a:t>4. Third-Party Integrations</a:t>
            </a:r>
          </a:p>
          <a:p>
            <a:pPr>
              <a:lnSpc>
                <a:spcPct val="150000"/>
              </a:lnSpc>
              <a:buFont typeface="Arial" panose="020B0604020202020204" pitchFamily="34" charset="0"/>
              <a:buChar char="•"/>
            </a:pPr>
            <a:r>
              <a:rPr lang="en-US" b="1" dirty="0" err="1"/>
              <a:t>Collect.chat</a:t>
            </a:r>
            <a:r>
              <a:rPr lang="en-US" dirty="0"/>
              <a:t>: The chatbot feature is managed through the </a:t>
            </a:r>
            <a:r>
              <a:rPr lang="en-US" dirty="0" err="1"/>
              <a:t>Collect.chat</a:t>
            </a:r>
            <a:r>
              <a:rPr lang="en-US" dirty="0"/>
              <a:t> service, which provides a conversational interface for customer support. It can be configured to answer FAQs, guide users through website features, or escalate issues to human representatives if needed.</a:t>
            </a:r>
          </a:p>
          <a:p>
            <a:pPr>
              <a:lnSpc>
                <a:spcPct val="150000"/>
              </a:lnSpc>
              <a:buFont typeface="Arial" panose="020B0604020202020204" pitchFamily="34" charset="0"/>
              <a:buChar char="•"/>
            </a:pPr>
            <a:r>
              <a:rPr lang="en-US" b="1" dirty="0"/>
              <a:t>Google reCAPTCHA</a:t>
            </a:r>
            <a:r>
              <a:rPr lang="en-US" dirty="0"/>
              <a:t>: Integrated into the Contact Us form to ensure security and prevent spam submissions.</a:t>
            </a:r>
          </a:p>
          <a:p>
            <a:pPr marL="0" indent="0" algn="just">
              <a:lnSpc>
                <a:spcPct val="170000"/>
              </a:lnSpc>
              <a:buNone/>
            </a:pPr>
            <a:endParaRPr lang="en-US" sz="2000" dirty="0"/>
          </a:p>
        </p:txBody>
      </p:sp>
    </p:spTree>
    <p:extLst>
      <p:ext uri="{BB962C8B-B14F-4D97-AF65-F5344CB8AC3E}">
        <p14:creationId xmlns:p14="http://schemas.microsoft.com/office/powerpoint/2010/main" val="391455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61B07-E280-6618-E02D-C391AFA6D27B}"/>
              </a:ext>
            </a:extLst>
          </p:cNvPr>
          <p:cNvSpPr>
            <a:spLocks noGrp="1"/>
          </p:cNvSpPr>
          <p:nvPr>
            <p:ph idx="1"/>
          </p:nvPr>
        </p:nvSpPr>
        <p:spPr>
          <a:xfrm>
            <a:off x="1546122" y="1325458"/>
            <a:ext cx="10515600" cy="4351338"/>
          </a:xfrm>
        </p:spPr>
        <p:txBody>
          <a:bodyPr>
            <a:noAutofit/>
          </a:bodyPr>
          <a:lstStyle/>
          <a:p>
            <a:pPr>
              <a:lnSpc>
                <a:spcPct val="150000"/>
              </a:lnSpc>
            </a:pPr>
            <a:r>
              <a:rPr lang="en-US" sz="2000" b="1" dirty="0"/>
              <a:t>5. Deployment Architecture</a:t>
            </a:r>
          </a:p>
          <a:p>
            <a:pPr>
              <a:lnSpc>
                <a:spcPct val="150000"/>
              </a:lnSpc>
              <a:buFont typeface="Arial" panose="020B0604020202020204" pitchFamily="34" charset="0"/>
              <a:buChar char="•"/>
            </a:pPr>
            <a:r>
              <a:rPr lang="en-US" sz="2000" b="1" dirty="0"/>
              <a:t>Web Hosting</a:t>
            </a:r>
            <a:r>
              <a:rPr lang="en-US" sz="2000" dirty="0"/>
              <a:t>: The website is hosted on a scalable web hosting service (e.g., AWS, Azure, or shared hosting) capable of handling fluctuating traffic demands, especially for features like product galleries and the chatbot.</a:t>
            </a:r>
          </a:p>
          <a:p>
            <a:pPr>
              <a:lnSpc>
                <a:spcPct val="150000"/>
              </a:lnSpc>
              <a:buFont typeface="Arial" panose="020B0604020202020204" pitchFamily="34" charset="0"/>
              <a:buChar char="•"/>
            </a:pPr>
            <a:r>
              <a:rPr lang="en-US" sz="2000" b="1" dirty="0"/>
              <a:t>Version Control &amp; CI/CD</a:t>
            </a:r>
            <a:r>
              <a:rPr lang="en-US" sz="2000" dirty="0"/>
              <a:t>: Code changes for the website are managed via version control systems (e.g., Git), and continuous integration/continuous deployment (CI/CD) pipelines automate deployment, ensuring smooth updates to the live site.</a:t>
            </a:r>
          </a:p>
          <a:p>
            <a:pPr marL="0" indent="0" algn="just">
              <a:lnSpc>
                <a:spcPct val="170000"/>
              </a:lnSpc>
              <a:buNone/>
            </a:pPr>
            <a:endParaRPr lang="en-US" sz="2000" dirty="0"/>
          </a:p>
        </p:txBody>
      </p:sp>
    </p:spTree>
    <p:extLst>
      <p:ext uri="{BB962C8B-B14F-4D97-AF65-F5344CB8AC3E}">
        <p14:creationId xmlns:p14="http://schemas.microsoft.com/office/powerpoint/2010/main" val="3323150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180</TotalTime>
  <Words>1929</Words>
  <Application>Microsoft Office PowerPoint</Application>
  <PresentationFormat>Widescreen</PresentationFormat>
  <Paragraphs>97</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Corbel</vt:lpstr>
      <vt:lpstr>Parallax</vt:lpstr>
      <vt:lpstr>SFA PRINTS PVT LTD: WEB   DEVELOPMENT </vt:lpstr>
      <vt:lpstr>INTRODUCTION</vt:lpstr>
      <vt:lpstr>Problem Definition</vt:lpstr>
      <vt:lpstr>Objective</vt:lpstr>
      <vt:lpstr>System Architecture</vt:lpstr>
      <vt:lpstr>PowerPoint Presentation</vt:lpstr>
      <vt:lpstr>PowerPoint Presentation</vt:lpstr>
      <vt:lpstr>PowerPoint Presentation</vt:lpstr>
      <vt:lpstr>PowerPoint Presentation</vt:lpstr>
      <vt:lpstr>Design</vt:lpstr>
      <vt:lpstr>PowerPoint Presentation</vt:lpstr>
      <vt:lpstr>PowerPoint Presentation</vt:lpstr>
      <vt:lpstr>PowerPoint Presentation</vt:lpstr>
      <vt:lpstr>PowerPoint Presentation</vt:lpstr>
      <vt:lpstr>PowerPoint Presentation</vt:lpstr>
      <vt:lpstr>Tech Stack</vt:lpstr>
      <vt:lpstr>PowerPoint Presentation</vt:lpstr>
      <vt:lpstr>PowerPoint Presentation</vt:lpstr>
      <vt:lpstr>Project Images</vt:lpstr>
      <vt:lpstr>PowerPoint Presentation</vt:lpstr>
      <vt:lpstr>PowerPoint Presentation</vt:lpstr>
      <vt:lpstr>PowerPoint Presentation</vt:lpstr>
      <vt:lpstr>PowerPoint Presentation</vt:lpstr>
      <vt:lpstr>PowerPoint Presentation</vt:lpstr>
      <vt:lpstr>PowerPoint Presentation</vt:lpstr>
      <vt:lpstr>Results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SFA PRINTS PVT: WEB DEVELOPMENT</dc:title>
  <dc:creator>Ramya Sriram</dc:creator>
  <cp:lastModifiedBy>Ramya Sriram</cp:lastModifiedBy>
  <cp:revision>11</cp:revision>
  <dcterms:created xsi:type="dcterms:W3CDTF">2024-10-21T14:14:01Z</dcterms:created>
  <dcterms:modified xsi:type="dcterms:W3CDTF">2024-10-22T05:52:59Z</dcterms:modified>
</cp:coreProperties>
</file>