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Klein Bold" charset="1" panose="02000503060000020004"/>
      <p:regular r:id="rId19"/>
    </p:embeddedFont>
    <p:embeddedFont>
      <p:font typeface="Helios" charset="1" panose="020B0504020202020204"/>
      <p:regular r:id="rId20"/>
    </p:embeddedFont>
    <p:embeddedFont>
      <p:font typeface="Helios Bold" charset="1" panose="020B0704020202020204"/>
      <p:regular r:id="rId21"/>
    </p:embeddedFont>
    <p:embeddedFont>
      <p:font typeface="Arimo" charset="1" panose="020B0604020202020204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Relationship Id="rId6" Target="../media/image1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2.jpe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4638" y="-6246429"/>
            <a:ext cx="12492859" cy="12492859"/>
          </a:xfrm>
          <a:custGeom>
            <a:avLst/>
            <a:gdLst/>
            <a:ahLst/>
            <a:cxnLst/>
            <a:rect r="r" b="b" t="t" l="l"/>
            <a:pathLst>
              <a:path h="12492859" w="12492859">
                <a:moveTo>
                  <a:pt x="0" y="0"/>
                </a:moveTo>
                <a:lnTo>
                  <a:pt x="12492859" y="0"/>
                </a:lnTo>
                <a:lnTo>
                  <a:pt x="12492859" y="12492858"/>
                </a:lnTo>
                <a:lnTo>
                  <a:pt x="0" y="12492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04638" y="4063027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72222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505895" y="3591531"/>
            <a:ext cx="8706249" cy="3103939"/>
            <a:chOff x="0" y="0"/>
            <a:chExt cx="11608332" cy="41385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1608332" cy="2425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1199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VigilEye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81683"/>
              <a:ext cx="11263500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Home Security Automation using Face Recognition and Suspicious Activity Detection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8769858"/>
            <a:ext cx="488442" cy="48844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8893" lIns="28893" bIns="28893" rIns="28893"/>
            <a:lstStyle/>
            <a:p>
              <a:pPr algn="ctr">
                <a:lnSpc>
                  <a:spcPts val="2067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667321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66824" y="406104"/>
            <a:ext cx="5384249" cy="9403643"/>
            <a:chOff x="0" y="0"/>
            <a:chExt cx="6362700" cy="111125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10731"/>
              <a:ext cx="6350013" cy="11091076"/>
            </a:xfrm>
            <a:custGeom>
              <a:avLst/>
              <a:gdLst/>
              <a:ahLst/>
              <a:cxnLst/>
              <a:rect r="r" b="b" t="t" l="l"/>
              <a:pathLst>
                <a:path h="11091076" w="6350013">
                  <a:moveTo>
                    <a:pt x="6350000" y="9261886"/>
                  </a:moveTo>
                  <a:cubicBezTo>
                    <a:pt x="6350000" y="10272117"/>
                    <a:pt x="5865419" y="11091076"/>
                    <a:pt x="5267617" y="11091076"/>
                  </a:cubicBezTo>
                  <a:lnTo>
                    <a:pt x="1082383" y="11091076"/>
                  </a:lnTo>
                  <a:cubicBezTo>
                    <a:pt x="484594" y="11091076"/>
                    <a:pt x="0" y="10272139"/>
                    <a:pt x="0" y="9261886"/>
                  </a:cubicBezTo>
                  <a:lnTo>
                    <a:pt x="0" y="1829168"/>
                  </a:lnTo>
                  <a:cubicBezTo>
                    <a:pt x="0" y="818937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818937"/>
                    <a:pt x="6350013" y="1829168"/>
                  </a:cubicBezTo>
                  <a:lnTo>
                    <a:pt x="6350013" y="9261886"/>
                  </a:lnTo>
                  <a:close/>
                </a:path>
              </a:pathLst>
            </a:custGeom>
            <a:blipFill>
              <a:blip r:embed="rId4"/>
              <a:stretch>
                <a:fillRect l="0" t="-13614" r="0" b="-13614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65704" y="3544189"/>
            <a:ext cx="5356592" cy="6035857"/>
            <a:chOff x="0" y="0"/>
            <a:chExt cx="6362700" cy="7169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924"/>
              <a:ext cx="6350013" cy="7155717"/>
            </a:xfrm>
            <a:custGeom>
              <a:avLst/>
              <a:gdLst/>
              <a:ahLst/>
              <a:cxnLst/>
              <a:rect r="r" b="b" t="t" l="l"/>
              <a:pathLst>
                <a:path h="7155717" w="6350013">
                  <a:moveTo>
                    <a:pt x="6350000" y="5975563"/>
                  </a:moveTo>
                  <a:cubicBezTo>
                    <a:pt x="6350000" y="6627342"/>
                    <a:pt x="5865419" y="7155716"/>
                    <a:pt x="5267617" y="7155716"/>
                  </a:cubicBezTo>
                  <a:lnTo>
                    <a:pt x="1082383" y="7155716"/>
                  </a:lnTo>
                  <a:cubicBezTo>
                    <a:pt x="484594" y="7155716"/>
                    <a:pt x="0" y="6627356"/>
                    <a:pt x="0" y="5975563"/>
                  </a:cubicBezTo>
                  <a:lnTo>
                    <a:pt x="0" y="1180138"/>
                  </a:lnTo>
                  <a:cubicBezTo>
                    <a:pt x="0" y="528360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528360"/>
                    <a:pt x="6350013" y="1180138"/>
                  </a:cubicBezTo>
                  <a:lnTo>
                    <a:pt x="6350013" y="5975563"/>
                  </a:lnTo>
                  <a:close/>
                </a:path>
              </a:pathLst>
            </a:custGeom>
            <a:blipFill>
              <a:blip r:embed="rId5"/>
              <a:stretch>
                <a:fillRect l="-200" t="-12378" r="0" b="-85617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67293" y="406104"/>
            <a:ext cx="5458960" cy="9581929"/>
            <a:chOff x="0" y="0"/>
            <a:chExt cx="6362700" cy="111682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10785"/>
              <a:ext cx="6350013" cy="11146686"/>
            </a:xfrm>
            <a:custGeom>
              <a:avLst/>
              <a:gdLst/>
              <a:ahLst/>
              <a:cxnLst/>
              <a:rect r="r" b="b" t="t" l="l"/>
              <a:pathLst>
                <a:path h="11146686" w="6350013">
                  <a:moveTo>
                    <a:pt x="6350000" y="9308324"/>
                  </a:moveTo>
                  <a:cubicBezTo>
                    <a:pt x="6350000" y="10323621"/>
                    <a:pt x="5865419" y="11146686"/>
                    <a:pt x="5267617" y="11146686"/>
                  </a:cubicBezTo>
                  <a:lnTo>
                    <a:pt x="1082383" y="11146686"/>
                  </a:lnTo>
                  <a:cubicBezTo>
                    <a:pt x="484594" y="11146686"/>
                    <a:pt x="0" y="10323642"/>
                    <a:pt x="0" y="9308324"/>
                  </a:cubicBezTo>
                  <a:lnTo>
                    <a:pt x="0" y="1838339"/>
                  </a:lnTo>
                  <a:cubicBezTo>
                    <a:pt x="0" y="823043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823043"/>
                    <a:pt x="6350013" y="1838339"/>
                  </a:cubicBezTo>
                  <a:lnTo>
                    <a:pt x="6350013" y="9308324"/>
                  </a:lnTo>
                  <a:close/>
                </a:path>
              </a:pathLst>
            </a:custGeom>
            <a:blipFill>
              <a:blip r:embed="rId6"/>
              <a:stretch>
                <a:fillRect l="0" t="-13425" r="0" b="-1342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619223" y="1457705"/>
            <a:ext cx="13049553" cy="1789453"/>
            <a:chOff x="0" y="0"/>
            <a:chExt cx="17399404" cy="238593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17399404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b="true" sz="6999">
                  <a:solidFill>
                    <a:srgbClr val="F4F4F4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Screenshots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45432" y="1678335"/>
              <a:ext cx="15708540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306013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1269" y="2730703"/>
            <a:ext cx="11783237" cy="5830872"/>
          </a:xfrm>
          <a:custGeom>
            <a:avLst/>
            <a:gdLst/>
            <a:ahLst/>
            <a:cxnLst/>
            <a:rect r="r" b="b" t="t" l="l"/>
            <a:pathLst>
              <a:path h="5830872" w="11783237">
                <a:moveTo>
                  <a:pt x="0" y="0"/>
                </a:moveTo>
                <a:lnTo>
                  <a:pt x="11783237" y="0"/>
                </a:lnTo>
                <a:lnTo>
                  <a:pt x="11783237" y="5830872"/>
                </a:lnTo>
                <a:lnTo>
                  <a:pt x="0" y="58308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0" r="0" b="-52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81309" y="3094018"/>
            <a:ext cx="5906691" cy="4430018"/>
          </a:xfrm>
          <a:custGeom>
            <a:avLst/>
            <a:gdLst/>
            <a:ahLst/>
            <a:cxnLst/>
            <a:rect r="r" b="b" t="t" l="l"/>
            <a:pathLst>
              <a:path h="4430018" w="5906691">
                <a:moveTo>
                  <a:pt x="0" y="0"/>
                </a:moveTo>
                <a:lnTo>
                  <a:pt x="5906691" y="0"/>
                </a:lnTo>
                <a:lnTo>
                  <a:pt x="5906691" y="4430018"/>
                </a:lnTo>
                <a:lnTo>
                  <a:pt x="0" y="4430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29764" y="133974"/>
            <a:ext cx="14318907" cy="1789453"/>
            <a:chOff x="0" y="0"/>
            <a:chExt cx="19091876" cy="238593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9091876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b="true" sz="6999">
                  <a:solidFill>
                    <a:srgbClr val="F4F4F4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Suspicious Activity Detection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927669" y="1678335"/>
              <a:ext cx="172365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159203"/>
            <a:ext cx="920331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33827" y="7778023"/>
            <a:ext cx="460165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Confusion matrix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306013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4755" y="3028223"/>
            <a:ext cx="8115300" cy="5072062"/>
          </a:xfrm>
          <a:custGeom>
            <a:avLst/>
            <a:gdLst/>
            <a:ahLst/>
            <a:cxnLst/>
            <a:rect r="r" b="b" t="t" l="l"/>
            <a:pathLst>
              <a:path h="5072062" w="8115300">
                <a:moveTo>
                  <a:pt x="0" y="0"/>
                </a:moveTo>
                <a:lnTo>
                  <a:pt x="8115300" y="0"/>
                </a:lnTo>
                <a:lnTo>
                  <a:pt x="8115300" y="5072062"/>
                </a:lnTo>
                <a:lnTo>
                  <a:pt x="0" y="5072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98318" y="3028223"/>
            <a:ext cx="6350353" cy="5094500"/>
          </a:xfrm>
          <a:custGeom>
            <a:avLst/>
            <a:gdLst/>
            <a:ahLst/>
            <a:cxnLst/>
            <a:rect r="r" b="b" t="t" l="l"/>
            <a:pathLst>
              <a:path h="5094500" w="6350353">
                <a:moveTo>
                  <a:pt x="0" y="0"/>
                </a:moveTo>
                <a:lnTo>
                  <a:pt x="6350353" y="0"/>
                </a:lnTo>
                <a:lnTo>
                  <a:pt x="6350353" y="5094500"/>
                </a:lnTo>
                <a:lnTo>
                  <a:pt x="0" y="5094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29764" y="567651"/>
            <a:ext cx="14318907" cy="1789453"/>
            <a:chOff x="0" y="0"/>
            <a:chExt cx="19091876" cy="238593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9091876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b="true" sz="6999">
                  <a:solidFill>
                    <a:srgbClr val="F4F4F4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Suspicious Activity Detection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927669" y="1678335"/>
              <a:ext cx="172365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724296" y="8528910"/>
            <a:ext cx="283940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Predictions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7956"/>
            <a:ext cx="1623060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Meet The Team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74134"/>
            <a:ext cx="11755978" cy="313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8"/>
              </a:lnSpc>
            </a:pPr>
            <a:r>
              <a:rPr lang="en-US" sz="480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1) Varun Karthik T               -  2022115060</a:t>
            </a:r>
          </a:p>
          <a:p>
            <a:pPr algn="just">
              <a:lnSpc>
                <a:spcPts val="8408"/>
              </a:lnSpc>
            </a:pPr>
            <a:r>
              <a:rPr lang="en-US" sz="480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2) Ezhil Dhiraviya J             -  2022115077</a:t>
            </a:r>
          </a:p>
          <a:p>
            <a:pPr algn="just">
              <a:lnSpc>
                <a:spcPts val="8408"/>
              </a:lnSpc>
            </a:pPr>
            <a:r>
              <a:rPr lang="en-US" sz="4804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3) Salai Kowshikan S          -  2022115081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52048" y="6219912"/>
            <a:ext cx="8332589" cy="287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77"/>
              </a:lnSpc>
            </a:pPr>
            <a:r>
              <a:rPr lang="en-US" sz="4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Mentored by:</a:t>
            </a:r>
            <a:r>
              <a:rPr lang="en-US" sz="4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r">
              <a:lnSpc>
                <a:spcPts val="8177"/>
              </a:lnSpc>
            </a:pPr>
            <a:r>
              <a:rPr lang="en-US" sz="4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K Vani,</a:t>
            </a:r>
          </a:p>
          <a:p>
            <a:pPr algn="r">
              <a:lnSpc>
                <a:spcPts val="6785"/>
              </a:lnSpc>
            </a:pPr>
            <a:r>
              <a:rPr lang="en-US" sz="38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Professor, Department of IST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773114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2035380" y="4645343"/>
          <a:ext cx="6604347" cy="3947300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7905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Title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5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Introduction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5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Problem definition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5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Objective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0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Ideas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9647029" y="4645343"/>
          <a:ext cx="6604347" cy="3742040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12493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System Architecture and Detailed Design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4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Tools and Technologies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4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Screenshots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7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References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4639504" y="1391465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Table of contents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42728" y="9474518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03681" y="-5668892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798748" y="4090127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16557" y="7928517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144000" y="8769858"/>
            <a:ext cx="488442" cy="48844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8893" lIns="28893" bIns="28893" rIns="28893"/>
            <a:lstStyle/>
            <a:p>
              <a:pPr algn="ctr">
                <a:lnSpc>
                  <a:spcPts val="2067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058736" y="1532754"/>
            <a:ext cx="9733365" cy="128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7"/>
              </a:lnSpc>
            </a:pPr>
            <a:r>
              <a:rPr lang="en-US" sz="7975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Problem Definition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55093" y="4036407"/>
            <a:ext cx="14382971" cy="533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1728" indent="-325864" lvl="1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Home security remains a major concern due to increasing threats like burglary and unauthorized access.</a:t>
            </a:r>
          </a:p>
          <a:p>
            <a:pPr algn="just" marL="651728" indent="-325864" lvl="1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Many traditional security systems rely on basic motion detection, leading to false alarms and difficulty distinguishing between authorized and unauthorized people.</a:t>
            </a:r>
          </a:p>
          <a:p>
            <a:pPr algn="just" marL="651728" indent="-325864" lvl="1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Current systems do not effectively balance ease of use, ID verification, and breathing comfort, affecting overall security integration.</a:t>
            </a:r>
          </a:p>
          <a:p>
            <a:pPr algn="just" marL="651728" indent="-325864" lvl="1">
              <a:lnSpc>
                <a:spcPts val="4226"/>
              </a:lnSpc>
              <a:buFont typeface="Arial"/>
              <a:buChar char="•"/>
            </a:pPr>
            <a:r>
              <a:rPr lang="en-US" sz="3018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Elderly individuals often find it difficult to interact with these systems due to poor user interfaces.</a:t>
            </a:r>
          </a:p>
          <a:p>
            <a:pPr algn="just">
              <a:lnSpc>
                <a:spcPts val="422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975106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1"/>
                </a:lnTo>
                <a:lnTo>
                  <a:pt x="0" y="13960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7872" y="420687"/>
            <a:ext cx="553440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Objective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19259" y="1953935"/>
            <a:ext cx="1786251" cy="1786251"/>
          </a:xfrm>
          <a:custGeom>
            <a:avLst/>
            <a:gdLst/>
            <a:ahLst/>
            <a:cxnLst/>
            <a:rect r="r" b="b" t="t" l="l"/>
            <a:pathLst>
              <a:path h="1786251" w="1786251">
                <a:moveTo>
                  <a:pt x="0" y="0"/>
                </a:moveTo>
                <a:lnTo>
                  <a:pt x="1786251" y="0"/>
                </a:lnTo>
                <a:lnTo>
                  <a:pt x="1786251" y="1786251"/>
                </a:lnTo>
                <a:lnTo>
                  <a:pt x="0" y="1786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4749" y="2139424"/>
            <a:ext cx="1415272" cy="1415272"/>
          </a:xfrm>
          <a:custGeom>
            <a:avLst/>
            <a:gdLst/>
            <a:ahLst/>
            <a:cxnLst/>
            <a:rect r="r" b="b" t="t" l="l"/>
            <a:pathLst>
              <a:path h="1415272" w="1415272">
                <a:moveTo>
                  <a:pt x="0" y="0"/>
                </a:moveTo>
                <a:lnTo>
                  <a:pt x="1415272" y="0"/>
                </a:lnTo>
                <a:lnTo>
                  <a:pt x="1415272" y="1415272"/>
                </a:lnTo>
                <a:lnTo>
                  <a:pt x="0" y="1415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03740" y="2569203"/>
            <a:ext cx="417290" cy="555713"/>
          </a:xfrm>
          <a:custGeom>
            <a:avLst/>
            <a:gdLst/>
            <a:ahLst/>
            <a:cxnLst/>
            <a:rect r="r" b="b" t="t" l="l"/>
            <a:pathLst>
              <a:path h="555713" w="417290">
                <a:moveTo>
                  <a:pt x="0" y="0"/>
                </a:moveTo>
                <a:lnTo>
                  <a:pt x="417290" y="0"/>
                </a:lnTo>
                <a:lnTo>
                  <a:pt x="417290" y="555714"/>
                </a:lnTo>
                <a:lnTo>
                  <a:pt x="0" y="5557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39365" y="2275560"/>
            <a:ext cx="12206093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471"/>
              </a:lnSpc>
              <a:spcBef>
                <a:spcPct val="0"/>
              </a:spcBef>
            </a:pPr>
            <a:r>
              <a:rPr lang="en-US" b="true" sz="3726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Profile-based restrictions for visitors to personalize access control.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4094255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9"/>
                </a:lnTo>
                <a:lnTo>
                  <a:pt x="0" y="1821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7872" y="4283427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6767" y="4721737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39365" y="4435987"/>
            <a:ext cx="12206093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Automatically detect unusual activities using CCTV or hidden cameras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6230289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7872" y="6419460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26767" y="6857771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339365" y="6572021"/>
            <a:ext cx="12206093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Provide a simple and intuitive user interface for easy operation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83802" y="8209055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9"/>
                </a:lnTo>
                <a:lnTo>
                  <a:pt x="0" y="1821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76656" y="8404422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95456" y="8842732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339365" y="8591321"/>
            <a:ext cx="12206093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Ensure accessibility for elderly people with user-friendly features.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08574" y="807583"/>
            <a:ext cx="15608056" cy="8247152"/>
            <a:chOff x="0" y="0"/>
            <a:chExt cx="20810742" cy="109962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0810742" cy="1381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35"/>
                </a:lnSpc>
              </a:pPr>
              <a:r>
                <a:rPr lang="en-US" sz="648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VigilEye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49482"/>
              <a:ext cx="18788366" cy="90467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0397" indent="-320199" lvl="1">
                <a:lnSpc>
                  <a:spcPts val="4152"/>
                </a:lnSpc>
                <a:buFont typeface="Arial"/>
                <a:buChar char="•"/>
              </a:pPr>
              <a:r>
                <a:rPr lang="en-US" sz="296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VigilEye is an evolved home security system combining three essential units working as a whole</a:t>
              </a:r>
            </a:p>
            <a:p>
              <a:pPr algn="l" marL="1280794" indent="-426931" lvl="2">
                <a:lnSpc>
                  <a:spcPts val="4152"/>
                </a:lnSpc>
                <a:buFont typeface="Arial"/>
                <a:buChar char="⚬"/>
              </a:pPr>
              <a:r>
                <a:rPr lang="en-US" sz="296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mobile application</a:t>
              </a:r>
            </a:p>
            <a:p>
              <a:pPr algn="l" marL="1280794" indent="-426931" lvl="2">
                <a:lnSpc>
                  <a:spcPts val="4152"/>
                </a:lnSpc>
                <a:buFont typeface="Arial"/>
                <a:buChar char="⚬"/>
              </a:pPr>
              <a:r>
                <a:rPr lang="en-US" sz="296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face recognition tool </a:t>
              </a:r>
            </a:p>
            <a:p>
              <a:pPr algn="l" marL="1280794" indent="-426931" lvl="2">
                <a:lnSpc>
                  <a:spcPts val="4152"/>
                </a:lnSpc>
                <a:buFont typeface="Arial"/>
                <a:buChar char="⚬"/>
              </a:pPr>
              <a:r>
                <a:rPr lang="en-US" sz="296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surveillance camera</a:t>
              </a:r>
            </a:p>
            <a:p>
              <a:pPr algn="l" marL="640397" indent="-320199" lvl="1">
                <a:lnSpc>
                  <a:spcPts val="4152"/>
                </a:lnSpc>
                <a:buFont typeface="Arial"/>
                <a:buChar char="•"/>
              </a:pPr>
              <a:r>
                <a:rPr lang="en-US" sz="296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The mobile app allows users to create and manage their profiles, while the face recognition system ensures accurate identification of individuals.</a:t>
              </a:r>
            </a:p>
            <a:p>
              <a:pPr algn="l" marL="640397" indent="-320199" lvl="1">
                <a:lnSpc>
                  <a:spcPts val="4152"/>
                </a:lnSpc>
                <a:buFont typeface="Arial"/>
                <a:buChar char="•"/>
              </a:pPr>
              <a:r>
                <a:rPr lang="en-US" sz="296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The discreetly placed surveillance camera captures and analyzes activities in real-time, detecting suspicious behavior. </a:t>
              </a:r>
            </a:p>
            <a:p>
              <a:pPr algn="l" marL="640397" indent="-320199" lvl="1">
                <a:lnSpc>
                  <a:spcPts val="4152"/>
                </a:lnSpc>
                <a:buFont typeface="Arial"/>
                <a:buChar char="•"/>
              </a:pPr>
              <a:r>
                <a:rPr lang="en-US" sz="296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Additionally, VigilEye offers profile-based access restrictions, automatic detection of unusual activities, and an elder-friendly interface with voice control to ensure easy operation for seniors, making it a comprehensive and accessible security solution.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507438" y="238954"/>
            <a:ext cx="10515857" cy="10515857"/>
          </a:xfrm>
          <a:custGeom>
            <a:avLst/>
            <a:gdLst/>
            <a:ahLst/>
            <a:cxnLst/>
            <a:rect r="r" b="b" t="t" l="l"/>
            <a:pathLst>
              <a:path h="10515857" w="10515857">
                <a:moveTo>
                  <a:pt x="0" y="0"/>
                </a:moveTo>
                <a:lnTo>
                  <a:pt x="10515857" y="0"/>
                </a:lnTo>
                <a:lnTo>
                  <a:pt x="10515857" y="10515857"/>
                </a:lnTo>
                <a:lnTo>
                  <a:pt x="0" y="10515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09389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6046" y="420687"/>
            <a:ext cx="553440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Ideas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05327" y="2084752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94498" y="2273923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3394" y="2712233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3" y="0"/>
                </a:lnTo>
                <a:lnTo>
                  <a:pt x="425573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77145" y="2431679"/>
            <a:ext cx="1146661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Suspicious Activity Detection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77145" y="3101697"/>
            <a:ext cx="11030199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prepared dataset for said model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05327" y="4225072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9"/>
                </a:lnTo>
                <a:lnTo>
                  <a:pt x="0" y="1821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94498" y="4414244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03394" y="4852554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3" y="0"/>
                </a:lnTo>
                <a:lnTo>
                  <a:pt x="425573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77145" y="4572000"/>
            <a:ext cx="920331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Profile-Based Restrictions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77145" y="5242018"/>
            <a:ext cx="7133608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Add, update and maintain a repository of faces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05327" y="6361106"/>
            <a:ext cx="9305427" cy="1821708"/>
            <a:chOff x="0" y="0"/>
            <a:chExt cx="12407236" cy="24289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28944" cy="2428944"/>
            </a:xfrm>
            <a:custGeom>
              <a:avLst/>
              <a:gdLst/>
              <a:ahLst/>
              <a:cxnLst/>
              <a:rect r="r" b="b" t="t" l="l"/>
              <a:pathLst>
                <a:path h="2428944" w="2428944">
                  <a:moveTo>
                    <a:pt x="0" y="0"/>
                  </a:moveTo>
                  <a:lnTo>
                    <a:pt x="2428944" y="0"/>
                  </a:lnTo>
                  <a:lnTo>
                    <a:pt x="2428944" y="2428944"/>
                  </a:lnTo>
                  <a:lnTo>
                    <a:pt x="0" y="2428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4999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2229" y="252229"/>
              <a:ext cx="1924487" cy="1924487"/>
            </a:xfrm>
            <a:custGeom>
              <a:avLst/>
              <a:gdLst/>
              <a:ahLst/>
              <a:cxnLst/>
              <a:rect r="r" b="b" t="t" l="l"/>
              <a:pathLst>
                <a:path h="1924487" w="1924487">
                  <a:moveTo>
                    <a:pt x="0" y="0"/>
                  </a:moveTo>
                  <a:lnTo>
                    <a:pt x="1924487" y="0"/>
                  </a:lnTo>
                  <a:lnTo>
                    <a:pt x="1924487" y="1924487"/>
                  </a:lnTo>
                  <a:lnTo>
                    <a:pt x="0" y="1924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30756" y="836643"/>
              <a:ext cx="567431" cy="755659"/>
            </a:xfrm>
            <a:custGeom>
              <a:avLst/>
              <a:gdLst/>
              <a:ahLst/>
              <a:cxnLst/>
              <a:rect r="r" b="b" t="t" l="l"/>
              <a:pathLst>
                <a:path h="755659" w="567431">
                  <a:moveTo>
                    <a:pt x="0" y="0"/>
                  </a:moveTo>
                  <a:lnTo>
                    <a:pt x="567432" y="0"/>
                  </a:lnTo>
                  <a:lnTo>
                    <a:pt x="567432" y="755659"/>
                  </a:lnTo>
                  <a:lnTo>
                    <a:pt x="0" y="755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2895758" y="462570"/>
              <a:ext cx="9511477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Voice Control for Elders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895758" y="1073352"/>
              <a:ext cx="9511477" cy="1197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Enable elderly people to use voice commands for easier access and operation.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07438" y="-2845897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344065"/>
            <a:ext cx="6812781" cy="2131236"/>
            <a:chOff x="0" y="0"/>
            <a:chExt cx="9083709" cy="284164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9083709" cy="1615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74"/>
                </a:lnSpc>
              </a:pPr>
              <a:r>
                <a:rPr lang="en-US" sz="7596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Tech Stack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69944"/>
              <a:ext cx="7520932" cy="771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6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499667" y="859520"/>
            <a:ext cx="4813966" cy="1126798"/>
            <a:chOff x="0" y="0"/>
            <a:chExt cx="6418621" cy="150239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6418621" cy="7026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b="true" sz="3364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DeepFace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50854"/>
              <a:ext cx="6418621" cy="651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1"/>
                </a:lnSpc>
                <a:spcBef>
                  <a:spcPct val="0"/>
                </a:spcBef>
              </a:pPr>
              <a:r>
                <a:rPr lang="en-US" sz="291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Face Recognition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99667" y="2806950"/>
            <a:ext cx="4813966" cy="1126798"/>
            <a:chOff x="0" y="0"/>
            <a:chExt cx="6418621" cy="150239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6418621" cy="693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b="true" sz="3364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Yolo v8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50854"/>
              <a:ext cx="6418621" cy="651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1"/>
                </a:lnSpc>
                <a:spcBef>
                  <a:spcPct val="0"/>
                </a:spcBef>
              </a:pPr>
              <a:r>
                <a:rPr lang="en-US" sz="291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suspicious activity detection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499667" y="4754380"/>
            <a:ext cx="4813966" cy="1126798"/>
            <a:chOff x="0" y="0"/>
            <a:chExt cx="6418621" cy="150239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6418621" cy="693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b="true" sz="3364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Flask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50854"/>
              <a:ext cx="6418621" cy="651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1"/>
                </a:lnSpc>
                <a:spcBef>
                  <a:spcPct val="0"/>
                </a:spcBef>
              </a:pPr>
              <a:r>
                <a:rPr lang="en-US" sz="291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RestAPI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499667" y="6701810"/>
            <a:ext cx="4813966" cy="1126798"/>
            <a:chOff x="0" y="0"/>
            <a:chExt cx="6418621" cy="150239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6418621" cy="693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b="true" sz="3364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React Native - Expo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50854"/>
              <a:ext cx="6418621" cy="651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1"/>
                </a:lnSpc>
                <a:spcBef>
                  <a:spcPct val="0"/>
                </a:spcBef>
              </a:pPr>
              <a:r>
                <a:rPr lang="en-US" sz="291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Android development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499667" y="8647759"/>
            <a:ext cx="4813966" cy="1126798"/>
            <a:chOff x="0" y="0"/>
            <a:chExt cx="6418621" cy="150239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6418621" cy="693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b="true" sz="3364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React Native Paper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50854"/>
              <a:ext cx="6418621" cy="651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1"/>
                </a:lnSpc>
                <a:spcBef>
                  <a:spcPct val="0"/>
                </a:spcBef>
              </a:pPr>
              <a:r>
                <a:rPr lang="en-US" sz="291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UI Component Library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231936" y="5162550"/>
            <a:ext cx="1586999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8350501" y="5162550"/>
            <a:ext cx="1586999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469065" y="5162550"/>
            <a:ext cx="1586999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371193" y="0"/>
            <a:ext cx="14501212" cy="10287000"/>
          </a:xfrm>
          <a:custGeom>
            <a:avLst/>
            <a:gdLst/>
            <a:ahLst/>
            <a:cxnLst/>
            <a:rect r="r" b="b" t="t" l="l"/>
            <a:pathLst>
              <a:path h="10287000" w="14501212">
                <a:moveTo>
                  <a:pt x="0" y="0"/>
                </a:moveTo>
                <a:lnTo>
                  <a:pt x="14501212" y="0"/>
                </a:lnTo>
                <a:lnTo>
                  <a:pt x="1450121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-5400000">
            <a:off x="-5038904" y="4573587"/>
            <a:ext cx="1246906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Architecture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231936" y="5162550"/>
            <a:ext cx="1586999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8350501" y="5162550"/>
            <a:ext cx="1586999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469065" y="5162550"/>
            <a:ext cx="1586999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6050280" y="5295900"/>
            <a:ext cx="6492240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28700" y="2049780"/>
            <a:ext cx="16230600" cy="7715786"/>
            <a:chOff x="0" y="0"/>
            <a:chExt cx="21640800" cy="10287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640800" cy="10186115"/>
            </a:xfrm>
            <a:custGeom>
              <a:avLst/>
              <a:gdLst/>
              <a:ahLst/>
              <a:cxnLst/>
              <a:rect r="r" b="b" t="t" l="l"/>
              <a:pathLst>
                <a:path h="10186115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0186115"/>
                  </a:lnTo>
                  <a:lnTo>
                    <a:pt x="0" y="101861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640800" cy="10287715"/>
            </a:xfrm>
            <a:custGeom>
              <a:avLst/>
              <a:gdLst/>
              <a:ahLst/>
              <a:cxnLst/>
              <a:rect r="r" b="b" t="t" l="l"/>
              <a:pathLst>
                <a:path h="10287715" w="21640800">
                  <a:moveTo>
                    <a:pt x="0" y="10186115"/>
                  </a:moveTo>
                  <a:lnTo>
                    <a:pt x="21640800" y="10186115"/>
                  </a:lnTo>
                  <a:lnTo>
                    <a:pt x="21513800" y="10287715"/>
                  </a:lnTo>
                  <a:cubicBezTo>
                    <a:pt x="21513800" y="10287715"/>
                    <a:pt x="20523200" y="10211515"/>
                    <a:pt x="20421600" y="10211515"/>
                  </a:cubicBezTo>
                  <a:lnTo>
                    <a:pt x="1219200" y="10211515"/>
                  </a:lnTo>
                  <a:cubicBezTo>
                    <a:pt x="1117600" y="10211515"/>
                    <a:pt x="127000" y="10287715"/>
                    <a:pt x="127000" y="10287715"/>
                  </a:cubicBezTo>
                  <a:lnTo>
                    <a:pt x="0" y="10186115"/>
                  </a:lnTo>
                  <a:lnTo>
                    <a:pt x="0" y="0"/>
                  </a:lnTo>
                  <a:lnTo>
                    <a:pt x="21640800" y="0"/>
                  </a:lnTo>
                  <a:lnTo>
                    <a:pt x="21640800" y="10186115"/>
                  </a:lnTo>
                  <a:lnTo>
                    <a:pt x="12700" y="10186115"/>
                  </a:lnTo>
                  <a:lnTo>
                    <a:pt x="12700" y="10173415"/>
                  </a:lnTo>
                  <a:lnTo>
                    <a:pt x="21628100" y="10173415"/>
                  </a:lnTo>
                  <a:lnTo>
                    <a:pt x="21628100" y="12700"/>
                  </a:lnTo>
                  <a:lnTo>
                    <a:pt x="12700" y="12700"/>
                  </a:lnTo>
                  <a:lnTo>
                    <a:pt x="12700" y="10186115"/>
                  </a:lnTo>
                </a:path>
              </a:pathLst>
            </a:custGeom>
            <a:solidFill>
              <a:srgbClr val="394C60">
                <a:alpha val="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0"/>
              <a:ext cx="21640800" cy="9919415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just" marL="685824" indent="-342912" lvl="1">
                <a:lnSpc>
                  <a:spcPts val="5559"/>
                </a:lnSpc>
                <a:buFont typeface="Arial"/>
                <a:buChar char="•"/>
              </a:pPr>
              <a:r>
                <a:rPr lang="en-US" sz="3176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MongoDB was selected to handle unstructured data, such as facial embeddings, due to its flexibility and scalability.</a:t>
              </a:r>
            </a:p>
            <a:p>
              <a:pPr algn="just" marL="685824" indent="-342912" lvl="1">
                <a:lnSpc>
                  <a:spcPts val="5559"/>
                </a:lnSpc>
                <a:buFont typeface="Arial"/>
                <a:buChar char="•"/>
              </a:pPr>
              <a:r>
                <a:rPr lang="en-US" sz="3176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API to interact with the DB and models was built using Flask as python gives access to ML libraries such as scikit learn, PyTorch and numPy.</a:t>
              </a:r>
            </a:p>
            <a:p>
              <a:pPr algn="just" marL="685824" indent="-342912" lvl="1">
                <a:lnSpc>
                  <a:spcPts val="5559"/>
                </a:lnSpc>
                <a:buFont typeface="Arial"/>
                <a:buChar char="•"/>
              </a:pPr>
              <a:r>
                <a:rPr lang="en-US" sz="3176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mobile app was developed using React Native due to its platform independent framework with high developer velocity</a:t>
              </a:r>
            </a:p>
            <a:p>
              <a:pPr algn="just" marL="685824" indent="-342912" lvl="1">
                <a:lnSpc>
                  <a:spcPts val="5559"/>
                </a:lnSpc>
                <a:buFont typeface="Arial"/>
                <a:buChar char="•"/>
              </a:pPr>
              <a:r>
                <a:rPr lang="en-US" sz="3176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For the UI, React Native Paper was used to align with Google's Material Design principles.</a:t>
              </a:r>
            </a:p>
            <a:p>
              <a:pPr algn="just" marL="685824" indent="-342912" lvl="1">
                <a:lnSpc>
                  <a:spcPts val="5559"/>
                </a:lnSpc>
                <a:buFont typeface="Arial"/>
                <a:buChar char="•"/>
              </a:pPr>
              <a:r>
                <a:rPr lang="en-US" sz="3176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Suspicious activity detection is trained using YOLOv8 for building state-of-the-art Image detection CNNs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07857" y="420687"/>
            <a:ext cx="15323811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Detailed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DAGURsc85Yg</dc:identifier>
  <dcterms:modified xsi:type="dcterms:W3CDTF">2011-08-01T06:04:30Z</dcterms:modified>
  <cp:revision>1</cp:revision>
  <dc:title>VigilEye</dc:title>
</cp:coreProperties>
</file>