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Tino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inos-regular.fntdata"/><Relationship Id="rId21" Type="http://schemas.openxmlformats.org/officeDocument/2006/relationships/slide" Target="slides/slide17.xml"/><Relationship Id="rId24" Type="http://schemas.openxmlformats.org/officeDocument/2006/relationships/font" Target="fonts/Tinos-italic.fntdata"/><Relationship Id="rId23" Type="http://schemas.openxmlformats.org/officeDocument/2006/relationships/font" Target="fonts/Tino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Tino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26a4ed17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26a4ed1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26a4ed17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26a4ed1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726a4ed17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726a4ed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726a4ed17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726a4ed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726a4ed17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726a4ed1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26a4ed17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26a4ed1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726a4ed17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726a4ed1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726a4ed17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726a4ed1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26a4ed1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26a4ed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726a4ed17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726a4ed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726a4ed17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26a4ed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26a4ed17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26a4ed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26a4ed17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26a4ed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26a4ed17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26a4ed1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26a4ed17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26a4ed1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726a4ed17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726a4ed1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3449925" y="-39825"/>
            <a:ext cx="2244000" cy="13974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4087183" y="290068"/>
            <a:ext cx="970187" cy="737616"/>
            <a:chOff x="519000" y="238125"/>
            <a:chExt cx="6582000" cy="5238750"/>
          </a:xfrm>
        </p:grpSpPr>
        <p:sp>
          <p:nvSpPr>
            <p:cNvPr id="13" name="Google Shape;13;p2"/>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1557275" y="1341650"/>
            <a:ext cx="6029400" cy="2771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2">
    <p:spTree>
      <p:nvGrpSpPr>
        <p:cNvPr id="106" name="Shape 106"/>
        <p:cNvGrpSpPr/>
        <p:nvPr/>
      </p:nvGrpSpPr>
      <p:grpSpPr>
        <a:xfrm>
          <a:off x="0" y="0"/>
          <a:ext cx="0" cy="0"/>
          <a:chOff x="0" y="0"/>
          <a:chExt cx="0" cy="0"/>
        </a:xfrm>
      </p:grpSpPr>
      <p:sp>
        <p:nvSpPr>
          <p:cNvPr id="107" name="Google Shape;107;p11"/>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with left ribbon">
  <p:cSld name="BLANK_2_1">
    <p:spTree>
      <p:nvGrpSpPr>
        <p:cNvPr id="108" name="Shape 108"/>
        <p:cNvGrpSpPr/>
        <p:nvPr/>
      </p:nvGrpSpPr>
      <p:grpSpPr>
        <a:xfrm>
          <a:off x="0" y="0"/>
          <a:ext cx="0" cy="0"/>
          <a:chOff x="0" y="0"/>
          <a:chExt cx="0" cy="0"/>
        </a:xfrm>
      </p:grpSpPr>
      <p:sp>
        <p:nvSpPr>
          <p:cNvPr id="109" name="Google Shape;109;p12"/>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2"/>
          <p:cNvGrpSpPr/>
          <p:nvPr/>
        </p:nvGrpSpPr>
        <p:grpSpPr>
          <a:xfrm>
            <a:off x="515476" y="363010"/>
            <a:ext cx="706249" cy="536972"/>
            <a:chOff x="519000" y="238125"/>
            <a:chExt cx="6582000" cy="5238750"/>
          </a:xfrm>
        </p:grpSpPr>
        <p:sp>
          <p:nvSpPr>
            <p:cNvPr id="111" name="Google Shape;111;p12"/>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2"/>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17" name="Shape 117"/>
        <p:cNvGrpSpPr/>
        <p:nvPr/>
      </p:nvGrpSpPr>
      <p:grpSpPr>
        <a:xfrm>
          <a:off x="0" y="0"/>
          <a:ext cx="0" cy="0"/>
          <a:chOff x="0" y="0"/>
          <a:chExt cx="0" cy="0"/>
        </a:xfrm>
      </p:grpSpPr>
      <p:sp>
        <p:nvSpPr>
          <p:cNvPr id="118" name="Google Shape;118;p13"/>
          <p:cNvSpPr/>
          <p:nvPr/>
        </p:nvSpPr>
        <p:spPr>
          <a:xfrm>
            <a:off x="0" y="0"/>
            <a:ext cx="9144000" cy="5143500"/>
          </a:xfrm>
          <a:prstGeom prst="frame">
            <a:avLst>
              <a:gd fmla="val 2794" name="adj1"/>
            </a:avLst>
          </a:prstGeom>
          <a:solidFill>
            <a:srgbClr val="2F0411">
              <a:alpha val="292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txBox="1"/>
          <p:nvPr>
            <p:ph idx="12" type="sldNum"/>
          </p:nvPr>
        </p:nvSpPr>
        <p:spPr>
          <a:xfrm>
            <a:off x="4063200" y="4623900"/>
            <a:ext cx="1017600" cy="37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0" name="Google Shape;120;p13"/>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3"/>
          <p:cNvGrpSpPr/>
          <p:nvPr/>
        </p:nvGrpSpPr>
        <p:grpSpPr>
          <a:xfrm>
            <a:off x="4218876" y="249023"/>
            <a:ext cx="706249" cy="536972"/>
            <a:chOff x="519000" y="238125"/>
            <a:chExt cx="6582000" cy="5238750"/>
          </a:xfrm>
        </p:grpSpPr>
        <p:sp>
          <p:nvSpPr>
            <p:cNvPr id="122" name="Google Shape;122;p13"/>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9" name="Shape 19"/>
        <p:cNvGrpSpPr/>
        <p:nvPr/>
      </p:nvGrpSpPr>
      <p:grpSpPr>
        <a:xfrm>
          <a:off x="0" y="0"/>
          <a:ext cx="0" cy="0"/>
          <a:chOff x="0" y="0"/>
          <a:chExt cx="0" cy="0"/>
        </a:xfrm>
      </p:grpSpPr>
      <p:sp>
        <p:nvSpPr>
          <p:cNvPr id="20" name="Google Shape;20;p3"/>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ctrTitle"/>
          </p:nvPr>
        </p:nvSpPr>
        <p:spPr>
          <a:xfrm>
            <a:off x="1461450" y="1811950"/>
            <a:ext cx="6221100" cy="11598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3200"/>
              <a:buNone/>
              <a:defRPr sz="3200">
                <a:solidFill>
                  <a:schemeClr val="dk1"/>
                </a:solidFill>
              </a:defRPr>
            </a:lvl1pPr>
            <a:lvl2pPr lvl="1" rtl="0" algn="ctr">
              <a:spcBef>
                <a:spcPts val="0"/>
              </a:spcBef>
              <a:spcAft>
                <a:spcPts val="0"/>
              </a:spcAft>
              <a:buClr>
                <a:schemeClr val="dk1"/>
              </a:buClr>
              <a:buSzPts val="3200"/>
              <a:buNone/>
              <a:defRPr sz="3200">
                <a:solidFill>
                  <a:schemeClr val="dk1"/>
                </a:solidFill>
              </a:defRPr>
            </a:lvl2pPr>
            <a:lvl3pPr lvl="2" rtl="0" algn="ctr">
              <a:spcBef>
                <a:spcPts val="0"/>
              </a:spcBef>
              <a:spcAft>
                <a:spcPts val="0"/>
              </a:spcAft>
              <a:buClr>
                <a:schemeClr val="dk1"/>
              </a:buClr>
              <a:buSzPts val="3200"/>
              <a:buNone/>
              <a:defRPr sz="3200">
                <a:solidFill>
                  <a:schemeClr val="dk1"/>
                </a:solidFill>
              </a:defRPr>
            </a:lvl3pPr>
            <a:lvl4pPr lvl="3" rtl="0" algn="ctr">
              <a:spcBef>
                <a:spcPts val="0"/>
              </a:spcBef>
              <a:spcAft>
                <a:spcPts val="0"/>
              </a:spcAft>
              <a:buClr>
                <a:schemeClr val="dk1"/>
              </a:buClr>
              <a:buSzPts val="3200"/>
              <a:buNone/>
              <a:defRPr sz="3200">
                <a:solidFill>
                  <a:schemeClr val="dk1"/>
                </a:solidFill>
              </a:defRPr>
            </a:lvl4pPr>
            <a:lvl5pPr lvl="4" rtl="0" algn="ctr">
              <a:spcBef>
                <a:spcPts val="0"/>
              </a:spcBef>
              <a:spcAft>
                <a:spcPts val="0"/>
              </a:spcAft>
              <a:buClr>
                <a:schemeClr val="dk1"/>
              </a:buClr>
              <a:buSzPts val="3200"/>
              <a:buNone/>
              <a:defRPr sz="3200">
                <a:solidFill>
                  <a:schemeClr val="dk1"/>
                </a:solidFill>
              </a:defRPr>
            </a:lvl5pPr>
            <a:lvl6pPr lvl="5" rtl="0" algn="ctr">
              <a:spcBef>
                <a:spcPts val="0"/>
              </a:spcBef>
              <a:spcAft>
                <a:spcPts val="0"/>
              </a:spcAft>
              <a:buClr>
                <a:schemeClr val="dk1"/>
              </a:buClr>
              <a:buSzPts val="3200"/>
              <a:buNone/>
              <a:defRPr sz="3200">
                <a:solidFill>
                  <a:schemeClr val="dk1"/>
                </a:solidFill>
              </a:defRPr>
            </a:lvl6pPr>
            <a:lvl7pPr lvl="6" rtl="0" algn="ctr">
              <a:spcBef>
                <a:spcPts val="0"/>
              </a:spcBef>
              <a:spcAft>
                <a:spcPts val="0"/>
              </a:spcAft>
              <a:buClr>
                <a:schemeClr val="dk1"/>
              </a:buClr>
              <a:buSzPts val="3200"/>
              <a:buNone/>
              <a:defRPr sz="3200">
                <a:solidFill>
                  <a:schemeClr val="dk1"/>
                </a:solidFill>
              </a:defRPr>
            </a:lvl7pPr>
            <a:lvl8pPr lvl="7" rtl="0" algn="ctr">
              <a:spcBef>
                <a:spcPts val="0"/>
              </a:spcBef>
              <a:spcAft>
                <a:spcPts val="0"/>
              </a:spcAft>
              <a:buClr>
                <a:schemeClr val="dk1"/>
              </a:buClr>
              <a:buSzPts val="3200"/>
              <a:buNone/>
              <a:defRPr sz="3200">
                <a:solidFill>
                  <a:schemeClr val="dk1"/>
                </a:solidFill>
              </a:defRPr>
            </a:lvl8pPr>
            <a:lvl9pPr lvl="8" rtl="0" algn="ctr">
              <a:spcBef>
                <a:spcPts val="0"/>
              </a:spcBef>
              <a:spcAft>
                <a:spcPts val="0"/>
              </a:spcAft>
              <a:buClr>
                <a:schemeClr val="dk1"/>
              </a:buClr>
              <a:buSzPts val="3200"/>
              <a:buNone/>
              <a:defRPr sz="3200">
                <a:solidFill>
                  <a:schemeClr val="dk1"/>
                </a:solidFill>
              </a:defRPr>
            </a:lvl9pPr>
          </a:lstStyle>
          <a:p/>
        </p:txBody>
      </p:sp>
      <p:sp>
        <p:nvSpPr>
          <p:cNvPr id="22" name="Google Shape;22;p3"/>
          <p:cNvSpPr txBox="1"/>
          <p:nvPr>
            <p:ph idx="1" type="subTitle"/>
          </p:nvPr>
        </p:nvSpPr>
        <p:spPr>
          <a:xfrm>
            <a:off x="1461450" y="3068654"/>
            <a:ext cx="6221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23" name="Google Shape;23;p3"/>
          <p:cNvSpPr/>
          <p:nvPr/>
        </p:nvSpPr>
        <p:spPr>
          <a:xfrm rot="-5400000">
            <a:off x="34411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4" name="Shape 24"/>
        <p:cNvGrpSpPr/>
        <p:nvPr/>
      </p:nvGrpSpPr>
      <p:grpSpPr>
        <a:xfrm>
          <a:off x="0" y="0"/>
          <a:ext cx="0" cy="0"/>
          <a:chOff x="0" y="0"/>
          <a:chExt cx="0" cy="0"/>
        </a:xfrm>
      </p:grpSpPr>
      <p:sp>
        <p:nvSpPr>
          <p:cNvPr id="25" name="Google Shape;25;p4"/>
          <p:cNvSpPr/>
          <p:nvPr/>
        </p:nvSpPr>
        <p:spPr>
          <a:xfrm>
            <a:off x="2244075" y="-100"/>
            <a:ext cx="4655700" cy="51435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 type="body"/>
          </p:nvPr>
        </p:nvSpPr>
        <p:spPr>
          <a:xfrm>
            <a:off x="2635400" y="790625"/>
            <a:ext cx="3873300" cy="4032900"/>
          </a:xfrm>
          <a:prstGeom prst="rect">
            <a:avLst/>
          </a:prstGeom>
        </p:spPr>
        <p:txBody>
          <a:bodyPr anchorCtr="0" anchor="ctr" bIns="0" lIns="0" spcFirstLastPara="1" rIns="0" wrap="square" tIns="0">
            <a:noAutofit/>
          </a:bodyPr>
          <a:lstStyle>
            <a:lvl1pPr indent="-393700" lvl="0" marL="457200" rtl="0" algn="ctr">
              <a:spcBef>
                <a:spcPts val="600"/>
              </a:spcBef>
              <a:spcAft>
                <a:spcPts val="0"/>
              </a:spcAft>
              <a:buSzPts val="2600"/>
              <a:buChar char="◈"/>
              <a:defRPr i="1"/>
            </a:lvl1pPr>
            <a:lvl2pPr indent="-393700" lvl="1" marL="914400" rtl="0" algn="ctr">
              <a:spcBef>
                <a:spcPts val="0"/>
              </a:spcBef>
              <a:spcAft>
                <a:spcPts val="0"/>
              </a:spcAft>
              <a:buSzPts val="2600"/>
              <a:buChar char="⬩"/>
              <a:defRPr i="1"/>
            </a:lvl2pPr>
            <a:lvl3pPr indent="-393700" lvl="2" marL="1371600" rtl="0" algn="ctr">
              <a:spcBef>
                <a:spcPts val="0"/>
              </a:spcBef>
              <a:spcAft>
                <a:spcPts val="0"/>
              </a:spcAft>
              <a:buSzPts val="2600"/>
              <a:buChar char="⬩"/>
              <a:defRPr i="1"/>
            </a:lvl3pPr>
            <a:lvl4pPr indent="-393700" lvl="3" marL="1828800" rtl="0" algn="ctr">
              <a:spcBef>
                <a:spcPts val="0"/>
              </a:spcBef>
              <a:spcAft>
                <a:spcPts val="0"/>
              </a:spcAft>
              <a:buSzPts val="2600"/>
              <a:buChar char="⬩"/>
              <a:defRPr i="1"/>
            </a:lvl4pPr>
            <a:lvl5pPr indent="-393700" lvl="4" marL="2286000" rtl="0" algn="ctr">
              <a:spcBef>
                <a:spcPts val="0"/>
              </a:spcBef>
              <a:spcAft>
                <a:spcPts val="0"/>
              </a:spcAft>
              <a:buSzPts val="2600"/>
              <a:buChar char="⬩"/>
              <a:defRPr i="1"/>
            </a:lvl5pPr>
            <a:lvl6pPr indent="-393700" lvl="5" marL="2743200" rtl="0" algn="ctr">
              <a:spcBef>
                <a:spcPts val="0"/>
              </a:spcBef>
              <a:spcAft>
                <a:spcPts val="0"/>
              </a:spcAft>
              <a:buSzPts val="2600"/>
              <a:buChar char="⬩"/>
              <a:defRPr i="1"/>
            </a:lvl6pPr>
            <a:lvl7pPr indent="-393700" lvl="6" marL="3200400" rtl="0" algn="ctr">
              <a:spcBef>
                <a:spcPts val="0"/>
              </a:spcBef>
              <a:spcAft>
                <a:spcPts val="0"/>
              </a:spcAft>
              <a:buSzPts val="2600"/>
              <a:buChar char="⬩"/>
              <a:defRPr i="1"/>
            </a:lvl7pPr>
            <a:lvl8pPr indent="-393700" lvl="7" marL="3657600" rtl="0" algn="ctr">
              <a:spcBef>
                <a:spcPts val="0"/>
              </a:spcBef>
              <a:spcAft>
                <a:spcPts val="0"/>
              </a:spcAft>
              <a:buSzPts val="2600"/>
              <a:buChar char="⬩"/>
              <a:defRPr i="1"/>
            </a:lvl8pPr>
            <a:lvl9pPr indent="-393700" lvl="8" marL="4114800" algn="ctr">
              <a:spcBef>
                <a:spcPts val="0"/>
              </a:spcBef>
              <a:spcAft>
                <a:spcPts val="0"/>
              </a:spcAft>
              <a:buSzPts val="2600"/>
              <a:buChar char="⬩"/>
              <a:defRPr i="1"/>
            </a:lvl9pPr>
          </a:lstStyle>
          <a:p/>
        </p:txBody>
      </p:sp>
      <p:sp>
        <p:nvSpPr>
          <p:cNvPr id="27" name="Google Shape;27;p4"/>
          <p:cNvSpPr txBox="1"/>
          <p:nvPr>
            <p:ph idx="12" type="sldNum"/>
          </p:nvPr>
        </p:nvSpPr>
        <p:spPr>
          <a:xfrm>
            <a:off x="4063242" y="4681575"/>
            <a:ext cx="1017600" cy="393600"/>
          </a:xfrm>
          <a:prstGeom prst="rect">
            <a:avLst/>
          </a:prstGeom>
        </p:spPr>
        <p:txBody>
          <a:bodyPr anchorCtr="0" anchor="ctr" bIns="0" lIns="0" spcFirstLastPara="1" rIns="0" wrap="square" tIns="0">
            <a:noAutofit/>
          </a:bodyPr>
          <a:lstStyle>
            <a:lvl1pPr lvl="0">
              <a:buNone/>
              <a:defRPr>
                <a:solidFill>
                  <a:srgbClr val="AD0B2D"/>
                </a:solidFill>
              </a:defRPr>
            </a:lvl1pPr>
            <a:lvl2pPr lvl="1">
              <a:buNone/>
              <a:defRPr>
                <a:solidFill>
                  <a:srgbClr val="AD0B2D"/>
                </a:solidFill>
              </a:defRPr>
            </a:lvl2pPr>
            <a:lvl3pPr lvl="2">
              <a:buNone/>
              <a:defRPr>
                <a:solidFill>
                  <a:srgbClr val="AD0B2D"/>
                </a:solidFill>
              </a:defRPr>
            </a:lvl3pPr>
            <a:lvl4pPr lvl="3">
              <a:buNone/>
              <a:defRPr>
                <a:solidFill>
                  <a:srgbClr val="AD0B2D"/>
                </a:solidFill>
              </a:defRPr>
            </a:lvl4pPr>
            <a:lvl5pPr lvl="4">
              <a:buNone/>
              <a:defRPr>
                <a:solidFill>
                  <a:srgbClr val="AD0B2D"/>
                </a:solidFill>
              </a:defRPr>
            </a:lvl5pPr>
            <a:lvl6pPr lvl="5">
              <a:buNone/>
              <a:defRPr>
                <a:solidFill>
                  <a:srgbClr val="AD0B2D"/>
                </a:solidFill>
              </a:defRPr>
            </a:lvl6pPr>
            <a:lvl7pPr lvl="6">
              <a:buNone/>
              <a:defRPr>
                <a:solidFill>
                  <a:srgbClr val="AD0B2D"/>
                </a:solidFill>
              </a:defRPr>
            </a:lvl7pPr>
            <a:lvl8pPr lvl="7">
              <a:buNone/>
              <a:defRPr>
                <a:solidFill>
                  <a:srgbClr val="AD0B2D"/>
                </a:solidFill>
              </a:defRPr>
            </a:lvl8pPr>
            <a:lvl9pPr lvl="8">
              <a:buNone/>
              <a:defRPr>
                <a:solidFill>
                  <a:srgbClr val="AD0B2D"/>
                </a:solidFill>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4"/>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nvSpPr>
        <p:spPr>
          <a:xfrm>
            <a:off x="4063200" y="190650"/>
            <a:ext cx="10176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200">
                <a:solidFill>
                  <a:srgbClr val="FFFFFF"/>
                </a:solidFill>
                <a:latin typeface="Tinos"/>
                <a:ea typeface="Tinos"/>
                <a:cs typeface="Tinos"/>
                <a:sym typeface="Tinos"/>
              </a:rPr>
              <a:t>“</a:t>
            </a:r>
            <a:endParaRPr sz="7200">
              <a:solidFill>
                <a:srgbClr val="FFFFFF"/>
              </a:solidFill>
              <a:latin typeface="Tinos"/>
              <a:ea typeface="Tinos"/>
              <a:cs typeface="Tinos"/>
              <a:sym typeface="Tino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33" name="Google Shape;33;p5"/>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515476" y="363010"/>
            <a:ext cx="706249" cy="536972"/>
            <a:chOff x="519000" y="238125"/>
            <a:chExt cx="6582000" cy="5238750"/>
          </a:xfrm>
        </p:grpSpPr>
        <p:sp>
          <p:nvSpPr>
            <p:cNvPr id="35" name="Google Shape;35;p5"/>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1" name="Google Shape;41;p5"/>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lvl1pPr indent="-393700" lvl="0" marL="457200">
              <a:spcBef>
                <a:spcPts val="600"/>
              </a:spcBef>
              <a:spcAft>
                <a:spcPts val="0"/>
              </a:spcAft>
              <a:buSzPts val="2600"/>
              <a:buChar char="◈"/>
              <a:defRPr/>
            </a:lvl1pPr>
            <a:lvl2pPr indent="-393700" lvl="1" marL="914400">
              <a:spcBef>
                <a:spcPts val="0"/>
              </a:spcBef>
              <a:spcAft>
                <a:spcPts val="0"/>
              </a:spcAft>
              <a:buSzPts val="2600"/>
              <a:buChar char="⬩"/>
              <a:defRPr/>
            </a:lvl2pPr>
            <a:lvl3pPr indent="-393700" lvl="2" marL="1371600">
              <a:spcBef>
                <a:spcPts val="0"/>
              </a:spcBef>
              <a:spcAft>
                <a:spcPts val="0"/>
              </a:spcAft>
              <a:buSzPts val="2600"/>
              <a:buChar char="⬩"/>
              <a:defRPr/>
            </a:lvl3pPr>
            <a:lvl4pPr indent="-393700" lvl="3" marL="1828800">
              <a:spcBef>
                <a:spcPts val="0"/>
              </a:spcBef>
              <a:spcAft>
                <a:spcPts val="0"/>
              </a:spcAft>
              <a:buSzPts val="2600"/>
              <a:buChar char="⬩"/>
              <a:defRPr/>
            </a:lvl4pPr>
            <a:lvl5pPr indent="-393700" lvl="4" marL="2286000">
              <a:spcBef>
                <a:spcPts val="0"/>
              </a:spcBef>
              <a:spcAft>
                <a:spcPts val="0"/>
              </a:spcAft>
              <a:buSzPts val="2600"/>
              <a:buChar char="⬩"/>
              <a:defRPr/>
            </a:lvl5pPr>
            <a:lvl6pPr indent="-393700" lvl="5" marL="2743200">
              <a:spcBef>
                <a:spcPts val="0"/>
              </a:spcBef>
              <a:spcAft>
                <a:spcPts val="0"/>
              </a:spcAft>
              <a:buSzPts val="2600"/>
              <a:buChar char="⬩"/>
              <a:defRPr/>
            </a:lvl6pPr>
            <a:lvl7pPr indent="-393700" lvl="6" marL="3200400">
              <a:spcBef>
                <a:spcPts val="0"/>
              </a:spcBef>
              <a:spcAft>
                <a:spcPts val="0"/>
              </a:spcAft>
              <a:buSzPts val="2600"/>
              <a:buChar char="⬩"/>
              <a:defRPr/>
            </a:lvl7pPr>
            <a:lvl8pPr indent="-393700" lvl="7" marL="3657600">
              <a:spcBef>
                <a:spcPts val="0"/>
              </a:spcBef>
              <a:spcAft>
                <a:spcPts val="0"/>
              </a:spcAft>
              <a:buSzPts val="2600"/>
              <a:buChar char="⬩"/>
              <a:defRPr/>
            </a:lvl8pPr>
            <a:lvl9pPr indent="-393700" lvl="8" marL="4114800">
              <a:spcBef>
                <a:spcPts val="0"/>
              </a:spcBef>
              <a:spcAft>
                <a:spcPts val="0"/>
              </a:spcAft>
              <a:buSzPts val="2600"/>
              <a:buChar char="⬩"/>
              <a:defRPr/>
            </a:lvl9pPr>
          </a:lstStyle>
          <a:p/>
        </p:txBody>
      </p:sp>
      <p:sp>
        <p:nvSpPr>
          <p:cNvPr id="42" name="Google Shape;42;p5"/>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3" name="Shape 43"/>
        <p:cNvGrpSpPr/>
        <p:nvPr/>
      </p:nvGrpSpPr>
      <p:grpSpPr>
        <a:xfrm>
          <a:off x="0" y="0"/>
          <a:ext cx="0" cy="0"/>
          <a:chOff x="0" y="0"/>
          <a:chExt cx="0" cy="0"/>
        </a:xfrm>
      </p:grpSpPr>
      <p:sp>
        <p:nvSpPr>
          <p:cNvPr id="44" name="Google Shape;44;p6"/>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6"/>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46" name="Google Shape;46;p6"/>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6"/>
          <p:cNvGrpSpPr/>
          <p:nvPr/>
        </p:nvGrpSpPr>
        <p:grpSpPr>
          <a:xfrm>
            <a:off x="515476" y="363010"/>
            <a:ext cx="706249" cy="536972"/>
            <a:chOff x="519000" y="238125"/>
            <a:chExt cx="6582000" cy="5238750"/>
          </a:xfrm>
        </p:grpSpPr>
        <p:sp>
          <p:nvSpPr>
            <p:cNvPr id="48" name="Google Shape;48;p6"/>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6"/>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 type="body"/>
          </p:nvPr>
        </p:nvSpPr>
        <p:spPr>
          <a:xfrm>
            <a:off x="2096750" y="1200150"/>
            <a:ext cx="3067800" cy="3248100"/>
          </a:xfrm>
          <a:prstGeom prst="rect">
            <a:avLst/>
          </a:prstGeom>
        </p:spPr>
        <p:txBody>
          <a:bodyPr anchorCtr="0" anchor="t" bIns="0" lIns="0" spcFirstLastPara="1" rIns="0" wrap="square" tIns="0">
            <a:noAutofit/>
          </a:bodyPr>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55" name="Google Shape;55;p6"/>
          <p:cNvSpPr txBox="1"/>
          <p:nvPr>
            <p:ph idx="2" type="body"/>
          </p:nvPr>
        </p:nvSpPr>
        <p:spPr>
          <a:xfrm>
            <a:off x="5716510" y="1200150"/>
            <a:ext cx="3067800" cy="3248100"/>
          </a:xfrm>
          <a:prstGeom prst="rect">
            <a:avLst/>
          </a:prstGeom>
        </p:spPr>
        <p:txBody>
          <a:bodyPr anchorCtr="0" anchor="t" bIns="0" lIns="0" spcFirstLastPara="1" rIns="0" wrap="square" tIns="0">
            <a:noAutofit/>
          </a:bodyPr>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56" name="Google Shape;56;p6"/>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7" name="Shape 57"/>
        <p:cNvGrpSpPr/>
        <p:nvPr/>
      </p:nvGrpSpPr>
      <p:grpSpPr>
        <a:xfrm>
          <a:off x="0" y="0"/>
          <a:ext cx="0" cy="0"/>
          <a:chOff x="0" y="0"/>
          <a:chExt cx="0" cy="0"/>
        </a:xfrm>
      </p:grpSpPr>
      <p:sp>
        <p:nvSpPr>
          <p:cNvPr id="58" name="Google Shape;58;p7"/>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7"/>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60" name="Google Shape;60;p7"/>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515476" y="363010"/>
            <a:ext cx="706249" cy="536972"/>
            <a:chOff x="519000" y="238125"/>
            <a:chExt cx="6582000" cy="5238750"/>
          </a:xfrm>
        </p:grpSpPr>
        <p:sp>
          <p:nvSpPr>
            <p:cNvPr id="62" name="Google Shape;62;p7"/>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8" name="Google Shape;68;p7"/>
          <p:cNvSpPr txBox="1"/>
          <p:nvPr>
            <p:ph idx="1" type="body"/>
          </p:nvPr>
        </p:nvSpPr>
        <p:spPr>
          <a:xfrm>
            <a:off x="2096725"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9" name="Google Shape;69;p7"/>
          <p:cNvSpPr txBox="1"/>
          <p:nvPr>
            <p:ph idx="2" type="body"/>
          </p:nvPr>
        </p:nvSpPr>
        <p:spPr>
          <a:xfrm>
            <a:off x="442816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0" name="Google Shape;70;p7"/>
          <p:cNvSpPr txBox="1"/>
          <p:nvPr>
            <p:ph idx="3" type="body"/>
          </p:nvPr>
        </p:nvSpPr>
        <p:spPr>
          <a:xfrm>
            <a:off x="675960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1" name="Google Shape;71;p7"/>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8"/>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8"/>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75" name="Google Shape;75;p8"/>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8"/>
          <p:cNvGrpSpPr/>
          <p:nvPr/>
        </p:nvGrpSpPr>
        <p:grpSpPr>
          <a:xfrm>
            <a:off x="515476" y="363010"/>
            <a:ext cx="706249" cy="536972"/>
            <a:chOff x="519000" y="238125"/>
            <a:chExt cx="6582000" cy="5238750"/>
          </a:xfrm>
        </p:grpSpPr>
        <p:sp>
          <p:nvSpPr>
            <p:cNvPr id="77" name="Google Shape;77;p8"/>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8"/>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3" name="Google Shape;83;p8"/>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4" name="Shape 84"/>
        <p:cNvGrpSpPr/>
        <p:nvPr/>
      </p:nvGrpSpPr>
      <p:grpSpPr>
        <a:xfrm>
          <a:off x="0" y="0"/>
          <a:ext cx="0" cy="0"/>
          <a:chOff x="0" y="0"/>
          <a:chExt cx="0" cy="0"/>
        </a:xfrm>
      </p:grpSpPr>
      <p:sp>
        <p:nvSpPr>
          <p:cNvPr id="85" name="Google Shape;85;p9"/>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 type="body"/>
          </p:nvPr>
        </p:nvSpPr>
        <p:spPr>
          <a:xfrm>
            <a:off x="457200" y="4352375"/>
            <a:ext cx="8229600" cy="359700"/>
          </a:xfrm>
          <a:prstGeom prst="rect">
            <a:avLst/>
          </a:prstGeom>
        </p:spPr>
        <p:txBody>
          <a:bodyPr anchorCtr="0" anchor="ctr" bIns="0" lIns="0" spcFirstLastPara="1" rIns="0" wrap="square" tIns="0">
            <a:noAutofit/>
          </a:bodyPr>
          <a:lstStyle>
            <a:lvl1pPr indent="-228600" lvl="0" marL="457200" algn="ctr">
              <a:spcBef>
                <a:spcPts val="360"/>
              </a:spcBef>
              <a:spcAft>
                <a:spcPts val="0"/>
              </a:spcAft>
              <a:buSzPts val="1200"/>
              <a:buNone/>
              <a:defRPr i="1" sz="1200"/>
            </a:lvl1pPr>
          </a:lstStyle>
          <a:p/>
        </p:txBody>
      </p:sp>
      <p:sp>
        <p:nvSpPr>
          <p:cNvPr id="87" name="Google Shape;87;p9"/>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4306578" y="179988"/>
            <a:ext cx="530509" cy="403908"/>
            <a:chOff x="519000" y="238125"/>
            <a:chExt cx="6582000" cy="5238750"/>
          </a:xfrm>
        </p:grpSpPr>
        <p:sp>
          <p:nvSpPr>
            <p:cNvPr id="89" name="Google Shape;89;p9"/>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 name="Google Shape;94;p9"/>
          <p:cNvCxnSpPr/>
          <p:nvPr/>
        </p:nvCxnSpPr>
        <p:spPr>
          <a:xfrm>
            <a:off x="766650" y="4352375"/>
            <a:ext cx="7610700" cy="0"/>
          </a:xfrm>
          <a:prstGeom prst="straightConnector1">
            <a:avLst/>
          </a:prstGeom>
          <a:noFill/>
          <a:ln cap="flat" cmpd="sng" w="9525">
            <a:solidFill>
              <a:srgbClr val="E2D7D0"/>
            </a:solidFill>
            <a:prstDash val="solid"/>
            <a:round/>
            <a:headEnd len="med" w="med" type="none"/>
            <a:tailEnd len="med" w="med" type="none"/>
          </a:ln>
        </p:spPr>
      </p:cxnSp>
      <p:sp>
        <p:nvSpPr>
          <p:cNvPr id="95" name="Google Shape;95;p9"/>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10"/>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a:buNone/>
              <a:defRPr>
                <a:solidFill>
                  <a:srgbClr val="AD0B2D"/>
                </a:solidFill>
              </a:defRPr>
            </a:lvl1pPr>
            <a:lvl2pPr lvl="1">
              <a:buNone/>
              <a:defRPr>
                <a:solidFill>
                  <a:srgbClr val="AD0B2D"/>
                </a:solidFill>
              </a:defRPr>
            </a:lvl2pPr>
            <a:lvl3pPr lvl="2">
              <a:buNone/>
              <a:defRPr>
                <a:solidFill>
                  <a:srgbClr val="AD0B2D"/>
                </a:solidFill>
              </a:defRPr>
            </a:lvl3pPr>
            <a:lvl4pPr lvl="3">
              <a:buNone/>
              <a:defRPr>
                <a:solidFill>
                  <a:srgbClr val="AD0B2D"/>
                </a:solidFill>
              </a:defRPr>
            </a:lvl4pPr>
            <a:lvl5pPr lvl="4">
              <a:buNone/>
              <a:defRPr>
                <a:solidFill>
                  <a:srgbClr val="AD0B2D"/>
                </a:solidFill>
              </a:defRPr>
            </a:lvl5pPr>
            <a:lvl6pPr lvl="5">
              <a:buNone/>
              <a:defRPr>
                <a:solidFill>
                  <a:srgbClr val="AD0B2D"/>
                </a:solidFill>
              </a:defRPr>
            </a:lvl6pPr>
            <a:lvl7pPr lvl="6">
              <a:buNone/>
              <a:defRPr>
                <a:solidFill>
                  <a:srgbClr val="AD0B2D"/>
                </a:solidFill>
              </a:defRPr>
            </a:lvl7pPr>
            <a:lvl8pPr lvl="7">
              <a:buNone/>
              <a:defRPr>
                <a:solidFill>
                  <a:srgbClr val="AD0B2D"/>
                </a:solidFill>
              </a:defRPr>
            </a:lvl8pPr>
            <a:lvl9pPr lvl="8">
              <a:buNone/>
              <a:defRPr>
                <a:solidFill>
                  <a:srgbClr val="AD0B2D"/>
                </a:solidFill>
              </a:defRPr>
            </a:lvl9pPr>
          </a:lstStyle>
          <a:p>
            <a:pPr indent="0" lvl="0" marL="0" rtl="0" algn="ctr">
              <a:spcBef>
                <a:spcPts val="0"/>
              </a:spcBef>
              <a:spcAft>
                <a:spcPts val="0"/>
              </a:spcAft>
              <a:buNone/>
            </a:pPr>
            <a:fld id="{00000000-1234-1234-1234-123412341234}" type="slidenum">
              <a:rPr lang="en"/>
              <a:t>‹#›</a:t>
            </a:fld>
            <a:endParaRPr/>
          </a:p>
        </p:txBody>
      </p:sp>
      <p:sp>
        <p:nvSpPr>
          <p:cNvPr id="99" name="Google Shape;99;p10"/>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0"/>
          <p:cNvGrpSpPr/>
          <p:nvPr/>
        </p:nvGrpSpPr>
        <p:grpSpPr>
          <a:xfrm>
            <a:off x="4306578" y="179988"/>
            <a:ext cx="530509" cy="403908"/>
            <a:chOff x="519000" y="238125"/>
            <a:chExt cx="6582000" cy="5238750"/>
          </a:xfrm>
        </p:grpSpPr>
        <p:sp>
          <p:nvSpPr>
            <p:cNvPr id="101" name="Google Shape;101;p10"/>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96700" y="669775"/>
            <a:ext cx="6687600" cy="3936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1pPr>
            <a:lvl2pPr lvl="1">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2pPr>
            <a:lvl3pPr lvl="2">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3pPr>
            <a:lvl4pPr lvl="3">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4pPr>
            <a:lvl5pPr lvl="4">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5pPr>
            <a:lvl6pPr lvl="5">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6pPr>
            <a:lvl7pPr lvl="6">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7pPr>
            <a:lvl8pPr lvl="7">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8pPr>
            <a:lvl9pPr lvl="8">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9pPr>
          </a:lstStyle>
          <a:p/>
        </p:txBody>
      </p:sp>
      <p:sp>
        <p:nvSpPr>
          <p:cNvPr id="7" name="Google Shape;7;p1"/>
          <p:cNvSpPr txBox="1"/>
          <p:nvPr>
            <p:ph idx="1" type="body"/>
          </p:nvPr>
        </p:nvSpPr>
        <p:spPr>
          <a:xfrm>
            <a:off x="2096700" y="1173950"/>
            <a:ext cx="6687600" cy="3249900"/>
          </a:xfrm>
          <a:prstGeom prst="rect">
            <a:avLst/>
          </a:prstGeom>
          <a:noFill/>
          <a:ln>
            <a:noFill/>
          </a:ln>
        </p:spPr>
        <p:txBody>
          <a:bodyPr anchorCtr="0" anchor="t" bIns="0" lIns="0" spcFirstLastPara="1" rIns="0" wrap="square" tIns="0">
            <a:noAutofit/>
          </a:bodyPr>
          <a:lstStyle>
            <a:lvl1pPr indent="-393700" lvl="0" marL="457200">
              <a:spcBef>
                <a:spcPts val="600"/>
              </a:spcBef>
              <a:spcAft>
                <a:spcPts val="0"/>
              </a:spcAft>
              <a:buClr>
                <a:schemeClr val="accent6"/>
              </a:buClr>
              <a:buSzPts val="2600"/>
              <a:buFont typeface="Tinos"/>
              <a:buChar char="◈"/>
              <a:defRPr sz="2600">
                <a:solidFill>
                  <a:schemeClr val="dk1"/>
                </a:solidFill>
                <a:latin typeface="Tinos"/>
                <a:ea typeface="Tinos"/>
                <a:cs typeface="Tinos"/>
                <a:sym typeface="Tinos"/>
              </a:defRPr>
            </a:lvl1pPr>
            <a:lvl2pPr indent="-393700" lvl="1" marL="91440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2pPr>
            <a:lvl3pPr indent="-393700" lvl="2" marL="137160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3pPr>
            <a:lvl4pPr indent="-393700" lvl="3" marL="18288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4pPr>
            <a:lvl5pPr indent="-393700" lvl="4" marL="22860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5pPr>
            <a:lvl6pPr indent="-393700" lvl="5" marL="27432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6pPr>
            <a:lvl7pPr indent="-393700" lvl="6" marL="32004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7pPr>
            <a:lvl8pPr indent="-393700" lvl="7" marL="36576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8pPr>
            <a:lvl9pPr indent="-393700" lvl="8" marL="411480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9pPr>
          </a:lstStyle>
          <a:p/>
        </p:txBody>
      </p:sp>
      <p:sp>
        <p:nvSpPr>
          <p:cNvPr id="8" name="Google Shape;8;p1"/>
          <p:cNvSpPr txBox="1"/>
          <p:nvPr>
            <p:ph idx="12" type="sldNum"/>
          </p:nvPr>
        </p:nvSpPr>
        <p:spPr>
          <a:xfrm>
            <a:off x="359692" y="1023975"/>
            <a:ext cx="1017600" cy="393600"/>
          </a:xfrm>
          <a:prstGeom prst="rect">
            <a:avLst/>
          </a:prstGeom>
          <a:noFill/>
          <a:ln>
            <a:noFill/>
          </a:ln>
        </p:spPr>
        <p:txBody>
          <a:bodyPr anchorCtr="0" anchor="ctr" bIns="0" lIns="0" spcFirstLastPara="1" rIns="0" wrap="square" tIns="0">
            <a:noAutofit/>
          </a:bodyPr>
          <a:lstStyle>
            <a:lvl1pPr lvl="0" algn="ctr">
              <a:buNone/>
              <a:defRPr sz="1300">
                <a:solidFill>
                  <a:schemeClr val="lt1"/>
                </a:solidFill>
                <a:latin typeface="Tinos"/>
                <a:ea typeface="Tinos"/>
                <a:cs typeface="Tinos"/>
                <a:sym typeface="Tinos"/>
              </a:defRPr>
            </a:lvl1pPr>
            <a:lvl2pPr lvl="1" algn="ctr">
              <a:buNone/>
              <a:defRPr sz="1300">
                <a:solidFill>
                  <a:schemeClr val="lt1"/>
                </a:solidFill>
                <a:latin typeface="Tinos"/>
                <a:ea typeface="Tinos"/>
                <a:cs typeface="Tinos"/>
                <a:sym typeface="Tinos"/>
              </a:defRPr>
            </a:lvl2pPr>
            <a:lvl3pPr lvl="2" algn="ctr">
              <a:buNone/>
              <a:defRPr sz="1300">
                <a:solidFill>
                  <a:schemeClr val="lt1"/>
                </a:solidFill>
                <a:latin typeface="Tinos"/>
                <a:ea typeface="Tinos"/>
                <a:cs typeface="Tinos"/>
                <a:sym typeface="Tinos"/>
              </a:defRPr>
            </a:lvl3pPr>
            <a:lvl4pPr lvl="3" algn="ctr">
              <a:buNone/>
              <a:defRPr sz="1300">
                <a:solidFill>
                  <a:schemeClr val="lt1"/>
                </a:solidFill>
                <a:latin typeface="Tinos"/>
                <a:ea typeface="Tinos"/>
                <a:cs typeface="Tinos"/>
                <a:sym typeface="Tinos"/>
              </a:defRPr>
            </a:lvl4pPr>
            <a:lvl5pPr lvl="4" algn="ctr">
              <a:buNone/>
              <a:defRPr sz="1300">
                <a:solidFill>
                  <a:schemeClr val="lt1"/>
                </a:solidFill>
                <a:latin typeface="Tinos"/>
                <a:ea typeface="Tinos"/>
                <a:cs typeface="Tinos"/>
                <a:sym typeface="Tinos"/>
              </a:defRPr>
            </a:lvl5pPr>
            <a:lvl6pPr lvl="5" algn="ctr">
              <a:buNone/>
              <a:defRPr sz="1300">
                <a:solidFill>
                  <a:schemeClr val="lt1"/>
                </a:solidFill>
                <a:latin typeface="Tinos"/>
                <a:ea typeface="Tinos"/>
                <a:cs typeface="Tinos"/>
                <a:sym typeface="Tinos"/>
              </a:defRPr>
            </a:lvl6pPr>
            <a:lvl7pPr lvl="6" algn="ctr">
              <a:buNone/>
              <a:defRPr sz="1300">
                <a:solidFill>
                  <a:schemeClr val="lt1"/>
                </a:solidFill>
                <a:latin typeface="Tinos"/>
                <a:ea typeface="Tinos"/>
                <a:cs typeface="Tinos"/>
                <a:sym typeface="Tinos"/>
              </a:defRPr>
            </a:lvl7pPr>
            <a:lvl8pPr lvl="7" algn="ctr">
              <a:buNone/>
              <a:defRPr sz="1300">
                <a:solidFill>
                  <a:schemeClr val="lt1"/>
                </a:solidFill>
                <a:latin typeface="Tinos"/>
                <a:ea typeface="Tinos"/>
                <a:cs typeface="Tinos"/>
                <a:sym typeface="Tinos"/>
              </a:defRPr>
            </a:lvl8pPr>
            <a:lvl9pPr lvl="8" algn="ctr">
              <a:buNone/>
              <a:defRPr sz="1300">
                <a:solidFill>
                  <a:schemeClr val="lt1"/>
                </a:solidFill>
                <a:latin typeface="Tinos"/>
                <a:ea typeface="Tinos"/>
                <a:cs typeface="Tinos"/>
                <a:sym typeface="Tino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4"/>
          <p:cNvSpPr txBox="1"/>
          <p:nvPr>
            <p:ph type="ctrTitle"/>
          </p:nvPr>
        </p:nvSpPr>
        <p:spPr>
          <a:xfrm>
            <a:off x="1557275" y="1341650"/>
            <a:ext cx="6029400" cy="277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Congressional</a:t>
            </a:r>
            <a:endParaRPr/>
          </a:p>
          <a:p>
            <a:pPr indent="0" lvl="0" marL="0" rtl="0" algn="ctr">
              <a:spcBef>
                <a:spcPts val="0"/>
              </a:spcBef>
              <a:spcAft>
                <a:spcPts val="0"/>
              </a:spcAft>
              <a:buNone/>
            </a:pPr>
            <a:r>
              <a:rPr lang="en"/>
              <a:t>Tweets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Analysis: Theme-specific</a:t>
            </a:r>
            <a:endParaRPr/>
          </a:p>
        </p:txBody>
      </p:sp>
      <p:sp>
        <p:nvSpPr>
          <p:cNvPr id="208" name="Google Shape;208;p23"/>
          <p:cNvSpPr txBox="1"/>
          <p:nvPr>
            <p:ph idx="1" type="body"/>
          </p:nvPr>
        </p:nvSpPr>
        <p:spPr>
          <a:xfrm>
            <a:off x="2096700" y="1097750"/>
            <a:ext cx="6687600" cy="324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Looking at distribution of sentiment for some of the main themes:</a:t>
            </a:r>
            <a:endParaRPr sz="1200"/>
          </a:p>
          <a:p>
            <a:pPr indent="0" lvl="0" marL="0" rtl="0" algn="l">
              <a:spcBef>
                <a:spcPts val="600"/>
              </a:spcBef>
              <a:spcAft>
                <a:spcPts val="0"/>
              </a:spcAft>
              <a:buNone/>
            </a:pPr>
            <a:r>
              <a:rPr lang="en" sz="1200"/>
              <a:t>2017: Trump vs Obama distribution very similar, however Trumpcare received more negative tweets than did Obamacare. Beyond this, difficult to make much useful inference at this high level.</a:t>
            </a:r>
            <a:endParaRPr sz="1200"/>
          </a:p>
        </p:txBody>
      </p:sp>
      <p:sp>
        <p:nvSpPr>
          <p:cNvPr id="209" name="Google Shape;209;p23"/>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0" name="Google Shape;210;p23"/>
          <p:cNvPicPr preferRelativeResize="0"/>
          <p:nvPr/>
        </p:nvPicPr>
        <p:blipFill>
          <a:blip r:embed="rId3">
            <a:alphaModFix/>
          </a:blip>
          <a:stretch>
            <a:fillRect/>
          </a:stretch>
        </p:blipFill>
        <p:spPr>
          <a:xfrm>
            <a:off x="2957875" y="1814875"/>
            <a:ext cx="5071700" cy="289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Analysis: Theme-specific trends</a:t>
            </a:r>
            <a:endParaRPr/>
          </a:p>
        </p:txBody>
      </p:sp>
      <p:sp>
        <p:nvSpPr>
          <p:cNvPr id="216" name="Google Shape;216;p24"/>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The trend (90 day moving average) in number and sentiment in Obamacare related tweets fluctuated. A 2013/14 increase in tweets with Obamacare in the text saw a fall in sentiment, likely due to this term for the ACA largely being a Republican tactic.</a:t>
            </a:r>
            <a:endParaRPr sz="1200"/>
          </a:p>
        </p:txBody>
      </p:sp>
      <p:sp>
        <p:nvSpPr>
          <p:cNvPr id="217" name="Google Shape;217;p24"/>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8" name="Google Shape;218;p24"/>
          <p:cNvPicPr preferRelativeResize="0"/>
          <p:nvPr/>
        </p:nvPicPr>
        <p:blipFill>
          <a:blip r:embed="rId3">
            <a:alphaModFix/>
          </a:blip>
          <a:stretch>
            <a:fillRect/>
          </a:stretch>
        </p:blipFill>
        <p:spPr>
          <a:xfrm>
            <a:off x="2725875" y="1928300"/>
            <a:ext cx="5429250" cy="234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The most negative Obamacare tweeters were largely Republicans, and the most positive were largely Democrats. I show the most negative tweeters here based on the average sentiment of all their Obamacare tweets, and only if they have tweeted 50 or more times re: Obamacare. I also included where they ranked among their peers in terms of how many followers / friends to gauge influence. For example, John McCain was 7th highest in terms of no. of followers across all members, which made his 77 Obamacare tweets reach a wider audience.</a:t>
            </a:r>
            <a:endParaRPr sz="1200"/>
          </a:p>
        </p:txBody>
      </p:sp>
      <p:sp>
        <p:nvSpPr>
          <p:cNvPr id="224" name="Google Shape;224;p25"/>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Analysis: Theme-specific trends</a:t>
            </a:r>
            <a:endParaRPr/>
          </a:p>
        </p:txBody>
      </p:sp>
      <p:sp>
        <p:nvSpPr>
          <p:cNvPr id="225" name="Google Shape;225;p25"/>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6" name="Google Shape;226;p25"/>
          <p:cNvPicPr preferRelativeResize="0"/>
          <p:nvPr/>
        </p:nvPicPr>
        <p:blipFill>
          <a:blip r:embed="rId3">
            <a:alphaModFix/>
          </a:blip>
          <a:stretch>
            <a:fillRect/>
          </a:stretch>
        </p:blipFill>
        <p:spPr>
          <a:xfrm>
            <a:off x="2603975" y="2406900"/>
            <a:ext cx="5734050" cy="181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New metrics: correlation between members</a:t>
            </a:r>
            <a:endParaRPr/>
          </a:p>
        </p:txBody>
      </p:sp>
      <p:sp>
        <p:nvSpPr>
          <p:cNvPr id="232" name="Google Shape;232;p26"/>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Spearman Rank Correlation: I wanted to see if there’s a correlation between members in their view across different themes. Here I did a simple case study for their views on Trumpcare and Obamacare tweets, there was good agreement with political affiliation, however I need to get more nuanced clustering than just 1 or -1 correlations.</a:t>
            </a:r>
            <a:endParaRPr sz="1200"/>
          </a:p>
        </p:txBody>
      </p:sp>
      <p:sp>
        <p:nvSpPr>
          <p:cNvPr id="233" name="Google Shape;233;p26"/>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4" name="Google Shape;234;p26"/>
          <p:cNvPicPr preferRelativeResize="0"/>
          <p:nvPr/>
        </p:nvPicPr>
        <p:blipFill>
          <a:blip r:embed="rId3">
            <a:alphaModFix/>
          </a:blip>
          <a:stretch>
            <a:fillRect/>
          </a:stretch>
        </p:blipFill>
        <p:spPr>
          <a:xfrm>
            <a:off x="2650125" y="1987800"/>
            <a:ext cx="5648325"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idx="1" type="body"/>
          </p:nvPr>
        </p:nvSpPr>
        <p:spPr>
          <a:xfrm>
            <a:off x="2096700" y="1173950"/>
            <a:ext cx="6687600" cy="317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Clustering: Spark’s Bisecting K-Means clustering algorithm was used, using silhouette score to optimise for the number of clusters (k=6). Members clustered based on their sentiment in ACA and in Obamacare related tweets, and also the number of times they tweeted about these topics. I wanted to show polarity of view and also strength of feeling, and also created more nuanced clustering than just party affiliation.</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Some findings:</a:t>
            </a:r>
            <a:endParaRPr sz="1200"/>
          </a:p>
          <a:p>
            <a:pPr indent="-304800" lvl="0" marL="457200" rtl="0" algn="l">
              <a:spcBef>
                <a:spcPts val="600"/>
              </a:spcBef>
              <a:spcAft>
                <a:spcPts val="0"/>
              </a:spcAft>
              <a:buSzPts val="1200"/>
              <a:buAutoNum type="arabicPeriod"/>
            </a:pPr>
            <a:r>
              <a:rPr lang="en" sz="1200"/>
              <a:t>It was interesting to see that the clusters appeared to make sense, and I was able to find this more nuanced dissection of members on the issue of Healthcare.</a:t>
            </a:r>
            <a:endParaRPr sz="1200"/>
          </a:p>
          <a:p>
            <a:pPr indent="-304800" lvl="0" marL="457200" rtl="0" algn="l">
              <a:spcBef>
                <a:spcPts val="0"/>
              </a:spcBef>
              <a:spcAft>
                <a:spcPts val="0"/>
              </a:spcAft>
              <a:buSzPts val="1200"/>
              <a:buAutoNum type="arabicPeriod"/>
            </a:pPr>
            <a:r>
              <a:rPr lang="en" sz="1200"/>
              <a:t>Some clusters held positive / vociferous, some moderate / quiet, others moderate / vociferous.</a:t>
            </a:r>
            <a:endParaRPr sz="1200"/>
          </a:p>
          <a:p>
            <a:pPr indent="-304800" lvl="0" marL="457200" rtl="0" algn="l">
              <a:spcBef>
                <a:spcPts val="0"/>
              </a:spcBef>
              <a:spcAft>
                <a:spcPts val="0"/>
              </a:spcAft>
              <a:buSzPts val="1200"/>
              <a:buAutoNum type="arabicPeriod"/>
            </a:pPr>
            <a:r>
              <a:rPr lang="en" sz="1200"/>
              <a:t>It was interesting to also see the correlation appear again between num_tweets and sentiment_polarity. The more someone tweeted on the issue, then the average sentiment tended to be more moderate.</a:t>
            </a:r>
            <a:endParaRPr sz="1200"/>
          </a:p>
          <a:p>
            <a:pPr indent="-304800" lvl="0" marL="457200" rtl="0" algn="l">
              <a:spcBef>
                <a:spcPts val="0"/>
              </a:spcBef>
              <a:spcAft>
                <a:spcPts val="0"/>
              </a:spcAft>
              <a:buSzPts val="1200"/>
              <a:buAutoNum type="arabicPeriod"/>
            </a:pPr>
            <a:r>
              <a:rPr lang="en" sz="1200"/>
              <a:t>I also added that congress member’s overall ranking in terms of follower count, to the chart annotations which helps us understand centres of influence in the clusters. We can see for example that Cory Booker and Bernie Sanders are influential within their respective clusters</a:t>
            </a:r>
            <a:endParaRPr sz="1200"/>
          </a:p>
        </p:txBody>
      </p:sp>
      <p:sp>
        <p:nvSpPr>
          <p:cNvPr id="240" name="Google Shape;240;p27"/>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New metrics</a:t>
            </a:r>
            <a:r>
              <a:rPr lang="en"/>
              <a:t>: clusters</a:t>
            </a:r>
            <a:endParaRPr/>
          </a:p>
        </p:txBody>
      </p:sp>
      <p:sp>
        <p:nvSpPr>
          <p:cNvPr id="241" name="Google Shape;241;p27"/>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28"/>
          <p:cNvPicPr preferRelativeResize="0"/>
          <p:nvPr/>
        </p:nvPicPr>
        <p:blipFill>
          <a:blip r:embed="rId3">
            <a:alphaModFix/>
          </a:blip>
          <a:stretch>
            <a:fillRect/>
          </a:stretch>
        </p:blipFill>
        <p:spPr>
          <a:xfrm>
            <a:off x="1495425" y="99775"/>
            <a:ext cx="6798225" cy="4922824"/>
          </a:xfrm>
          <a:prstGeom prst="rect">
            <a:avLst/>
          </a:prstGeom>
          <a:noFill/>
          <a:ln>
            <a:noFill/>
          </a:ln>
        </p:spPr>
      </p:pic>
      <p:sp>
        <p:nvSpPr>
          <p:cNvPr id="247" name="Google Shape;247;p28"/>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3" name="Google Shape;253;p29"/>
          <p:cNvPicPr preferRelativeResize="0"/>
          <p:nvPr/>
        </p:nvPicPr>
        <p:blipFill>
          <a:blip r:embed="rId3">
            <a:alphaModFix/>
          </a:blip>
          <a:stretch>
            <a:fillRect/>
          </a:stretch>
        </p:blipFill>
        <p:spPr>
          <a:xfrm>
            <a:off x="1529692" y="152400"/>
            <a:ext cx="679364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0"/>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Tinos"/>
              <a:buAutoNum type="arabicPeriod"/>
            </a:pPr>
            <a:r>
              <a:rPr b="1" lang="en" sz="1200">
                <a:solidFill>
                  <a:srgbClr val="000000"/>
                </a:solidFill>
              </a:rPr>
              <a:t>There will be clusters of like-minded politicians that can be drawn largely along party lines.</a:t>
            </a:r>
            <a:endParaRPr b="1"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highlight>
                  <a:srgbClr val="00FF00"/>
                </a:highlight>
              </a:rPr>
              <a:t>Proved</a:t>
            </a:r>
            <a:r>
              <a:rPr lang="en" sz="1200">
                <a:solidFill>
                  <a:srgbClr val="000000"/>
                </a:solidFill>
              </a:rPr>
              <a:t>: This was clear to see from those who referred to healthcare reforms as ACA vs those who called it Obamacare. Also clear to see from the clusters that emerged.</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Tinos"/>
              <a:buAutoNum type="arabicPeriod"/>
            </a:pPr>
            <a:r>
              <a:rPr b="1" lang="en" sz="1200">
                <a:solidFill>
                  <a:srgbClr val="000000"/>
                </a:solidFill>
              </a:rPr>
              <a:t>There will be centres of influence (loud / influential voices) in these clusters that clients can target.</a:t>
            </a:r>
            <a:endParaRPr b="1"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highlight>
                  <a:srgbClr val="00FF00"/>
                </a:highlight>
              </a:rPr>
              <a:t>Proved</a:t>
            </a:r>
            <a:r>
              <a:rPr lang="en" sz="1200">
                <a:solidFill>
                  <a:srgbClr val="000000"/>
                </a:solidFill>
              </a:rPr>
              <a:t>: For example Cory Booker and Bernie Sanders were the members with the highest number of followers within their respective clusters.</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For clients that want to influence this section of members, these influential Senators would be the highest value advocates of their messaging.</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For clients who opposed ACA then members like Mike Lee could serve as a powerful voice.</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Tinos"/>
              <a:buAutoNum type="arabicPeriod"/>
            </a:pPr>
            <a:r>
              <a:rPr b="1" lang="en" sz="1200">
                <a:solidFill>
                  <a:srgbClr val="000000"/>
                </a:solidFill>
              </a:rPr>
              <a:t>Some themes will emerge as more topical in this time periods</a:t>
            </a:r>
            <a:endParaRPr b="1"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highlight>
                  <a:srgbClr val="00FF00"/>
                </a:highlight>
              </a:rPr>
              <a:t>Proved</a:t>
            </a:r>
            <a:r>
              <a:rPr lang="en" sz="1200">
                <a:solidFill>
                  <a:srgbClr val="000000"/>
                </a:solidFill>
              </a:rPr>
              <a:t>: We found Healthcare was most important issue in this period.</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p:txBody>
      </p:sp>
      <p:sp>
        <p:nvSpPr>
          <p:cNvPr id="259" name="Google Shape;259;p30"/>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0" name="Google Shape;260;p30"/>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Hypothesis 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Proposal</a:t>
            </a:r>
            <a:endParaRPr/>
          </a:p>
        </p:txBody>
      </p:sp>
      <p:sp>
        <p:nvSpPr>
          <p:cNvPr id="137" name="Google Shape;137;p15"/>
          <p:cNvSpPr txBox="1"/>
          <p:nvPr/>
        </p:nvSpPr>
        <p:spPr>
          <a:xfrm>
            <a:off x="2099175" y="1164975"/>
            <a:ext cx="6836100" cy="3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nos"/>
                <a:ea typeface="Tinos"/>
                <a:cs typeface="Tinos"/>
                <a:sym typeface="Tinos"/>
              </a:rPr>
              <a:t>Client:</a:t>
            </a:r>
            <a:endParaRPr sz="1200">
              <a:latin typeface="Tinos"/>
              <a:ea typeface="Tinos"/>
              <a:cs typeface="Tinos"/>
              <a:sym typeface="Tinos"/>
            </a:endParaRPr>
          </a:p>
          <a:p>
            <a:pPr indent="-304800" lvl="0" marL="457200" rtl="0" algn="l">
              <a:spcBef>
                <a:spcPts val="0"/>
              </a:spcBef>
              <a:spcAft>
                <a:spcPts val="0"/>
              </a:spcAft>
              <a:buSzPts val="1200"/>
              <a:buFont typeface="Tinos"/>
              <a:buChar char="●"/>
            </a:pPr>
            <a:r>
              <a:rPr lang="en" sz="1200">
                <a:latin typeface="Tinos"/>
                <a:ea typeface="Tinos"/>
                <a:cs typeface="Tinos"/>
                <a:sym typeface="Tinos"/>
              </a:rPr>
              <a:t>Helping Lobbyists4America understand relationships between congress members better through their tweets.</a:t>
            </a:r>
            <a:endParaRPr sz="1200">
              <a:latin typeface="Tinos"/>
              <a:ea typeface="Tinos"/>
              <a:cs typeface="Tinos"/>
              <a:sym typeface="Tinos"/>
            </a:endParaRPr>
          </a:p>
          <a:p>
            <a:pPr indent="-304800" lvl="0" marL="457200" rtl="0" algn="l">
              <a:spcBef>
                <a:spcPts val="0"/>
              </a:spcBef>
              <a:spcAft>
                <a:spcPts val="0"/>
              </a:spcAft>
              <a:buSzPts val="1200"/>
              <a:buFont typeface="Tinos"/>
              <a:buChar char="●"/>
            </a:pPr>
            <a:r>
              <a:rPr lang="en" sz="1200">
                <a:latin typeface="Tinos"/>
                <a:ea typeface="Tinos"/>
                <a:cs typeface="Tinos"/>
                <a:sym typeface="Tinos"/>
              </a:rPr>
              <a:t>Using this intel to help them better target their clients’ lobbying efforts in Congress.</a:t>
            </a:r>
            <a:endParaRPr sz="1200">
              <a:latin typeface="Tinos"/>
              <a:ea typeface="Tinos"/>
              <a:cs typeface="Tinos"/>
              <a:sym typeface="Tinos"/>
            </a:endParaRPr>
          </a:p>
          <a:p>
            <a:pPr indent="0" lvl="0" marL="0" rtl="0" algn="l">
              <a:spcBef>
                <a:spcPts val="0"/>
              </a:spcBef>
              <a:spcAft>
                <a:spcPts val="0"/>
              </a:spcAft>
              <a:buNone/>
            </a:pPr>
            <a:r>
              <a:t/>
            </a:r>
            <a:endParaRPr sz="1200">
              <a:latin typeface="Tinos"/>
              <a:ea typeface="Tinos"/>
              <a:cs typeface="Tinos"/>
              <a:sym typeface="Tinos"/>
            </a:endParaRPr>
          </a:p>
          <a:p>
            <a:pPr indent="0" lvl="0" marL="0" rtl="0" algn="l">
              <a:spcBef>
                <a:spcPts val="0"/>
              </a:spcBef>
              <a:spcAft>
                <a:spcPts val="0"/>
              </a:spcAft>
              <a:buNone/>
            </a:pPr>
            <a:r>
              <a:rPr lang="en" sz="1200">
                <a:latin typeface="Tinos"/>
                <a:ea typeface="Tinos"/>
                <a:cs typeface="Tinos"/>
                <a:sym typeface="Tinos"/>
              </a:rPr>
              <a:t>Hypotheses:</a:t>
            </a:r>
            <a:endParaRPr sz="1200">
              <a:latin typeface="Tinos"/>
              <a:ea typeface="Tinos"/>
              <a:cs typeface="Tinos"/>
              <a:sym typeface="Tinos"/>
            </a:endParaRPr>
          </a:p>
          <a:p>
            <a:pPr indent="-304800" lvl="0" marL="457200" rtl="0" algn="l">
              <a:lnSpc>
                <a:spcPct val="115000"/>
              </a:lnSpc>
              <a:spcBef>
                <a:spcPts val="0"/>
              </a:spcBef>
              <a:spcAft>
                <a:spcPts val="0"/>
              </a:spcAft>
              <a:buSzPts val="1200"/>
              <a:buFont typeface="Tinos"/>
              <a:buAutoNum type="arabicPeriod"/>
            </a:pPr>
            <a:r>
              <a:rPr lang="en" sz="1200">
                <a:latin typeface="Tinos"/>
                <a:ea typeface="Tinos"/>
                <a:cs typeface="Tinos"/>
                <a:sym typeface="Tinos"/>
              </a:rPr>
              <a:t>There will be clusters of like-minded politicians that can be drawn largely along party lines.</a:t>
            </a:r>
            <a:endParaRPr sz="1200">
              <a:latin typeface="Tinos"/>
              <a:ea typeface="Tinos"/>
              <a:cs typeface="Tinos"/>
              <a:sym typeface="Tinos"/>
            </a:endParaRPr>
          </a:p>
          <a:p>
            <a:pPr indent="-304800" lvl="0" marL="457200" rtl="0" algn="l">
              <a:lnSpc>
                <a:spcPct val="115000"/>
              </a:lnSpc>
              <a:spcBef>
                <a:spcPts val="0"/>
              </a:spcBef>
              <a:spcAft>
                <a:spcPts val="0"/>
              </a:spcAft>
              <a:buSzPts val="1200"/>
              <a:buFont typeface="Tinos"/>
              <a:buAutoNum type="arabicPeriod"/>
            </a:pPr>
            <a:r>
              <a:rPr lang="en" sz="1200">
                <a:latin typeface="Tinos"/>
                <a:ea typeface="Tinos"/>
                <a:cs typeface="Tinos"/>
                <a:sym typeface="Tinos"/>
              </a:rPr>
              <a:t>There will be centres of influence (loud / influential voices) in these clusters that clients can target.</a:t>
            </a:r>
            <a:endParaRPr sz="1200">
              <a:latin typeface="Tinos"/>
              <a:ea typeface="Tinos"/>
              <a:cs typeface="Tinos"/>
              <a:sym typeface="Tinos"/>
            </a:endParaRPr>
          </a:p>
          <a:p>
            <a:pPr indent="-304800" lvl="0" marL="457200" rtl="0" algn="l">
              <a:lnSpc>
                <a:spcPct val="115000"/>
              </a:lnSpc>
              <a:spcBef>
                <a:spcPts val="0"/>
              </a:spcBef>
              <a:spcAft>
                <a:spcPts val="0"/>
              </a:spcAft>
              <a:buSzPts val="1200"/>
              <a:buFont typeface="Tinos"/>
              <a:buAutoNum type="arabicPeriod"/>
            </a:pPr>
            <a:r>
              <a:rPr lang="en" sz="1200">
                <a:latin typeface="Tinos"/>
                <a:ea typeface="Tinos"/>
                <a:cs typeface="Tinos"/>
                <a:sym typeface="Tinos"/>
              </a:rPr>
              <a:t>Some themes will emerge as more topical in this time period</a:t>
            </a:r>
            <a:endParaRPr sz="1200">
              <a:latin typeface="Tinos"/>
              <a:ea typeface="Tinos"/>
              <a:cs typeface="Tinos"/>
              <a:sym typeface="Tinos"/>
            </a:endParaRPr>
          </a:p>
          <a:p>
            <a:pPr indent="0" lvl="0" marL="0" rtl="0" algn="l">
              <a:spcBef>
                <a:spcPts val="0"/>
              </a:spcBef>
              <a:spcAft>
                <a:spcPts val="0"/>
              </a:spcAft>
              <a:buNone/>
            </a:pPr>
            <a:r>
              <a:t/>
            </a:r>
            <a:endParaRPr sz="1200">
              <a:latin typeface="Tinos"/>
              <a:ea typeface="Tinos"/>
              <a:cs typeface="Tinos"/>
              <a:sym typeface="Tinos"/>
            </a:endParaRPr>
          </a:p>
          <a:p>
            <a:pPr indent="0" lvl="0" marL="0" rtl="0" algn="l">
              <a:spcBef>
                <a:spcPts val="0"/>
              </a:spcBef>
              <a:spcAft>
                <a:spcPts val="0"/>
              </a:spcAft>
              <a:buNone/>
            </a:pPr>
            <a:r>
              <a:rPr lang="en" sz="1200">
                <a:latin typeface="Tinos"/>
                <a:ea typeface="Tinos"/>
                <a:cs typeface="Tinos"/>
                <a:sym typeface="Tinos"/>
              </a:rPr>
              <a:t>Approach:</a:t>
            </a:r>
            <a:endParaRPr sz="1200">
              <a:latin typeface="Tinos"/>
              <a:ea typeface="Tinos"/>
              <a:cs typeface="Tinos"/>
              <a:sym typeface="Tinos"/>
            </a:endParaRPr>
          </a:p>
          <a:p>
            <a:pPr indent="-304800" lvl="0" marL="457200" rtl="0" algn="l">
              <a:spcBef>
                <a:spcPts val="0"/>
              </a:spcBef>
              <a:spcAft>
                <a:spcPts val="0"/>
              </a:spcAft>
              <a:buSzPts val="1200"/>
              <a:buFont typeface="Tinos"/>
              <a:buAutoNum type="arabicPeriod"/>
            </a:pPr>
            <a:r>
              <a:rPr lang="en" sz="1200">
                <a:latin typeface="Tinos"/>
                <a:ea typeface="Tinos"/>
                <a:cs typeface="Tinos"/>
                <a:sym typeface="Tinos"/>
              </a:rPr>
              <a:t>Exploratory analysis on over 1m tweets from members of Congress that has been collected.</a:t>
            </a:r>
            <a:endParaRPr sz="1200">
              <a:latin typeface="Tinos"/>
              <a:ea typeface="Tinos"/>
              <a:cs typeface="Tinos"/>
              <a:sym typeface="Tinos"/>
            </a:endParaRPr>
          </a:p>
          <a:p>
            <a:pPr indent="-304800" lvl="0" marL="457200" rtl="0" algn="l">
              <a:spcBef>
                <a:spcPts val="0"/>
              </a:spcBef>
              <a:spcAft>
                <a:spcPts val="0"/>
              </a:spcAft>
              <a:buSzPts val="1200"/>
              <a:buFont typeface="Tinos"/>
              <a:buAutoNum type="arabicPeriod"/>
            </a:pPr>
            <a:r>
              <a:rPr lang="en" sz="1200">
                <a:latin typeface="Tinos"/>
                <a:ea typeface="Tinos"/>
                <a:cs typeface="Tinos"/>
                <a:sym typeface="Tinos"/>
              </a:rPr>
              <a:t>Use a Bag-of-Words approach to understand the main themes in this time period</a:t>
            </a:r>
            <a:endParaRPr sz="1200">
              <a:latin typeface="Tinos"/>
              <a:ea typeface="Tinos"/>
              <a:cs typeface="Tinos"/>
              <a:sym typeface="Tinos"/>
            </a:endParaRPr>
          </a:p>
          <a:p>
            <a:pPr indent="-304800" lvl="0" marL="457200" rtl="0" algn="l">
              <a:spcBef>
                <a:spcPts val="0"/>
              </a:spcBef>
              <a:spcAft>
                <a:spcPts val="0"/>
              </a:spcAft>
              <a:buSzPts val="1200"/>
              <a:buFont typeface="Tinos"/>
              <a:buAutoNum type="arabicPeriod"/>
            </a:pPr>
            <a:r>
              <a:rPr lang="en" sz="1200">
                <a:latin typeface="Tinos"/>
                <a:ea typeface="Tinos"/>
                <a:cs typeface="Tinos"/>
                <a:sym typeface="Tinos"/>
              </a:rPr>
              <a:t>Focus on the main themes, scoring active members’ tweets on their sentiment on these issues.</a:t>
            </a:r>
            <a:endParaRPr sz="1200">
              <a:latin typeface="Tinos"/>
              <a:ea typeface="Tinos"/>
              <a:cs typeface="Tinos"/>
              <a:sym typeface="Tinos"/>
            </a:endParaRPr>
          </a:p>
          <a:p>
            <a:pPr indent="-304800" lvl="0" marL="457200" rtl="0" algn="l">
              <a:spcBef>
                <a:spcPts val="0"/>
              </a:spcBef>
              <a:spcAft>
                <a:spcPts val="0"/>
              </a:spcAft>
              <a:buSzPts val="1200"/>
              <a:buFont typeface="Tinos"/>
              <a:buAutoNum type="arabicPeriod"/>
            </a:pPr>
            <a:r>
              <a:rPr lang="en" sz="1200">
                <a:latin typeface="Tinos"/>
                <a:ea typeface="Tinos"/>
                <a:cs typeface="Tinos"/>
                <a:sym typeface="Tinos"/>
              </a:rPr>
              <a:t>Find correlations between members, and identify clusters of like-minded members.</a:t>
            </a:r>
            <a:endParaRPr sz="1200">
              <a:latin typeface="Tinos"/>
              <a:ea typeface="Tinos"/>
              <a:cs typeface="Tinos"/>
              <a:sym typeface="Tinos"/>
            </a:endParaRPr>
          </a:p>
        </p:txBody>
      </p:sp>
      <p:sp>
        <p:nvSpPr>
          <p:cNvPr id="138" name="Google Shape;138;p15"/>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6"/>
          <p:cNvSpPr txBox="1"/>
          <p:nvPr>
            <p:ph idx="1" type="body"/>
          </p:nvPr>
        </p:nvSpPr>
        <p:spPr>
          <a:xfrm>
            <a:off x="457200" y="4352375"/>
            <a:ext cx="8229600" cy="359700"/>
          </a:xfrm>
          <a:prstGeom prst="rect">
            <a:avLst/>
          </a:prstGeom>
        </p:spPr>
        <p:txBody>
          <a:bodyPr anchorCtr="0" anchor="ctr" bIns="0" lIns="0" spcFirstLastPara="1" rIns="0" wrap="square" tIns="0">
            <a:noAutofit/>
          </a:bodyPr>
          <a:lstStyle/>
          <a:p>
            <a:pPr indent="0" lvl="0" marL="0" rtl="0" algn="ctr">
              <a:spcBef>
                <a:spcPts val="360"/>
              </a:spcBef>
              <a:spcAft>
                <a:spcPts val="0"/>
              </a:spcAft>
              <a:buNone/>
            </a:pPr>
            <a:r>
              <a:rPr lang="en" sz="1300"/>
              <a:t>Entity-Relationship Diagram showing the data available to us and it’s connections</a:t>
            </a:r>
            <a:endParaRPr sz="1300"/>
          </a:p>
        </p:txBody>
      </p:sp>
      <p:sp>
        <p:nvSpPr>
          <p:cNvPr id="144" name="Google Shape;144;p16"/>
          <p:cNvSpPr txBox="1"/>
          <p:nvPr>
            <p:ph idx="4294967295" type="title"/>
          </p:nvPr>
        </p:nvSpPr>
        <p:spPr>
          <a:xfrm>
            <a:off x="1228200" y="658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Data</a:t>
            </a:r>
            <a:endParaRPr/>
          </a:p>
        </p:txBody>
      </p:sp>
      <p:sp>
        <p:nvSpPr>
          <p:cNvPr id="145" name="Google Shape;145;p16"/>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6" name="Google Shape;146;p16"/>
          <p:cNvPicPr preferRelativeResize="0"/>
          <p:nvPr/>
        </p:nvPicPr>
        <p:blipFill>
          <a:blip r:embed="rId3">
            <a:alphaModFix/>
          </a:blip>
          <a:stretch>
            <a:fillRect/>
          </a:stretch>
        </p:blipFill>
        <p:spPr>
          <a:xfrm>
            <a:off x="2224200" y="1204775"/>
            <a:ext cx="4695600" cy="299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Data Analysis: Members</a:t>
            </a:r>
            <a:endParaRPr/>
          </a:p>
        </p:txBody>
      </p:sp>
      <p:sp>
        <p:nvSpPr>
          <p:cNvPr id="152" name="Google Shape;152;p17"/>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3" name="Google Shape;153;p17"/>
          <p:cNvPicPr preferRelativeResize="0"/>
          <p:nvPr/>
        </p:nvPicPr>
        <p:blipFill>
          <a:blip r:embed="rId3">
            <a:alphaModFix/>
          </a:blip>
          <a:stretch>
            <a:fillRect/>
          </a:stretch>
        </p:blipFill>
        <p:spPr>
          <a:xfrm>
            <a:off x="2249100" y="1174325"/>
            <a:ext cx="4712950" cy="1777142"/>
          </a:xfrm>
          <a:prstGeom prst="rect">
            <a:avLst/>
          </a:prstGeom>
          <a:noFill/>
          <a:ln>
            <a:noFill/>
          </a:ln>
        </p:spPr>
      </p:pic>
      <p:pic>
        <p:nvPicPr>
          <p:cNvPr id="154" name="Google Shape;154;p17"/>
          <p:cNvPicPr preferRelativeResize="0"/>
          <p:nvPr/>
        </p:nvPicPr>
        <p:blipFill>
          <a:blip r:embed="rId4">
            <a:alphaModFix/>
          </a:blip>
          <a:stretch>
            <a:fillRect/>
          </a:stretch>
        </p:blipFill>
        <p:spPr>
          <a:xfrm>
            <a:off x="2215525" y="3062425"/>
            <a:ext cx="4712945" cy="150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nvSpPr>
        <p:spPr>
          <a:xfrm>
            <a:off x="2096700" y="1013325"/>
            <a:ext cx="67395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nos"/>
                <a:ea typeface="Tinos"/>
                <a:cs typeface="Tinos"/>
                <a:sym typeface="Tinos"/>
              </a:rPr>
              <a:t>Looking at hashtags we can see which themes were popular across the years when Twitter usage was relevant thing among members (2012 and later).</a:t>
            </a:r>
            <a:endParaRPr sz="1200">
              <a:latin typeface="Tinos"/>
              <a:ea typeface="Tinos"/>
              <a:cs typeface="Tinos"/>
              <a:sym typeface="Tinos"/>
            </a:endParaRPr>
          </a:p>
        </p:txBody>
      </p:sp>
      <p:sp>
        <p:nvSpPr>
          <p:cNvPr id="160" name="Google Shape;160;p18"/>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Data Analysis: Themes</a:t>
            </a:r>
            <a:endParaRPr/>
          </a:p>
        </p:txBody>
      </p:sp>
      <p:sp>
        <p:nvSpPr>
          <p:cNvPr id="161" name="Google Shape;161;p18"/>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62" name="Google Shape;162;p18"/>
          <p:cNvPicPr preferRelativeResize="0"/>
          <p:nvPr/>
        </p:nvPicPr>
        <p:blipFill rotWithShape="1">
          <a:blip r:embed="rId3">
            <a:alphaModFix/>
          </a:blip>
          <a:srcRect b="38359" l="0" r="0" t="0"/>
          <a:stretch/>
        </p:blipFill>
        <p:spPr>
          <a:xfrm>
            <a:off x="2096700" y="1484375"/>
            <a:ext cx="1619250" cy="1790750"/>
          </a:xfrm>
          <a:prstGeom prst="rect">
            <a:avLst/>
          </a:prstGeom>
          <a:noFill/>
          <a:ln>
            <a:noFill/>
          </a:ln>
        </p:spPr>
      </p:pic>
      <p:pic>
        <p:nvPicPr>
          <p:cNvPr id="163" name="Google Shape;163;p18"/>
          <p:cNvPicPr preferRelativeResize="0"/>
          <p:nvPr/>
        </p:nvPicPr>
        <p:blipFill rotWithShape="1">
          <a:blip r:embed="rId4">
            <a:alphaModFix/>
          </a:blip>
          <a:srcRect b="37620" l="0" r="0" t="0"/>
          <a:stretch/>
        </p:blipFill>
        <p:spPr>
          <a:xfrm>
            <a:off x="3715950" y="1550025"/>
            <a:ext cx="1619250" cy="1725100"/>
          </a:xfrm>
          <a:prstGeom prst="rect">
            <a:avLst/>
          </a:prstGeom>
          <a:noFill/>
          <a:ln>
            <a:noFill/>
          </a:ln>
        </p:spPr>
      </p:pic>
      <p:pic>
        <p:nvPicPr>
          <p:cNvPr id="164" name="Google Shape;164;p18"/>
          <p:cNvPicPr preferRelativeResize="0"/>
          <p:nvPr/>
        </p:nvPicPr>
        <p:blipFill rotWithShape="1">
          <a:blip r:embed="rId5">
            <a:alphaModFix/>
          </a:blip>
          <a:srcRect b="37492" l="0" r="0" t="0"/>
          <a:stretch/>
        </p:blipFill>
        <p:spPr>
          <a:xfrm>
            <a:off x="5335200" y="1572300"/>
            <a:ext cx="1733550" cy="1702825"/>
          </a:xfrm>
          <a:prstGeom prst="rect">
            <a:avLst/>
          </a:prstGeom>
          <a:noFill/>
          <a:ln>
            <a:noFill/>
          </a:ln>
        </p:spPr>
      </p:pic>
      <p:pic>
        <p:nvPicPr>
          <p:cNvPr id="165" name="Google Shape;165;p18"/>
          <p:cNvPicPr preferRelativeResize="0"/>
          <p:nvPr/>
        </p:nvPicPr>
        <p:blipFill rotWithShape="1">
          <a:blip r:embed="rId6">
            <a:alphaModFix/>
          </a:blip>
          <a:srcRect b="40698" l="0" r="0" t="0"/>
          <a:stretch/>
        </p:blipFill>
        <p:spPr>
          <a:xfrm>
            <a:off x="7068750" y="1588380"/>
            <a:ext cx="1669525" cy="1686750"/>
          </a:xfrm>
          <a:prstGeom prst="rect">
            <a:avLst/>
          </a:prstGeom>
          <a:noFill/>
          <a:ln>
            <a:noFill/>
          </a:ln>
        </p:spPr>
      </p:pic>
      <p:pic>
        <p:nvPicPr>
          <p:cNvPr id="166" name="Google Shape;166;p18"/>
          <p:cNvPicPr preferRelativeResize="0"/>
          <p:nvPr/>
        </p:nvPicPr>
        <p:blipFill rotWithShape="1">
          <a:blip r:embed="rId7">
            <a:alphaModFix/>
          </a:blip>
          <a:srcRect b="57042" l="0" r="0" t="0"/>
          <a:stretch/>
        </p:blipFill>
        <p:spPr>
          <a:xfrm>
            <a:off x="2096700" y="3339675"/>
            <a:ext cx="1791900" cy="1287525"/>
          </a:xfrm>
          <a:prstGeom prst="rect">
            <a:avLst/>
          </a:prstGeom>
          <a:noFill/>
          <a:ln>
            <a:noFill/>
          </a:ln>
        </p:spPr>
      </p:pic>
      <p:pic>
        <p:nvPicPr>
          <p:cNvPr id="167" name="Google Shape;167;p18"/>
          <p:cNvPicPr preferRelativeResize="0"/>
          <p:nvPr/>
        </p:nvPicPr>
        <p:blipFill rotWithShape="1">
          <a:blip r:embed="rId8">
            <a:alphaModFix/>
          </a:blip>
          <a:srcRect b="52671" l="6129" r="-6129" t="1938"/>
          <a:stretch/>
        </p:blipFill>
        <p:spPr>
          <a:xfrm>
            <a:off x="3955075" y="3339675"/>
            <a:ext cx="1791900" cy="128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AutoNum type="arabicPeriod"/>
            </a:pPr>
            <a:r>
              <a:rPr lang="en" sz="1200"/>
              <a:t>Twitter usage increased to become something we can use for analysis after 2012, themes before this therefore won’t be looked at as meaningful indicators of member relationships.</a:t>
            </a:r>
            <a:endParaRPr sz="1200"/>
          </a:p>
          <a:p>
            <a:pPr indent="-304800" lvl="0" marL="457200" rtl="0" algn="l">
              <a:spcBef>
                <a:spcPts val="0"/>
              </a:spcBef>
              <a:spcAft>
                <a:spcPts val="0"/>
              </a:spcAft>
              <a:buSzPts val="1200"/>
              <a:buAutoNum type="arabicPeriod"/>
            </a:pPr>
            <a:r>
              <a:rPr lang="en" sz="1200"/>
              <a:t>There were very few members with a large following and friend count, these would be a major scalp for lobbyists if they were able to come round to agreement with industry ideas.</a:t>
            </a:r>
            <a:endParaRPr sz="1200"/>
          </a:p>
          <a:p>
            <a:pPr indent="-304800" lvl="0" marL="457200" rtl="0" algn="l">
              <a:spcBef>
                <a:spcPts val="0"/>
              </a:spcBef>
              <a:spcAft>
                <a:spcPts val="0"/>
              </a:spcAft>
              <a:buSzPts val="1200"/>
              <a:buAutoNum type="arabicPeriod"/>
            </a:pPr>
            <a:r>
              <a:rPr lang="en" sz="1200"/>
              <a:t>ACA / Obamacare was by far the biggest issue across several years of the data, judging from hashtags although most tweets didn’t carry any hashtags</a:t>
            </a:r>
            <a:endParaRPr sz="1200"/>
          </a:p>
          <a:p>
            <a:pPr indent="-304800" lvl="1" marL="914400" rtl="0" algn="l">
              <a:spcBef>
                <a:spcPts val="0"/>
              </a:spcBef>
              <a:spcAft>
                <a:spcPts val="0"/>
              </a:spcAft>
              <a:buSzPts val="1200"/>
              <a:buAutoNum type="alphaLcPeriod"/>
            </a:pPr>
            <a:r>
              <a:rPr lang="en" sz="1200"/>
              <a:t>Members who called it ACA tended to support it, those who called it Obamacare tended to oppose it.</a:t>
            </a:r>
            <a:endParaRPr sz="1200"/>
          </a:p>
        </p:txBody>
      </p:sp>
      <p:sp>
        <p:nvSpPr>
          <p:cNvPr id="173" name="Google Shape;173;p19"/>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Data Analysis: Initial Findings</a:t>
            </a:r>
            <a:endParaRPr/>
          </a:p>
        </p:txBody>
      </p:sp>
      <p:sp>
        <p:nvSpPr>
          <p:cNvPr id="174" name="Google Shape;174;p19"/>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Finding the main themes: Bag of Words</a:t>
            </a:r>
            <a:endParaRPr/>
          </a:p>
        </p:txBody>
      </p:sp>
      <p:sp>
        <p:nvSpPr>
          <p:cNvPr id="180" name="Google Shape;180;p20"/>
          <p:cNvSpPr txBox="1"/>
          <p:nvPr>
            <p:ph idx="1" type="body"/>
          </p:nvPr>
        </p:nvSpPr>
        <p:spPr>
          <a:xfrm>
            <a:off x="2096700" y="1021550"/>
            <a:ext cx="6687600" cy="474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After removing ‘stop-words’ we found the words that appeared most in tweets across different years, the word clouds below show the most popular words: confirming Healthcare (esp. 2013/14)</a:t>
            </a:r>
            <a:endParaRPr sz="1200"/>
          </a:p>
        </p:txBody>
      </p:sp>
      <p:sp>
        <p:nvSpPr>
          <p:cNvPr id="181" name="Google Shape;181;p20"/>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82" name="Google Shape;182;p20"/>
          <p:cNvPicPr preferRelativeResize="0"/>
          <p:nvPr/>
        </p:nvPicPr>
        <p:blipFill>
          <a:blip r:embed="rId3">
            <a:alphaModFix/>
          </a:blip>
          <a:stretch>
            <a:fillRect/>
          </a:stretch>
        </p:blipFill>
        <p:spPr>
          <a:xfrm>
            <a:off x="1897566" y="1500800"/>
            <a:ext cx="2780684" cy="1658800"/>
          </a:xfrm>
          <a:prstGeom prst="rect">
            <a:avLst/>
          </a:prstGeom>
          <a:noFill/>
          <a:ln>
            <a:noFill/>
          </a:ln>
        </p:spPr>
      </p:pic>
      <p:pic>
        <p:nvPicPr>
          <p:cNvPr id="183" name="Google Shape;183;p20"/>
          <p:cNvPicPr preferRelativeResize="0"/>
          <p:nvPr/>
        </p:nvPicPr>
        <p:blipFill>
          <a:blip r:embed="rId4">
            <a:alphaModFix/>
          </a:blip>
          <a:stretch>
            <a:fillRect/>
          </a:stretch>
        </p:blipFill>
        <p:spPr>
          <a:xfrm>
            <a:off x="6244850" y="1458014"/>
            <a:ext cx="2809150" cy="1698586"/>
          </a:xfrm>
          <a:prstGeom prst="rect">
            <a:avLst/>
          </a:prstGeom>
          <a:noFill/>
          <a:ln>
            <a:noFill/>
          </a:ln>
        </p:spPr>
      </p:pic>
      <p:pic>
        <p:nvPicPr>
          <p:cNvPr id="184" name="Google Shape;184;p20"/>
          <p:cNvPicPr preferRelativeResize="0"/>
          <p:nvPr/>
        </p:nvPicPr>
        <p:blipFill>
          <a:blip r:embed="rId5">
            <a:alphaModFix/>
          </a:blip>
          <a:stretch>
            <a:fillRect/>
          </a:stretch>
        </p:blipFill>
        <p:spPr>
          <a:xfrm>
            <a:off x="1955175" y="3053186"/>
            <a:ext cx="2786100" cy="1658776"/>
          </a:xfrm>
          <a:prstGeom prst="rect">
            <a:avLst/>
          </a:prstGeom>
          <a:noFill/>
          <a:ln>
            <a:noFill/>
          </a:ln>
        </p:spPr>
      </p:pic>
      <p:pic>
        <p:nvPicPr>
          <p:cNvPr id="185" name="Google Shape;185;p20"/>
          <p:cNvPicPr preferRelativeResize="0"/>
          <p:nvPr/>
        </p:nvPicPr>
        <p:blipFill>
          <a:blip r:embed="rId6">
            <a:alphaModFix/>
          </a:blip>
          <a:stretch>
            <a:fillRect/>
          </a:stretch>
        </p:blipFill>
        <p:spPr>
          <a:xfrm>
            <a:off x="4203650" y="2090325"/>
            <a:ext cx="2473693" cy="1475775"/>
          </a:xfrm>
          <a:prstGeom prst="rect">
            <a:avLst/>
          </a:prstGeom>
          <a:noFill/>
          <a:ln>
            <a:noFill/>
          </a:ln>
        </p:spPr>
      </p:pic>
      <p:pic>
        <p:nvPicPr>
          <p:cNvPr id="186" name="Google Shape;186;p20"/>
          <p:cNvPicPr preferRelativeResize="0"/>
          <p:nvPr/>
        </p:nvPicPr>
        <p:blipFill>
          <a:blip r:embed="rId7">
            <a:alphaModFix/>
          </a:blip>
          <a:stretch>
            <a:fillRect/>
          </a:stretch>
        </p:blipFill>
        <p:spPr>
          <a:xfrm>
            <a:off x="6281700" y="3094225"/>
            <a:ext cx="2786102" cy="168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Analysis: An Initial Look</a:t>
            </a:r>
            <a:endParaRPr/>
          </a:p>
        </p:txBody>
      </p:sp>
      <p:sp>
        <p:nvSpPr>
          <p:cNvPr id="192" name="Google Shape;192;p21"/>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3" name="Google Shape;193;p21"/>
          <p:cNvSpPr txBox="1"/>
          <p:nvPr>
            <p:ph idx="1" type="body"/>
          </p:nvPr>
        </p:nvSpPr>
        <p:spPr>
          <a:xfrm>
            <a:off x="2096700" y="1097750"/>
            <a:ext cx="6687600" cy="324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t>We used a package called Textblob to score sentiment of each tweet, we were then able to find a distribution for sentiment which, regardless of year looked very similarly distributed, and were more positive than negative.</a:t>
            </a:r>
            <a:endParaRPr sz="1200"/>
          </a:p>
        </p:txBody>
      </p:sp>
      <p:pic>
        <p:nvPicPr>
          <p:cNvPr id="194" name="Google Shape;194;p21"/>
          <p:cNvPicPr preferRelativeResize="0"/>
          <p:nvPr/>
        </p:nvPicPr>
        <p:blipFill>
          <a:blip r:embed="rId3">
            <a:alphaModFix/>
          </a:blip>
          <a:stretch>
            <a:fillRect/>
          </a:stretch>
        </p:blipFill>
        <p:spPr>
          <a:xfrm>
            <a:off x="2848700" y="1724050"/>
            <a:ext cx="5147550" cy="291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2096700" y="669775"/>
            <a:ext cx="66876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Analysis: An Initial Look</a:t>
            </a:r>
            <a:endParaRPr/>
          </a:p>
        </p:txBody>
      </p:sp>
      <p:sp>
        <p:nvSpPr>
          <p:cNvPr id="200" name="Google Shape;200;p22"/>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1" name="Google Shape;201;p22"/>
          <p:cNvSpPr txBox="1"/>
          <p:nvPr>
            <p:ph idx="1" type="body"/>
          </p:nvPr>
        </p:nvSpPr>
        <p:spPr>
          <a:xfrm>
            <a:off x="2096700" y="1097750"/>
            <a:ext cx="6687600" cy="3249900"/>
          </a:xfrm>
          <a:prstGeom prst="rect">
            <a:avLst/>
          </a:prstGeom>
        </p:spPr>
        <p:txBody>
          <a:bodyPr anchorCtr="0" anchor="t" bIns="0" lIns="0" spcFirstLastPara="1" rIns="0" wrap="square" tIns="0">
            <a:noAutofit/>
          </a:bodyPr>
          <a:lstStyle/>
          <a:p>
            <a:pPr indent="0" lvl="0" marL="0" rtl="0" algn="l">
              <a:spcBef>
                <a:spcPts val="0"/>
              </a:spcBef>
              <a:spcAft>
                <a:spcPts val="1500"/>
              </a:spcAft>
              <a:buNone/>
            </a:pPr>
            <a:r>
              <a:rPr lang="en" sz="1200">
                <a:solidFill>
                  <a:srgbClr val="1F1F1F"/>
                </a:solidFill>
              </a:rPr>
              <a:t>I found that both at the overall level, and when drilling down by year, or by themes: the sentiment volatility was inversely correlated to the number of tweets. In any slice of the data, the more tweets we had, the less erratic were the spikes in sentiment, particularly on a moving average basis.</a:t>
            </a:r>
            <a:endParaRPr sz="1200"/>
          </a:p>
        </p:txBody>
      </p:sp>
      <p:pic>
        <p:nvPicPr>
          <p:cNvPr id="202" name="Google Shape;202;p22"/>
          <p:cNvPicPr preferRelativeResize="0"/>
          <p:nvPr/>
        </p:nvPicPr>
        <p:blipFill>
          <a:blip r:embed="rId3">
            <a:alphaModFix/>
          </a:blip>
          <a:stretch>
            <a:fillRect/>
          </a:stretch>
        </p:blipFill>
        <p:spPr>
          <a:xfrm>
            <a:off x="3764100" y="1921850"/>
            <a:ext cx="3352800" cy="22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tinbras template">
  <a:themeElements>
    <a:clrScheme name="Custom 347">
      <a:dk1>
        <a:srgbClr val="272A35"/>
      </a:dk1>
      <a:lt1>
        <a:srgbClr val="FFFFFF"/>
      </a:lt1>
      <a:dk2>
        <a:srgbClr val="272A35"/>
      </a:dk2>
      <a:lt2>
        <a:srgbClr val="EFF0F3"/>
      </a:lt2>
      <a:accent1>
        <a:srgbClr val="AD0B2D"/>
      </a:accent1>
      <a:accent2>
        <a:srgbClr val="802017"/>
      </a:accent2>
      <a:accent3>
        <a:srgbClr val="E2D7D0"/>
      </a:accent3>
      <a:accent4>
        <a:srgbClr val="C2B6B9"/>
      </a:accent4>
      <a:accent5>
        <a:srgbClr val="F8F1E8"/>
      </a:accent5>
      <a:accent6>
        <a:srgbClr val="D5CABC"/>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