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1" r:id="rId2"/>
    <p:sldId id="273" r:id="rId3"/>
    <p:sldId id="314" r:id="rId4"/>
    <p:sldId id="315" r:id="rId5"/>
    <p:sldId id="316" r:id="rId6"/>
    <p:sldId id="317" r:id="rId7"/>
    <p:sldId id="333" r:id="rId8"/>
    <p:sldId id="322" r:id="rId9"/>
    <p:sldId id="319" r:id="rId10"/>
    <p:sldId id="321" r:id="rId11"/>
    <p:sldId id="334" r:id="rId12"/>
    <p:sldId id="33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5" r:id="rId23"/>
    <p:sldId id="336" r:id="rId24"/>
    <p:sldId id="337" r:id="rId25"/>
    <p:sldId id="338" r:id="rId26"/>
    <p:sldId id="339" r:id="rId27"/>
    <p:sldId id="31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1" autoAdjust="0"/>
  </p:normalViewPr>
  <p:slideViewPr>
    <p:cSldViewPr>
      <p:cViewPr varScale="1">
        <p:scale>
          <a:sx n="93" d="100"/>
          <a:sy n="93" d="100"/>
        </p:scale>
        <p:origin x="-7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755E-AED5-4EF3-9727-A59C6E4379A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F07B-8ED6-4757-AC73-4B465144CE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Recall</a:t>
            </a:r>
            <a:r>
              <a:rPr lang="fr-FR" dirty="0" smtClean="0"/>
              <a:t> = </a:t>
            </a:r>
            <a:r>
              <a:rPr lang="fr-FR" dirty="0" err="1" smtClean="0"/>
              <a:t>tp</a:t>
            </a:r>
            <a:r>
              <a:rPr lang="fr-FR" dirty="0" smtClean="0"/>
              <a:t> / (</a:t>
            </a:r>
            <a:r>
              <a:rPr lang="fr-FR" dirty="0" err="1" smtClean="0"/>
              <a:t>tp</a:t>
            </a:r>
            <a:r>
              <a:rPr lang="fr-FR" dirty="0" smtClean="0"/>
              <a:t> + 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point particulier qui nous intéresse est la minimisation du nombre de Faux Négatifs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5023B-B328-4F0C-807B-4C70D5E640E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staveroussy/IFSBM-bigdata/edit/master/TP_IFSBM_module1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EP" TargetMode="External"/><Relationship Id="rId2" Type="http://schemas.openxmlformats.org/officeDocument/2006/relationships/hyperlink" Target="mailto:loic.verlingue@gustaveroussy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Welcome</a:t>
            </a:r>
            <a:r>
              <a:rPr lang="fr-FR" dirty="0" smtClean="0"/>
              <a:t> to the </a:t>
            </a:r>
            <a:r>
              <a:rPr lang="fr-FR" dirty="0" err="1" smtClean="0"/>
              <a:t>practical</a:t>
            </a:r>
            <a:r>
              <a:rPr lang="fr-FR" dirty="0" smtClean="0"/>
              <a:t> session #2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err="1" smtClean="0"/>
              <a:t>big</a:t>
            </a:r>
            <a:r>
              <a:rPr lang="fr-FR" b="1" dirty="0" smtClean="0"/>
              <a:t> data &amp; </a:t>
            </a:r>
            <a:r>
              <a:rPr lang="fr-FR" b="1" dirty="0" err="1" smtClean="0"/>
              <a:t>predictive</a:t>
            </a:r>
            <a:r>
              <a:rPr lang="fr-FR" b="1" dirty="0" smtClean="0"/>
              <a:t> </a:t>
            </a:r>
            <a:r>
              <a:rPr lang="fr-FR" b="1" dirty="0" err="1" smtClean="0"/>
              <a:t>models</a:t>
            </a:r>
            <a:r>
              <a:rPr lang="fr-FR" b="1" dirty="0" smtClean="0"/>
              <a:t> »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Loic </a:t>
            </a:r>
            <a:r>
              <a:rPr lang="fr-FR" dirty="0" err="1" smtClean="0"/>
              <a:t>Verlingue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smtClean="0"/>
              <a:t>Pradat</a:t>
            </a:r>
            <a:endParaRPr lang="fr-FR" dirty="0" smtClean="0"/>
          </a:p>
          <a:p>
            <a:r>
              <a:rPr lang="fr-FR" dirty="0" smtClean="0"/>
              <a:t>IFSBM Module 12</a:t>
            </a:r>
          </a:p>
          <a:p>
            <a:r>
              <a:rPr lang="fr-FR" dirty="0" err="1" smtClean="0"/>
              <a:t>January</a:t>
            </a:r>
            <a:r>
              <a:rPr lang="fr-FR" dirty="0" smtClean="0"/>
              <a:t> 24th 2020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35896" y="60779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Computational</a:t>
            </a:r>
            <a:r>
              <a:rPr lang="fr-FR" dirty="0" smtClean="0"/>
              <a:t> graph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1769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Computational</a:t>
            </a:r>
            <a:r>
              <a:rPr lang="fr-FR" dirty="0" smtClean="0"/>
              <a:t> graph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1769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6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/>
              <a:t>Processing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763688" y="3303137"/>
            <a:ext cx="5902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latin typeface="Lucida Console" panose="020B0609040504020204" pitchFamily="49" charset="0"/>
              </a:rPr>
              <a:t>Numerical</a:t>
            </a:r>
            <a:r>
              <a:rPr lang="fr-FR" dirty="0" smtClean="0">
                <a:latin typeface="Lucida Console" panose="020B0609040504020204" pitchFamily="49" charset="0"/>
              </a:rPr>
              <a:t> data -&gt; ok for </a:t>
            </a:r>
            <a:r>
              <a:rPr lang="fr-FR" dirty="0" err="1" smtClean="0">
                <a:latin typeface="Lucida Console" panose="020B0609040504020204" pitchFamily="49" charset="0"/>
              </a:rPr>
              <a:t>models</a:t>
            </a:r>
            <a:endParaRPr lang="fr-FR" dirty="0" smtClean="0">
              <a:latin typeface="Lucida Console" panose="020B0609040504020204" pitchFamily="49" charset="0"/>
            </a:endParaRPr>
          </a:p>
          <a:p>
            <a:pPr algn="ctr"/>
            <a:r>
              <a:rPr lang="fr-FR" dirty="0">
                <a:latin typeface="Lucida Console" panose="020B0609040504020204" pitchFamily="49" charset="0"/>
              </a:rPr>
              <a:t>*</a:t>
            </a:r>
            <a:endParaRPr lang="fr-FR" dirty="0" smtClean="0">
              <a:latin typeface="Lucida Console" panose="020B0609040504020204" pitchFamily="49" charset="0"/>
            </a:endParaRPr>
          </a:p>
          <a:p>
            <a:pPr algn="ctr"/>
            <a:r>
              <a:rPr lang="fr-FR" dirty="0">
                <a:latin typeface="Lucida Console" panose="020B0609040504020204" pitchFamily="49" charset="0"/>
              </a:rPr>
              <a:t>Natural langage </a:t>
            </a:r>
            <a:r>
              <a:rPr lang="fr-FR" dirty="0" smtClean="0">
                <a:latin typeface="Lucida Console" panose="020B0609040504020204" pitchFamily="49" charset="0"/>
              </a:rPr>
              <a:t>data -&gt; </a:t>
            </a:r>
            <a:r>
              <a:rPr lang="fr-FR" dirty="0" err="1" smtClean="0">
                <a:latin typeface="Lucida Console" panose="020B0609040504020204" pitchFamily="49" charset="0"/>
              </a:rPr>
              <a:t>turn</a:t>
            </a:r>
            <a:r>
              <a:rPr lang="fr-FR" dirty="0" smtClean="0">
                <a:latin typeface="Lucida Console" panose="020B0609040504020204" pitchFamily="49" charset="0"/>
              </a:rPr>
              <a:t> to </a:t>
            </a:r>
            <a:r>
              <a:rPr lang="fr-FR" dirty="0" err="1" smtClean="0">
                <a:latin typeface="Lucida Console" panose="020B0609040504020204" pitchFamily="49" charset="0"/>
              </a:rPr>
              <a:t>numerical</a:t>
            </a:r>
            <a:endParaRPr lang="fr-FR" dirty="0" smtClean="0">
              <a:latin typeface="Lucida Console" panose="020B0609040504020204" pitchFamily="49" charset="0"/>
            </a:endParaRPr>
          </a:p>
          <a:p>
            <a:pPr algn="ctr"/>
            <a:r>
              <a:rPr lang="fr-FR" dirty="0">
                <a:latin typeface="Lucida Console" panose="020B0609040504020204" pitchFamily="49" charset="0"/>
              </a:rPr>
              <a:t>*</a:t>
            </a:r>
            <a:endParaRPr lang="fr-FR" dirty="0" smtClean="0">
              <a:latin typeface="Lucida Console" panose="020B0609040504020204" pitchFamily="49" charset="0"/>
            </a:endParaRPr>
          </a:p>
          <a:p>
            <a:pPr algn="ctr"/>
            <a:r>
              <a:rPr lang="fr-FR" dirty="0" smtClean="0">
                <a:latin typeface="Lucida Console" panose="020B0609040504020204" pitchFamily="49" charset="0"/>
              </a:rPr>
              <a:t>Images -&gt; use pixels values</a:t>
            </a:r>
            <a:endParaRPr lang="en-US" dirty="0">
              <a:latin typeface="Lucida Console" panose="020B0609040504020204" pitchFamily="49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261871" y="3376302"/>
            <a:ext cx="1192745" cy="1283680"/>
            <a:chOff x="7499045" y="3144434"/>
            <a:chExt cx="1473209" cy="1448741"/>
          </a:xfrm>
        </p:grpSpPr>
        <p:pic>
          <p:nvPicPr>
            <p:cNvPr id="20" name="Picture 2" descr="C:\Users\L_VERLINGUE\Downloads\Bloc_no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045" y="3144434"/>
              <a:ext cx="1473209" cy="1448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Connecteur droit 20"/>
            <p:cNvCxnSpPr/>
            <p:nvPr/>
          </p:nvCxnSpPr>
          <p:spPr>
            <a:xfrm>
              <a:off x="8047261" y="3532553"/>
              <a:ext cx="644529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7762604" y="3488342"/>
              <a:ext cx="92076" cy="7476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8047261" y="3698751"/>
              <a:ext cx="644529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7762604" y="3654541"/>
              <a:ext cx="92076" cy="7476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8047261" y="3864950"/>
              <a:ext cx="644529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762604" y="3820739"/>
              <a:ext cx="92076" cy="7476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8047261" y="4031149"/>
              <a:ext cx="644529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7762604" y="3986938"/>
              <a:ext cx="92076" cy="7476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8047261" y="4197347"/>
              <a:ext cx="644529" cy="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7762604" y="4153137"/>
              <a:ext cx="92076" cy="7476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0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méthode d’apprentissage 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https://tse4.mm.bing.net/th?id=OIP.PAODPOtONFOQZekki9yf9QHaK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14" y="3259183"/>
            <a:ext cx="1410783" cy="19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023660" y="3639004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for:</a:t>
            </a:r>
            <a:endParaRPr lang="en-US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555776" y="2931790"/>
            <a:ext cx="3995594" cy="2160240"/>
            <a:chOff x="2555776" y="2859782"/>
            <a:chExt cx="3995594" cy="2160240"/>
          </a:xfrm>
        </p:grpSpPr>
        <p:grpSp>
          <p:nvGrpSpPr>
            <p:cNvPr id="6" name="Groupe 5"/>
            <p:cNvGrpSpPr/>
            <p:nvPr/>
          </p:nvGrpSpPr>
          <p:grpSpPr>
            <a:xfrm>
              <a:off x="2555776" y="3075806"/>
              <a:ext cx="3924040" cy="1814831"/>
              <a:chOff x="1449817" y="2238899"/>
              <a:chExt cx="5225445" cy="3028733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1449817" y="4497169"/>
                <a:ext cx="2280391" cy="77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Regression</a:t>
                </a:r>
                <a:r>
                  <a:rPr lang="fr-FR" sz="1200" dirty="0" smtClean="0"/>
                  <a:t> / </a:t>
                </a:r>
              </a:p>
              <a:p>
                <a:pPr algn="ctr"/>
                <a:r>
                  <a:rPr lang="fr-FR" sz="1200" dirty="0" err="1" smtClean="0"/>
                  <a:t>Kernel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approach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eg</a:t>
                </a:r>
                <a:r>
                  <a:rPr lang="fr-FR" sz="1200" dirty="0" smtClean="0"/>
                  <a:t> SVM</a:t>
                </a:r>
                <a:endParaRPr lang="en-US" sz="1200" dirty="0"/>
              </a:p>
            </p:txBody>
          </p:sp>
          <p:pic>
            <p:nvPicPr>
              <p:cNvPr id="9" name="Picture 2" descr="http://ufldl.stanford.edu/tutorial/images/Network332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898" y="2238899"/>
                <a:ext cx="2669364" cy="1672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946579" y="4482863"/>
                <a:ext cx="2728683" cy="770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/>
                  <a:t>M</a:t>
                </a:r>
                <a:r>
                  <a:rPr lang="fr-FR" sz="1200" dirty="0" smtClean="0"/>
                  <a:t>ulti Layer </a:t>
                </a:r>
                <a:r>
                  <a:rPr lang="fr-FR" sz="1200" dirty="0" err="1"/>
                  <a:t>P</a:t>
                </a:r>
                <a:r>
                  <a:rPr lang="fr-FR" sz="1200" dirty="0" err="1" smtClean="0"/>
                  <a:t>ercetron</a:t>
                </a:r>
                <a:r>
                  <a:rPr lang="fr-FR" sz="1200" dirty="0" smtClean="0"/>
                  <a:t> = </a:t>
                </a:r>
                <a:r>
                  <a:rPr lang="fr-FR" sz="1200" dirty="0" err="1" smtClean="0"/>
                  <a:t>Artificial</a:t>
                </a:r>
                <a:r>
                  <a:rPr lang="fr-FR" sz="1200" dirty="0" smtClean="0"/>
                  <a:t> Neural Network</a:t>
                </a:r>
                <a:endParaRPr lang="en-US" sz="12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55776" y="2859782"/>
              <a:ext cx="3995594" cy="2160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48931" y="987576"/>
            <a:ext cx="7609284" cy="1858690"/>
            <a:chOff x="748931" y="641052"/>
            <a:chExt cx="7609284" cy="18586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31" y="641052"/>
              <a:ext cx="7609284" cy="185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3038128" y="84355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with</a:t>
              </a:r>
              <a:r>
                <a:rPr lang="fr-FR" b="1" dirty="0" smtClean="0"/>
                <a:t> a </a:t>
              </a:r>
              <a:r>
                <a:rPr lang="fr-FR" b="1" dirty="0" err="1" smtClean="0"/>
                <a:t>sigmoid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function</a:t>
              </a:r>
              <a:endParaRPr lang="en-US" b="1" dirty="0"/>
            </a:p>
          </p:txBody>
        </p:sp>
      </p:grpSp>
      <p:sp>
        <p:nvSpPr>
          <p:cNvPr id="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Probability</a:t>
            </a:r>
            <a:r>
              <a:rPr lang="fr-FR" dirty="0" smtClean="0"/>
              <a:t> to </a:t>
            </a:r>
            <a:r>
              <a:rPr lang="fr-FR" dirty="0" err="1" smtClean="0"/>
              <a:t>belong</a:t>
            </a:r>
            <a:r>
              <a:rPr lang="fr-FR" dirty="0" smtClean="0"/>
              <a:t> to a class</a:t>
            </a:r>
            <a:endParaRPr lang="en-US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822104" y="3124032"/>
            <a:ext cx="1029816" cy="1247917"/>
            <a:chOff x="755576" y="1340768"/>
            <a:chExt cx="1440160" cy="2228521"/>
          </a:xfrm>
        </p:grpSpPr>
        <p:sp>
          <p:nvSpPr>
            <p:cNvPr id="18" name="Ellipse 17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4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323528" y="1413046"/>
            <a:ext cx="8280920" cy="3246936"/>
            <a:chOff x="251520" y="1131590"/>
            <a:chExt cx="8280920" cy="3246936"/>
          </a:xfrm>
        </p:grpSpPr>
        <p:grpSp>
          <p:nvGrpSpPr>
            <p:cNvPr id="7" name="Groupe 6"/>
            <p:cNvGrpSpPr/>
            <p:nvPr/>
          </p:nvGrpSpPr>
          <p:grpSpPr>
            <a:xfrm>
              <a:off x="251520" y="1131590"/>
              <a:ext cx="8280920" cy="2160240"/>
              <a:chOff x="251520" y="1131590"/>
              <a:chExt cx="8280920" cy="216024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131590"/>
                <a:ext cx="8210550" cy="210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547664" y="2165991"/>
                <a:ext cx="936104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23728" y="2931790"/>
                <a:ext cx="3168352" cy="99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07904" y="2823850"/>
                <a:ext cx="4824536" cy="467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3768" y="1999920"/>
                <a:ext cx="2160240" cy="2090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2643758"/>
                <a:ext cx="360040" cy="255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5004048" y="299450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y=0</a:t>
              </a:r>
              <a:endParaRPr lang="en-US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339752" y="299643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y=1</a:t>
              </a:r>
              <a:endParaRPr lang="en-US" dirty="0"/>
            </a:p>
          </p:txBody>
        </p:sp>
        <p:grpSp>
          <p:nvGrpSpPr>
            <p:cNvPr id="21" name="Groupe 20"/>
            <p:cNvGrpSpPr/>
            <p:nvPr/>
          </p:nvGrpSpPr>
          <p:grpSpPr>
            <a:xfrm>
              <a:off x="2981071" y="2353010"/>
              <a:ext cx="2952329" cy="2025516"/>
              <a:chOff x="2915816" y="3075806"/>
              <a:chExt cx="2952329" cy="2025516"/>
            </a:xfrm>
          </p:grpSpPr>
          <p:sp>
            <p:nvSpPr>
              <p:cNvPr id="18" name="Arc 17"/>
              <p:cNvSpPr/>
              <p:nvPr/>
            </p:nvSpPr>
            <p:spPr>
              <a:xfrm rot="10800000">
                <a:off x="3059833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  <p:grpSp>
          <p:nvGrpSpPr>
            <p:cNvPr id="26" name="Groupe 25"/>
            <p:cNvGrpSpPr/>
            <p:nvPr/>
          </p:nvGrpSpPr>
          <p:grpSpPr>
            <a:xfrm>
              <a:off x="4860033" y="2353010"/>
              <a:ext cx="3075625" cy="2025516"/>
              <a:chOff x="1690049" y="3075806"/>
              <a:chExt cx="3075625" cy="2025516"/>
            </a:xfrm>
          </p:grpSpPr>
          <p:sp>
            <p:nvSpPr>
              <p:cNvPr id="27" name="Arc 26"/>
              <p:cNvSpPr/>
              <p:nvPr/>
            </p:nvSpPr>
            <p:spPr>
              <a:xfrm rot="10800000" flipH="1">
                <a:off x="1690049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e 27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29" name="Connecteur droit avec flèche 28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Calculate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/ </a:t>
            </a:r>
            <a:r>
              <a:rPr lang="fr-FR" dirty="0" err="1" smtClean="0"/>
              <a:t>error</a:t>
            </a:r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6"/>
          <a:stretch/>
        </p:blipFill>
        <p:spPr bwMode="auto">
          <a:xfrm>
            <a:off x="6989615" y="1269030"/>
            <a:ext cx="1501475" cy="9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660232" y="141304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(x)=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5012741" y="1084364"/>
            <a:ext cx="1145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prediction</a:t>
            </a:r>
            <a:endParaRPr lang="en-US" dirty="0"/>
          </a:p>
        </p:txBody>
      </p:sp>
      <p:cxnSp>
        <p:nvCxnSpPr>
          <p:cNvPr id="38" name="Connecteur droit avec flèche 37"/>
          <p:cNvCxnSpPr>
            <a:stCxn id="35" idx="2"/>
          </p:cNvCxnSpPr>
          <p:nvPr/>
        </p:nvCxnSpPr>
        <p:spPr>
          <a:xfrm flipH="1">
            <a:off x="3701151" y="1453696"/>
            <a:ext cx="1884119" cy="458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076056" y="1912044"/>
            <a:ext cx="662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ruth</a:t>
            </a:r>
            <a:endParaRPr lang="en-US" dirty="0"/>
          </a:p>
        </p:txBody>
      </p:sp>
      <p:cxnSp>
        <p:nvCxnSpPr>
          <p:cNvPr id="40" name="Connecteur droit avec flèche 39"/>
          <p:cNvCxnSpPr>
            <a:stCxn id="41" idx="1"/>
          </p:cNvCxnSpPr>
          <p:nvPr/>
        </p:nvCxnSpPr>
        <p:spPr>
          <a:xfrm flipH="1">
            <a:off x="4837270" y="2096710"/>
            <a:ext cx="238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585270" y="1453696"/>
            <a:ext cx="100295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1296" y="195486"/>
            <a:ext cx="6707088" cy="85725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Parameters</a:t>
            </a:r>
            <a:r>
              <a:rPr lang="fr-FR" dirty="0" smtClean="0"/>
              <a:t>’ 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2509937" y="2139702"/>
            <a:ext cx="4335471" cy="2589634"/>
            <a:chOff x="2339752" y="1923678"/>
            <a:chExt cx="4335471" cy="25896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139702"/>
              <a:ext cx="4335471" cy="237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292080" y="1923678"/>
              <a:ext cx="43204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3326506"/>
              <a:ext cx="576064" cy="41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67744" y="1500301"/>
            <a:ext cx="4320480" cy="855427"/>
            <a:chOff x="2267744" y="1491630"/>
            <a:chExt cx="4320480" cy="85542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5963" r="46092" b="50000"/>
            <a:stretch/>
          </p:blipFill>
          <p:spPr bwMode="auto">
            <a:xfrm>
              <a:off x="2267744" y="1491630"/>
              <a:ext cx="4094738" cy="716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01604" y="2139702"/>
              <a:ext cx="2486620" cy="20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51522" y="1635646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endParaRPr lang="en-US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375298" y="3939902"/>
            <a:ext cx="1420838" cy="928058"/>
            <a:chOff x="4514865" y="4173264"/>
            <a:chExt cx="1420838" cy="928058"/>
          </a:xfrm>
        </p:grpSpPr>
        <p:sp>
          <p:nvSpPr>
            <p:cNvPr id="15" name="ZoneTexte 14"/>
            <p:cNvSpPr txBox="1"/>
            <p:nvPr/>
          </p:nvSpPr>
          <p:spPr>
            <a:xfrm>
              <a:off x="4514865" y="4731990"/>
              <a:ext cx="14208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Learning rate</a:t>
              </a:r>
              <a:endParaRPr lang="en-US" dirty="0"/>
            </a:p>
          </p:txBody>
        </p:sp>
        <p:cxnSp>
          <p:nvCxnSpPr>
            <p:cNvPr id="18" name="Connecteur droit avec flèche 17"/>
            <p:cNvCxnSpPr>
              <a:stCxn id="15" idx="0"/>
            </p:cNvCxnSpPr>
            <p:nvPr/>
          </p:nvCxnSpPr>
          <p:spPr>
            <a:xfrm flipV="1">
              <a:off x="5225284" y="4173264"/>
              <a:ext cx="0" cy="5587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5894313" y="2698232"/>
            <a:ext cx="2179379" cy="589790"/>
            <a:chOff x="4046692" y="4731793"/>
            <a:chExt cx="2179379" cy="589790"/>
          </a:xfrm>
        </p:grpSpPr>
        <p:sp>
          <p:nvSpPr>
            <p:cNvPr id="23" name="ZoneTexte 22"/>
            <p:cNvSpPr txBox="1"/>
            <p:nvPr/>
          </p:nvSpPr>
          <p:spPr>
            <a:xfrm>
              <a:off x="4046692" y="4731793"/>
              <a:ext cx="21793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Derivative</a:t>
              </a:r>
              <a:r>
                <a:rPr lang="fr-FR" dirty="0" smtClean="0"/>
                <a:t> of the </a:t>
              </a:r>
              <a:r>
                <a:rPr lang="fr-FR" dirty="0" err="1" smtClean="0"/>
                <a:t>cost</a:t>
              </a:r>
              <a:endParaRPr lang="en-US" dirty="0"/>
            </a:p>
          </p:txBody>
        </p:sp>
        <p:cxnSp>
          <p:nvCxnSpPr>
            <p:cNvPr id="24" name="Connecteur droit avec flèche 23"/>
            <p:cNvCxnSpPr>
              <a:stCxn id="23" idx="2"/>
            </p:cNvCxnSpPr>
            <p:nvPr/>
          </p:nvCxnSpPr>
          <p:spPr>
            <a:xfrm flipH="1">
              <a:off x="4416458" y="5101125"/>
              <a:ext cx="719924" cy="220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1017712" y="3399808"/>
            <a:ext cx="2167708" cy="646331"/>
            <a:chOff x="4644587" y="4408824"/>
            <a:chExt cx="2167708" cy="646331"/>
          </a:xfrm>
        </p:grpSpPr>
        <p:sp>
          <p:nvSpPr>
            <p:cNvPr id="28" name="ZoneTexte 27"/>
            <p:cNvSpPr txBox="1"/>
            <p:nvPr/>
          </p:nvSpPr>
          <p:spPr>
            <a:xfrm>
              <a:off x="4644587" y="4408824"/>
              <a:ext cx="13599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Parameters</a:t>
              </a:r>
              <a:r>
                <a:rPr lang="fr-FR" dirty="0" smtClean="0"/>
                <a:t>’ </a:t>
              </a:r>
            </a:p>
            <a:p>
              <a:pPr algn="ctr"/>
              <a:r>
                <a:rPr lang="fr-FR" dirty="0" smtClean="0"/>
                <a:t>updates</a:t>
              </a:r>
              <a:endParaRPr lang="en-US" dirty="0"/>
            </a:p>
          </p:txBody>
        </p:sp>
        <p:cxnSp>
          <p:nvCxnSpPr>
            <p:cNvPr id="29" name="Connecteur droit avec flèche 28"/>
            <p:cNvCxnSpPr>
              <a:stCxn id="28" idx="3"/>
            </p:cNvCxnSpPr>
            <p:nvPr/>
          </p:nvCxnSpPr>
          <p:spPr>
            <a:xfrm flipV="1">
              <a:off x="6004511" y="4731989"/>
              <a:ext cx="80778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5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of the </a:t>
            </a:r>
            <a:r>
              <a:rPr lang="fr-FR" dirty="0" err="1" smtClean="0"/>
              <a:t>cost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0" y="1665452"/>
            <a:ext cx="3548732" cy="24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/>
        </p:blipFill>
        <p:spPr bwMode="auto">
          <a:xfrm>
            <a:off x="4860032" y="1827432"/>
            <a:ext cx="3528392" cy="23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724128" y="4754706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Figures </a:t>
            </a:r>
            <a:r>
              <a:rPr lang="fr-FR" dirty="0" err="1" smtClean="0"/>
              <a:t>from</a:t>
            </a:r>
            <a:r>
              <a:rPr lang="fr-FR" dirty="0" smtClean="0"/>
              <a:t> Andrew </a:t>
            </a:r>
            <a:r>
              <a:rPr lang="fr-FR" dirty="0" err="1" smtClean="0"/>
              <a:t>Ng</a:t>
            </a:r>
            <a:r>
              <a:rPr lang="fr-FR" dirty="0" smtClean="0"/>
              <a:t> Coursera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475656" y="415592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69434" y="4227934"/>
            <a:ext cx="194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660232" y="401191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?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411760" y="2646916"/>
            <a:ext cx="9178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Best fit!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870700" y="3016248"/>
            <a:ext cx="0" cy="27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2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0502" y="1188294"/>
            <a:ext cx="5562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 smtClean="0">
                <a:solidFill>
                  <a:prstClr val="white"/>
                </a:solidFill>
              </a:rPr>
              <a:t>Etes vous sûr que les futurs exemples seront bien prédits?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0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Généralisation du modèle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9" b="62"/>
          <a:stretch/>
        </p:blipFill>
        <p:spPr bwMode="auto">
          <a:xfrm>
            <a:off x="0" y="1601906"/>
            <a:ext cx="9144000" cy="354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467544" y="915566"/>
            <a:ext cx="828092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9829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Biais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96336" y="9782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</a:t>
            </a:r>
            <a:r>
              <a:rPr lang="en-US" b="1" dirty="0"/>
              <a:t>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67585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Open R studio</a:t>
            </a:r>
          </a:p>
          <a:p>
            <a:pPr lvl="1"/>
            <a:r>
              <a:rPr lang="fr-FR" dirty="0" smtClean="0"/>
              <a:t>Open New File -&gt; R Notebook</a:t>
            </a:r>
            <a:endParaRPr lang="en-US" dirty="0" smtClean="0"/>
          </a:p>
          <a:p>
            <a:r>
              <a:rPr lang="en-US" dirty="0"/>
              <a:t>Go to the web </a:t>
            </a:r>
            <a:r>
              <a:rPr lang="en-US" dirty="0">
                <a:hlinkClick r:id="rId2"/>
              </a:rPr>
              <a:t>https://github.com/gustaveroussy/IFSBM-bigdata/edit/master/TP_IFSBM_module12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Copy paste the content of </a:t>
            </a:r>
            <a:r>
              <a:rPr lang="en-US" dirty="0" err="1" smtClean="0"/>
              <a:t>TP_notebook_DL_R.Rmd</a:t>
            </a:r>
            <a:r>
              <a:rPr lang="en-US" dirty="0" smtClean="0"/>
              <a:t> </a:t>
            </a:r>
            <a:r>
              <a:rPr lang="en-US" dirty="0"/>
              <a:t>in your new R Notebook</a:t>
            </a:r>
          </a:p>
          <a:p>
            <a:r>
              <a:rPr lang="en-US" dirty="0" smtClean="0"/>
              <a:t>Follow </a:t>
            </a:r>
            <a:r>
              <a:rPr lang="en-US" dirty="0"/>
              <a:t>the notebook instructions</a:t>
            </a:r>
          </a:p>
          <a:p>
            <a:r>
              <a:rPr lang="en-US" dirty="0" smtClean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e 2047"/>
          <p:cNvGrpSpPr/>
          <p:nvPr/>
        </p:nvGrpSpPr>
        <p:grpSpPr>
          <a:xfrm>
            <a:off x="2622578" y="1203599"/>
            <a:ext cx="4211691" cy="2553750"/>
            <a:chOff x="2016493" y="1347614"/>
            <a:chExt cx="5216232" cy="32289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4" t="13869" r="36833" b="49907"/>
            <a:stretch/>
          </p:blipFill>
          <p:spPr bwMode="auto">
            <a:xfrm>
              <a:off x="2016493" y="1347614"/>
              <a:ext cx="5216232" cy="322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roix 1"/>
            <p:cNvSpPr/>
            <p:nvPr/>
          </p:nvSpPr>
          <p:spPr>
            <a:xfrm rot="2668096">
              <a:off x="5201879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Croix 5"/>
            <p:cNvSpPr/>
            <p:nvPr/>
          </p:nvSpPr>
          <p:spPr>
            <a:xfrm rot="2668096">
              <a:off x="498585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7" name="Croix 6"/>
            <p:cNvSpPr/>
            <p:nvPr/>
          </p:nvSpPr>
          <p:spPr>
            <a:xfrm rot="2668096">
              <a:off x="5506679" y="175569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" name="Croix 7"/>
            <p:cNvSpPr/>
            <p:nvPr/>
          </p:nvSpPr>
          <p:spPr>
            <a:xfrm rot="2668096">
              <a:off x="5659079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0" name="Croix 9"/>
            <p:cNvSpPr/>
            <p:nvPr/>
          </p:nvSpPr>
          <p:spPr>
            <a:xfrm rot="2668096">
              <a:off x="4985855" y="176076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1" name="Croix 10"/>
            <p:cNvSpPr/>
            <p:nvPr/>
          </p:nvSpPr>
          <p:spPr>
            <a:xfrm rot="2668096">
              <a:off x="4764783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2" name="Croix 11"/>
            <p:cNvSpPr/>
            <p:nvPr/>
          </p:nvSpPr>
          <p:spPr>
            <a:xfrm rot="2668096">
              <a:off x="4620767" y="1904779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" name="Croix 12"/>
            <p:cNvSpPr/>
            <p:nvPr/>
          </p:nvSpPr>
          <p:spPr>
            <a:xfrm rot="2668096">
              <a:off x="4409791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4" name="Croix 13"/>
            <p:cNvSpPr/>
            <p:nvPr/>
          </p:nvSpPr>
          <p:spPr>
            <a:xfrm rot="2668096">
              <a:off x="419881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5" name="Croix 14"/>
            <p:cNvSpPr/>
            <p:nvPr/>
          </p:nvSpPr>
          <p:spPr>
            <a:xfrm rot="2668096">
              <a:off x="4044703" y="218774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6" name="Croix 15"/>
            <p:cNvSpPr/>
            <p:nvPr/>
          </p:nvSpPr>
          <p:spPr>
            <a:xfrm rot="2668096">
              <a:off x="3890591" y="204879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7" name="Croix 16"/>
            <p:cNvSpPr/>
            <p:nvPr/>
          </p:nvSpPr>
          <p:spPr>
            <a:xfrm rot="2668096">
              <a:off x="3736479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" name="Croix 17"/>
            <p:cNvSpPr/>
            <p:nvPr/>
          </p:nvSpPr>
          <p:spPr>
            <a:xfrm rot="2668096">
              <a:off x="3582367" y="211573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9" name="Croix 18"/>
            <p:cNvSpPr/>
            <p:nvPr/>
          </p:nvSpPr>
          <p:spPr>
            <a:xfrm rot="2668096">
              <a:off x="3428255" y="233176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0" name="Croix 19"/>
            <p:cNvSpPr/>
            <p:nvPr/>
          </p:nvSpPr>
          <p:spPr>
            <a:xfrm rot="2668096">
              <a:off x="3274143" y="261979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1" name="Croix 20"/>
            <p:cNvSpPr/>
            <p:nvPr/>
          </p:nvSpPr>
          <p:spPr>
            <a:xfrm rot="2668096">
              <a:off x="3396631" y="255285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2" name="Croix 21"/>
            <p:cNvSpPr/>
            <p:nvPr/>
          </p:nvSpPr>
          <p:spPr>
            <a:xfrm rot="2668096">
              <a:off x="3519119" y="248591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3" name="Croix 22"/>
            <p:cNvSpPr/>
            <p:nvPr/>
          </p:nvSpPr>
          <p:spPr>
            <a:xfrm rot="2668096">
              <a:off x="3641607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4" name="Croix 23"/>
            <p:cNvSpPr/>
            <p:nvPr/>
          </p:nvSpPr>
          <p:spPr>
            <a:xfrm rot="2668096">
              <a:off x="3401679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5" name="Croix 24"/>
            <p:cNvSpPr/>
            <p:nvPr/>
          </p:nvSpPr>
          <p:spPr>
            <a:xfrm rot="2668096">
              <a:off x="2887232" y="298996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" name="Croix 25"/>
            <p:cNvSpPr/>
            <p:nvPr/>
          </p:nvSpPr>
          <p:spPr>
            <a:xfrm rot="2668096">
              <a:off x="2892575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7" name="Croix 26"/>
            <p:cNvSpPr/>
            <p:nvPr/>
          </p:nvSpPr>
          <p:spPr>
            <a:xfrm rot="2668096">
              <a:off x="3036591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8" name="Croix 27"/>
            <p:cNvSpPr/>
            <p:nvPr/>
          </p:nvSpPr>
          <p:spPr>
            <a:xfrm rot="2668096">
              <a:off x="3113647" y="305184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Croix 28"/>
            <p:cNvSpPr/>
            <p:nvPr/>
          </p:nvSpPr>
          <p:spPr>
            <a:xfrm rot="2668096">
              <a:off x="2969631" y="341188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0" name="Croix 29"/>
            <p:cNvSpPr/>
            <p:nvPr/>
          </p:nvSpPr>
          <p:spPr>
            <a:xfrm rot="2668096">
              <a:off x="2892575" y="327293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1" name="Croix 30"/>
            <p:cNvSpPr/>
            <p:nvPr/>
          </p:nvSpPr>
          <p:spPr>
            <a:xfrm rot="2668096">
              <a:off x="2964583" y="326786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Croix 31"/>
            <p:cNvSpPr/>
            <p:nvPr/>
          </p:nvSpPr>
          <p:spPr>
            <a:xfrm rot="2668096">
              <a:off x="2825615" y="37719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3" name="Croix 32"/>
            <p:cNvSpPr/>
            <p:nvPr/>
          </p:nvSpPr>
          <p:spPr>
            <a:xfrm rot="2668096">
              <a:off x="2820567" y="348895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4" name="Croix 33"/>
            <p:cNvSpPr/>
            <p:nvPr/>
          </p:nvSpPr>
          <p:spPr>
            <a:xfrm rot="2668096">
              <a:off x="5916911" y="161674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5" name="Croix 34"/>
            <p:cNvSpPr/>
            <p:nvPr/>
          </p:nvSpPr>
          <p:spPr>
            <a:xfrm rot="2668096">
              <a:off x="6281999" y="182770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6" name="Croix 35"/>
            <p:cNvSpPr/>
            <p:nvPr/>
          </p:nvSpPr>
          <p:spPr>
            <a:xfrm rot="2668096">
              <a:off x="5489911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7" name="Croix 36"/>
            <p:cNvSpPr/>
            <p:nvPr/>
          </p:nvSpPr>
          <p:spPr>
            <a:xfrm rot="2668096">
              <a:off x="4697823" y="212587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150219" y="249493"/>
            <a:ext cx="687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The </a:t>
            </a:r>
            <a:r>
              <a:rPr lang="fr-FR" sz="3600" dirty="0" err="1" smtClean="0"/>
              <a:t>problem</a:t>
            </a:r>
            <a:r>
              <a:rPr lang="fr-FR" sz="3600" dirty="0" smtClean="0"/>
              <a:t> of </a:t>
            </a:r>
            <a:r>
              <a:rPr lang="fr-FR" sz="3600" dirty="0" err="1" smtClean="0"/>
              <a:t>overfitting</a:t>
            </a:r>
            <a:endParaRPr lang="fr-FR" sz="3600" dirty="0" smtClean="0"/>
          </a:p>
          <a:p>
            <a:pPr algn="ctr"/>
            <a:r>
              <a:rPr lang="fr-FR" sz="3600" dirty="0" smtClean="0"/>
              <a:t>One solution: </a:t>
            </a:r>
            <a:r>
              <a:rPr lang="fr-FR" sz="3600" dirty="0" err="1" smtClean="0"/>
              <a:t>increase</a:t>
            </a:r>
            <a:r>
              <a:rPr lang="fr-FR" sz="3600" dirty="0" smtClean="0"/>
              <a:t> observations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88218" y="3651870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dirty="0" err="1" smtClean="0">
                <a:solidFill>
                  <a:prstClr val="black"/>
                </a:solidFill>
              </a:rPr>
              <a:t>Other</a:t>
            </a:r>
            <a:r>
              <a:rPr lang="fr-FR" sz="3600" dirty="0" smtClean="0">
                <a:solidFill>
                  <a:prstClr val="black"/>
                </a:solidFill>
              </a:rPr>
              <a:t> solutions: </a:t>
            </a:r>
            <a:r>
              <a:rPr lang="fr-FR" sz="3600" dirty="0" err="1" smtClean="0">
                <a:solidFill>
                  <a:prstClr val="black"/>
                </a:solidFill>
              </a:rPr>
              <a:t>penalize</a:t>
            </a:r>
            <a:r>
              <a:rPr lang="fr-FR" sz="3600" dirty="0" smtClean="0">
                <a:solidFill>
                  <a:prstClr val="black"/>
                </a:solidFill>
              </a:rPr>
              <a:t> the </a:t>
            </a:r>
            <a:r>
              <a:rPr lang="fr-FR" sz="3600" dirty="0" err="1" smtClean="0">
                <a:solidFill>
                  <a:prstClr val="black"/>
                </a:solidFill>
              </a:rPr>
              <a:t>learning</a:t>
            </a:r>
            <a:endParaRPr lang="fr-FR" sz="3600" dirty="0">
              <a:solidFill>
                <a:prstClr val="black"/>
              </a:solidFill>
            </a:endParaRPr>
          </a:p>
          <a:p>
            <a:pPr lvl="0" algn="ctr"/>
            <a:r>
              <a:rPr lang="fr-FR" sz="3600" dirty="0" smtClean="0">
                <a:solidFill>
                  <a:prstClr val="black"/>
                </a:solidFill>
              </a:rPr>
              <a:t>  			  </a:t>
            </a:r>
            <a:r>
              <a:rPr lang="fr-FR" sz="3600" dirty="0" err="1" smtClean="0">
                <a:solidFill>
                  <a:prstClr val="black"/>
                </a:solidFill>
              </a:rPr>
              <a:t>constrain</a:t>
            </a:r>
            <a:r>
              <a:rPr lang="fr-FR" sz="3600" dirty="0" smtClean="0">
                <a:solidFill>
                  <a:prstClr val="black"/>
                </a:solidFill>
              </a:rPr>
              <a:t> the model</a:t>
            </a:r>
          </a:p>
        </p:txBody>
      </p:sp>
    </p:spTree>
    <p:extLst>
      <p:ext uri="{BB962C8B-B14F-4D97-AF65-F5344CB8AC3E}">
        <p14:creationId xmlns:p14="http://schemas.microsoft.com/office/powerpoint/2010/main" val="3883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28311" b="27817"/>
          <a:stretch/>
        </p:blipFill>
        <p:spPr bwMode="auto">
          <a:xfrm>
            <a:off x="1000951" y="2283708"/>
            <a:ext cx="210111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4152" y="1995676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51520" y="281913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42647" b="27817"/>
          <a:stretch/>
        </p:blipFill>
        <p:spPr bwMode="auto">
          <a:xfrm>
            <a:off x="3102063" y="1275586"/>
            <a:ext cx="117954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33447" r="37792" b="27817"/>
          <a:stretch/>
        </p:blipFill>
        <p:spPr bwMode="auto">
          <a:xfrm>
            <a:off x="3528703" y="3363818"/>
            <a:ext cx="326261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>
            <a:off x="2589174" y="3056012"/>
            <a:ext cx="646736" cy="955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587836" y="1923656"/>
            <a:ext cx="648072" cy="99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587834" y="14916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split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4820082" y="170763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train</a:t>
            </a:r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08544"/>
              </p:ext>
            </p:extLst>
          </p:nvPr>
        </p:nvGraphicFramePr>
        <p:xfrm>
          <a:off x="6044218" y="1507981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28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56</a:t>
                      </a:r>
                      <a:endParaRPr lang="fr-FR" sz="105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Connecteur droit avec flèche 19"/>
          <p:cNvCxnSpPr/>
          <p:nvPr/>
        </p:nvCxnSpPr>
        <p:spPr>
          <a:xfrm>
            <a:off x="4353613" y="1923656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40162" y="1920618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1571"/>
              </p:ext>
            </p:extLst>
          </p:nvPr>
        </p:nvGraphicFramePr>
        <p:xfrm>
          <a:off x="4605164" y="3626708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25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>
            <a:off x="5119979" y="2180342"/>
            <a:ext cx="0" cy="1183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959152" y="4080870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04823" y="2643738"/>
            <a:ext cx="24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generalizability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</a:t>
            </a:r>
            <a:r>
              <a:rPr lang="fr-FR" dirty="0" err="1" smtClean="0"/>
              <a:t>metrics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3363840"/>
            <a:ext cx="788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Comment évaluer les prédictions du modèl</a:t>
            </a:r>
            <a:r>
              <a:rPr lang="fr-FR" sz="3200" dirty="0"/>
              <a:t>e</a:t>
            </a:r>
            <a:r>
              <a:rPr lang="fr-FR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62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Matrice de confusion (1=SF)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b="1" dirty="0" smtClean="0"/>
          </a:p>
          <a:p>
            <a:pPr marL="0" indent="0" algn="just">
              <a:buNone/>
            </a:pPr>
            <a:r>
              <a:rPr lang="fr-FR" b="1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/>
              <a:t>Que préférez-vous </a:t>
            </a:r>
            <a:r>
              <a:rPr lang="fr-FR" b="1" dirty="0" err="1" smtClean="0"/>
              <a:t>evaluer</a:t>
            </a:r>
            <a:r>
              <a:rPr lang="fr-FR" b="1" dirty="0" smtClean="0"/>
              <a:t>?</a:t>
            </a:r>
          </a:p>
          <a:p>
            <a:pPr marL="0" indent="0" algn="just">
              <a:buNone/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4254"/>
              </p:ext>
            </p:extLst>
          </p:nvPr>
        </p:nvGraphicFramePr>
        <p:xfrm>
          <a:off x="1403648" y="1851670"/>
          <a:ext cx="6312024" cy="12745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8006"/>
                <a:gridCol w="1578006"/>
                <a:gridCol w="1578006"/>
                <a:gridCol w="1578006"/>
              </a:tblGrid>
              <a:tr h="318635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18635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18635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863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pic>
        <p:nvPicPr>
          <p:cNvPr id="1026" name="Picture 2" descr="https://upload.wikimedia.org/wikipedia/commons/thumb/e/e7/Sensitivity_and_specificity.svg/350px-Sensitivity_and_specificity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3"/>
          <a:stretch/>
        </p:blipFill>
        <p:spPr bwMode="auto">
          <a:xfrm>
            <a:off x="4443898" y="1059656"/>
            <a:ext cx="3672408" cy="22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21568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4"/>
          <a:stretch/>
        </p:blipFill>
        <p:spPr bwMode="auto">
          <a:xfrm>
            <a:off x="3871247" y="771550"/>
            <a:ext cx="497060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42444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t="15323" r="2517" b="12097"/>
          <a:stretch/>
        </p:blipFill>
        <p:spPr bwMode="auto">
          <a:xfrm>
            <a:off x="755576" y="924926"/>
            <a:ext cx="7528872" cy="3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7901" y="4575643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hlinkClick r:id="rId2"/>
              </a:rPr>
              <a:t>loic.verlingue@gustaveroussy.fr</a:t>
            </a:r>
            <a:endParaRPr lang="fr-F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324" y="4575643"/>
            <a:ext cx="339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github.com/DITEP</a:t>
            </a:r>
            <a:endParaRPr lang="en-US" sz="2400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422" y="31711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entury Gothic" panose="020B0502020202020204" pitchFamily="34" charset="0"/>
              </a:rPr>
              <a:t>DITEP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4" y="1419629"/>
            <a:ext cx="4508909" cy="30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675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/>
              <a:t>Medical</a:t>
            </a:r>
            <a:r>
              <a:rPr lang="fr-FR" sz="2800" dirty="0" smtClean="0"/>
              <a:t> team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6004041" y="606752"/>
            <a:ext cx="29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Data Science team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 t="31388" r="14958" b="26654"/>
          <a:stretch/>
        </p:blipFill>
        <p:spPr bwMode="auto">
          <a:xfrm>
            <a:off x="5638323" y="1100701"/>
            <a:ext cx="3303100" cy="3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7398"/>
          <a:stretch/>
        </p:blipFill>
        <p:spPr bwMode="auto">
          <a:xfrm>
            <a:off x="510362" y="1347614"/>
            <a:ext cx="8261497" cy="28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8045071" cy="356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0718"/>
            <a:ext cx="875804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/>
          <a:stretch/>
        </p:blipFill>
        <p:spPr bwMode="auto">
          <a:xfrm>
            <a:off x="0" y="1110969"/>
            <a:ext cx="9216613" cy="36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</a:t>
            </a:r>
            <a:r>
              <a:rPr lang="fr-FR" dirty="0" err="1" smtClean="0"/>
              <a:t>workflow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787774"/>
            <a:ext cx="249299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6980" y="2787774"/>
            <a:ext cx="95410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372984" y="2996381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10369" y="2786333"/>
            <a:ext cx="295465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691485" y="2994942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4234029" y="2132285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>
            <a:stCxn id="9" idx="0"/>
          </p:cNvCxnSpPr>
          <p:nvPr/>
        </p:nvCxnSpPr>
        <p:spPr>
          <a:xfrm flipH="1">
            <a:off x="4234033" y="2582671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73715" y="1636767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6" b="16478"/>
          <a:stretch/>
        </p:blipFill>
        <p:spPr bwMode="auto">
          <a:xfrm>
            <a:off x="2525078" y="1441407"/>
            <a:ext cx="3487082" cy="2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754" y="3837750"/>
            <a:ext cx="248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Regression</a:t>
            </a:r>
            <a:r>
              <a:rPr lang="fr-FR" dirty="0" smtClean="0"/>
              <a:t> / </a:t>
            </a:r>
          </a:p>
          <a:p>
            <a:pPr algn="ctr"/>
            <a:r>
              <a:rPr lang="fr-FR" dirty="0" err="1" smtClean="0"/>
              <a:t>Kernel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eg</a:t>
            </a:r>
            <a:r>
              <a:rPr lang="fr-FR" dirty="0" smtClean="0"/>
              <a:t> SVM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080487" y="38377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Ensemble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Families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 for classification</a:t>
            </a:r>
            <a:endParaRPr lang="en-US" dirty="0"/>
          </a:p>
        </p:txBody>
      </p:sp>
      <p:pic>
        <p:nvPicPr>
          <p:cNvPr id="10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01101"/>
            <a:ext cx="2669364" cy="146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40877" y="3837751"/>
            <a:ext cx="272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ulti Layer </a:t>
            </a:r>
            <a:r>
              <a:rPr lang="fr-FR" dirty="0" err="1"/>
              <a:t>P</a:t>
            </a:r>
            <a:r>
              <a:rPr lang="fr-FR" dirty="0" err="1" smtClean="0"/>
              <a:t>ercetron</a:t>
            </a:r>
            <a:r>
              <a:rPr lang="fr-FR" dirty="0" smtClean="0"/>
              <a:t> = </a:t>
            </a:r>
            <a:r>
              <a:rPr lang="fr-FR" dirty="0" err="1" smtClean="0"/>
              <a:t>Artificial</a:t>
            </a:r>
            <a:r>
              <a:rPr lang="fr-FR" dirty="0" smtClean="0"/>
              <a:t> Neural Network</a:t>
            </a:r>
            <a:endParaRPr lang="en-US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627788" y="1441407"/>
            <a:ext cx="2581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156176" y="1441407"/>
            <a:ext cx="0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658376" y="1461024"/>
            <a:ext cx="1440160" cy="2228521"/>
            <a:chOff x="755576" y="1340768"/>
            <a:chExt cx="1440160" cy="2228521"/>
          </a:xfrm>
        </p:grpSpPr>
        <p:sp>
          <p:nvSpPr>
            <p:cNvPr id="15" name="Ellipse 14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3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&amp; </a:t>
            </a:r>
            <a:r>
              <a:rPr lang="fr-FR" dirty="0" err="1" smtClean="0"/>
              <a:t>tensorflow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31" y="1059582"/>
            <a:ext cx="6844889" cy="26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79048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is a model-level library, providing high-level building blocks for developing</a:t>
            </a:r>
          </a:p>
          <a:p>
            <a:r>
              <a:rPr lang="en-US" dirty="0">
                <a:solidFill>
                  <a:prstClr val="black"/>
                </a:solidFill>
              </a:rPr>
              <a:t>deep-learning models. It doesn’t handle low-level operations such as tensor manipulation</a:t>
            </a:r>
          </a:p>
          <a:p>
            <a:r>
              <a:rPr lang="en-US" dirty="0">
                <a:solidFill>
                  <a:prstClr val="black"/>
                </a:solidFill>
              </a:rPr>
              <a:t>and differentiation. Instead, it relies on a specialized, well-optimized tensor library to do</a:t>
            </a:r>
          </a:p>
          <a:p>
            <a:r>
              <a:rPr lang="en-US" dirty="0">
                <a:solidFill>
                  <a:prstClr val="black"/>
                </a:solidFill>
              </a:rPr>
              <a:t>so, serving as the </a:t>
            </a:r>
            <a:r>
              <a:rPr lang="en-US" i="1" dirty="0">
                <a:solidFill>
                  <a:prstClr val="black"/>
                </a:solidFill>
              </a:rPr>
              <a:t>backend engine </a:t>
            </a:r>
            <a:r>
              <a:rPr lang="en-US" dirty="0">
                <a:solidFill>
                  <a:prstClr val="black"/>
                </a:solidFill>
              </a:rPr>
              <a:t>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. Rather than choosing a single tensor library</a:t>
            </a:r>
          </a:p>
          <a:p>
            <a:r>
              <a:rPr lang="en-US" dirty="0">
                <a:solidFill>
                  <a:prstClr val="black"/>
                </a:solidFill>
              </a:rPr>
              <a:t>and tying the implementation 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to that library,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handles the problem in a</a:t>
            </a:r>
          </a:p>
          <a:p>
            <a:r>
              <a:rPr lang="en-US" dirty="0">
                <a:solidFill>
                  <a:prstClr val="black"/>
                </a:solidFill>
              </a:rPr>
              <a:t>modular way</a:t>
            </a:r>
          </a:p>
        </p:txBody>
      </p:sp>
    </p:spTree>
    <p:extLst>
      <p:ext uri="{BB962C8B-B14F-4D97-AF65-F5344CB8AC3E}">
        <p14:creationId xmlns:p14="http://schemas.microsoft.com/office/powerpoint/2010/main" val="2877619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492</Words>
  <Application>Microsoft Office PowerPoint</Application>
  <PresentationFormat>Affichage à l'écran (16:9)</PresentationFormat>
  <Paragraphs>174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Welcome to the practical session #2 « big data &amp; predictive models »</vt:lpstr>
      <vt:lpstr>Running instructions </vt:lpstr>
      <vt:lpstr>Présentation PowerPoint</vt:lpstr>
      <vt:lpstr>How DL works in 3 figures</vt:lpstr>
      <vt:lpstr>How DL works in 3 figures</vt:lpstr>
      <vt:lpstr>How DL works in 3 figures</vt:lpstr>
      <vt:lpstr>Learning workflow</vt:lpstr>
      <vt:lpstr>Families of models for classification</vt:lpstr>
      <vt:lpstr>Keras &amp; tensorflow</vt:lpstr>
      <vt:lpstr>Computational graph</vt:lpstr>
      <vt:lpstr>Computational graph</vt:lpstr>
      <vt:lpstr>Data Processing</vt:lpstr>
      <vt:lpstr>Quelle méthode d’apprentissage ?</vt:lpstr>
      <vt:lpstr>Probability to belong to a class</vt:lpstr>
      <vt:lpstr>Calculate the cost / error</vt:lpstr>
      <vt:lpstr>Parameters’ updates with gradient descent</vt:lpstr>
      <vt:lpstr>Optimisation of the cost</vt:lpstr>
      <vt:lpstr>Présentation PowerPoint</vt:lpstr>
      <vt:lpstr>Généralisation du modèle</vt:lpstr>
      <vt:lpstr>Présentation PowerPoint</vt:lpstr>
      <vt:lpstr>ML generalization testing workflow</vt:lpstr>
      <vt:lpstr>Evaluation metrics</vt:lpstr>
      <vt:lpstr>Métriques pour classification binaire</vt:lpstr>
      <vt:lpstr>Métriques pour classification binaire</vt:lpstr>
      <vt:lpstr>Métriques pour classification binaire</vt:lpstr>
      <vt:lpstr>Métriques pour classification binaire</vt:lpstr>
      <vt:lpstr>Présentation PowerPoint</vt:lpstr>
    </vt:vector>
  </TitlesOfParts>
  <Company>Institut de Cancérologie Gustave ROUSSY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62</cp:revision>
  <dcterms:created xsi:type="dcterms:W3CDTF">2018-09-09T06:43:19Z</dcterms:created>
  <dcterms:modified xsi:type="dcterms:W3CDTF">2020-01-18T07:56:10Z</dcterms:modified>
</cp:coreProperties>
</file>