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311" r:id="rId3"/>
    <p:sldId id="314" r:id="rId4"/>
    <p:sldId id="273" r:id="rId5"/>
    <p:sldId id="312" r:id="rId6"/>
    <p:sldId id="276" r:id="rId7"/>
    <p:sldId id="277" r:id="rId8"/>
    <p:sldId id="274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4" r:id="rId17"/>
    <p:sldId id="287" r:id="rId18"/>
    <p:sldId id="286" r:id="rId19"/>
    <p:sldId id="288" r:id="rId20"/>
    <p:sldId id="289" r:id="rId21"/>
    <p:sldId id="290" r:id="rId22"/>
    <p:sldId id="291" r:id="rId23"/>
    <p:sldId id="293" r:id="rId24"/>
    <p:sldId id="295" r:id="rId25"/>
    <p:sldId id="299" r:id="rId26"/>
    <p:sldId id="296" r:id="rId27"/>
    <p:sldId id="298" r:id="rId28"/>
    <p:sldId id="297" r:id="rId29"/>
    <p:sldId id="300" r:id="rId30"/>
    <p:sldId id="301" r:id="rId31"/>
    <p:sldId id="302" r:id="rId32"/>
    <p:sldId id="305" r:id="rId33"/>
    <p:sldId id="306" r:id="rId34"/>
    <p:sldId id="307" r:id="rId35"/>
    <p:sldId id="303" r:id="rId36"/>
    <p:sldId id="308" r:id="rId37"/>
    <p:sldId id="309" r:id="rId38"/>
    <p:sldId id="310" r:id="rId39"/>
    <p:sldId id="313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601" autoAdjust="0"/>
  </p:normalViewPr>
  <p:slideViewPr>
    <p:cSldViewPr>
      <p:cViewPr varScale="1">
        <p:scale>
          <a:sx n="82" d="100"/>
          <a:sy n="82" d="100"/>
        </p:scale>
        <p:origin x="-11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E755E-AED5-4EF3-9727-A59C6E4379A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BF07B-8ED6-4757-AC73-4B465144CE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Log(0.1) = -2.3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BF07B-8ED6-4757-AC73-4B465144CE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4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24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78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1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81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1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05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0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15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9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0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1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8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staveroussy/IFSBM-bigdata/blob/master/TP_IFSBM_module12/2020/labs/instructions/instructions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TEP" TargetMode="External"/><Relationship Id="rId2" Type="http://schemas.openxmlformats.org/officeDocument/2006/relationships/hyperlink" Target="mailto:loic.verlingue@gustaveroussy.f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Welcome</a:t>
            </a:r>
            <a:r>
              <a:rPr lang="fr-FR" dirty="0" smtClean="0"/>
              <a:t> to the </a:t>
            </a:r>
            <a:r>
              <a:rPr lang="fr-FR" dirty="0" err="1" smtClean="0"/>
              <a:t>practical</a:t>
            </a:r>
            <a:r>
              <a:rPr lang="fr-FR" dirty="0" smtClean="0"/>
              <a:t> session #1</a:t>
            </a:r>
            <a:br>
              <a:rPr lang="fr-FR" dirty="0" smtClean="0"/>
            </a:br>
            <a:r>
              <a:rPr lang="fr-FR" dirty="0" smtClean="0"/>
              <a:t>« </a:t>
            </a:r>
            <a:r>
              <a:rPr lang="fr-FR" b="1" dirty="0" err="1" smtClean="0"/>
              <a:t>big</a:t>
            </a:r>
            <a:r>
              <a:rPr lang="fr-FR" b="1" dirty="0" smtClean="0"/>
              <a:t> data &amp; </a:t>
            </a:r>
            <a:r>
              <a:rPr lang="fr-FR" b="1" dirty="0" err="1" smtClean="0"/>
              <a:t>predictive</a:t>
            </a:r>
            <a:r>
              <a:rPr lang="fr-FR" b="1" dirty="0" smtClean="0"/>
              <a:t> </a:t>
            </a:r>
            <a:r>
              <a:rPr lang="fr-FR" b="1" dirty="0" err="1" smtClean="0"/>
              <a:t>models</a:t>
            </a:r>
            <a:r>
              <a:rPr lang="fr-FR" b="1" dirty="0" smtClean="0"/>
              <a:t> »</a:t>
            </a:r>
            <a:endParaRPr lang="en-US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Loic </a:t>
            </a:r>
            <a:r>
              <a:rPr lang="fr-FR" dirty="0" err="1" smtClean="0"/>
              <a:t>Verlingue</a:t>
            </a:r>
            <a:endParaRPr lang="fr-FR" dirty="0" smtClean="0"/>
          </a:p>
          <a:p>
            <a:r>
              <a:rPr lang="fr-FR" dirty="0" smtClean="0"/>
              <a:t>Yoann </a:t>
            </a:r>
            <a:r>
              <a:rPr lang="fr-FR" smtClean="0"/>
              <a:t>Pradat</a:t>
            </a:r>
            <a:endParaRPr lang="fr-FR" dirty="0" smtClean="0"/>
          </a:p>
          <a:p>
            <a:r>
              <a:rPr lang="fr-FR" dirty="0" smtClean="0"/>
              <a:t>IFSBM Module 12</a:t>
            </a:r>
          </a:p>
          <a:p>
            <a:r>
              <a:rPr lang="fr-FR" dirty="0" err="1" smtClean="0"/>
              <a:t>January</a:t>
            </a:r>
            <a:r>
              <a:rPr lang="fr-FR" dirty="0" smtClean="0"/>
              <a:t> 23th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6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in 2D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300192" y="1419622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65471" y="2526643"/>
                <a:ext cx="1243930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𝑖𝑓</m:t>
                      </m:r>
                      <m:r>
                        <a:rPr lang="fr-FR" i="1"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471" y="2526643"/>
                <a:ext cx="1243930" cy="378245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lipse 27"/>
          <p:cNvSpPr/>
          <p:nvPr/>
        </p:nvSpPr>
        <p:spPr>
          <a:xfrm>
            <a:off x="5592926" y="2556627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012160" y="1866894"/>
                <a:ext cx="204883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𝑐𝑜𝑠𝑡</m:t>
                      </m:r>
                      <m:r>
                        <a:rPr lang="fr-FR" sz="2000" b="0" i="1" smtClean="0">
                          <a:latin typeface="Cambria Math"/>
                        </a:rPr>
                        <m:t>( </m:t>
                      </m:r>
                      <m:r>
                        <a:rPr lang="fr-FR" sz="20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sz="2000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866894"/>
                <a:ext cx="2048831" cy="439736"/>
              </a:xfrm>
              <a:prstGeom prst="rect">
                <a:avLst/>
              </a:prstGeom>
              <a:blipFill rotWithShape="1">
                <a:blip r:embed="rId6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/>
          <p:nvPr/>
        </p:nvCxnSpPr>
        <p:spPr>
          <a:xfrm flipV="1">
            <a:off x="6331970" y="3266293"/>
            <a:ext cx="0" cy="922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6326187" y="4193762"/>
            <a:ext cx="156843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560116" y="4224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6296235" y="4224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US" dirty="0"/>
          </a:p>
        </p:txBody>
      </p:sp>
      <p:sp>
        <p:nvSpPr>
          <p:cNvPr id="6" name="Arc 5"/>
          <p:cNvSpPr/>
          <p:nvPr/>
        </p:nvSpPr>
        <p:spPr>
          <a:xfrm rot="5400000">
            <a:off x="5581648" y="1956784"/>
            <a:ext cx="1599760" cy="27899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16481" y="4230538"/>
                <a:ext cx="78784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481" y="4230538"/>
                <a:ext cx="787843" cy="4049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22658" y="4577897"/>
                <a:ext cx="2906565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𝑐𝑜𝑠𝑡</m:t>
                      </m:r>
                      <m:r>
                        <a:rPr lang="fr-FR" b="0" i="1" smtClean="0">
                          <a:latin typeface="Cambria Math"/>
                        </a:rPr>
                        <m:t>= −</m:t>
                      </m:r>
                      <m:func>
                        <m:funcPr>
                          <m:ctrlPr>
                            <a:rPr lang="fr-F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1− 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fr-FR" i="1">
                              <a:latin typeface="Cambria Math"/>
                            </a:rPr>
                            <m:t>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658" y="4577897"/>
                <a:ext cx="2906565" cy="5068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6084168" y="2994506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994506"/>
                <a:ext cx="433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47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in 2D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300192" y="1419622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65471" y="2526643"/>
                <a:ext cx="1243930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𝑖𝑓</m:t>
                      </m:r>
                      <m:r>
                        <a:rPr lang="fr-FR" i="1" smtClean="0"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471" y="2526643"/>
                <a:ext cx="1243930" cy="378245"/>
              </a:xfrm>
              <a:prstGeom prst="rect">
                <a:avLst/>
              </a:prstGeom>
              <a:blipFill rotWithShape="1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lipse 27"/>
          <p:cNvSpPr/>
          <p:nvPr/>
        </p:nvSpPr>
        <p:spPr>
          <a:xfrm>
            <a:off x="5592926" y="2556627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012160" y="1866894"/>
                <a:ext cx="204883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𝑐𝑜𝑠𝑡</m:t>
                      </m:r>
                      <m:r>
                        <a:rPr lang="fr-FR" sz="2000" b="0" i="1" smtClean="0">
                          <a:latin typeface="Cambria Math"/>
                        </a:rPr>
                        <m:t>( </m:t>
                      </m:r>
                      <m:r>
                        <a:rPr lang="fr-FR" sz="20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sz="2000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866894"/>
                <a:ext cx="2048831" cy="439736"/>
              </a:xfrm>
              <a:prstGeom prst="rect">
                <a:avLst/>
              </a:prstGeom>
              <a:blipFill rotWithShape="1">
                <a:blip r:embed="rId5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/>
          <p:nvPr/>
        </p:nvCxnSpPr>
        <p:spPr>
          <a:xfrm flipV="1">
            <a:off x="6331970" y="3266293"/>
            <a:ext cx="0" cy="922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6326187" y="4193762"/>
            <a:ext cx="156843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560116" y="4224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6296235" y="4224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US" dirty="0"/>
          </a:p>
        </p:txBody>
      </p:sp>
      <p:sp>
        <p:nvSpPr>
          <p:cNvPr id="6" name="Arc 5"/>
          <p:cNvSpPr/>
          <p:nvPr/>
        </p:nvSpPr>
        <p:spPr>
          <a:xfrm rot="10800000">
            <a:off x="6343575" y="2526642"/>
            <a:ext cx="2734768" cy="161923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16481" y="4230538"/>
                <a:ext cx="78784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481" y="4230538"/>
                <a:ext cx="787843" cy="4049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22658" y="4577897"/>
                <a:ext cx="2451312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𝑐𝑜𝑠𝑡</m:t>
                      </m:r>
                      <m:r>
                        <a:rPr lang="fr-FR" b="0" i="1" smtClean="0">
                          <a:latin typeface="Cambria Math"/>
                        </a:rPr>
                        <m:t>= −</m:t>
                      </m:r>
                      <m:func>
                        <m:funcPr>
                          <m:ctrlPr>
                            <a:rPr lang="fr-F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fr-FR" i="1">
                              <a:latin typeface="Cambria Math"/>
                            </a:rPr>
                            <m:t>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658" y="4577897"/>
                <a:ext cx="2451312" cy="5068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084168" y="2994506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994506"/>
                <a:ext cx="43313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0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in 2D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312638" y="1921526"/>
                <a:ext cx="6499793" cy="1772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fr-FR" sz="2000" i="1">
                              <a:latin typeface="Cambria Math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fr-FR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2000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sz="20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F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fr-FR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fr-FR" sz="2000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fr-FR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000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fr-FR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0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fr-F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nary>
                          <m:r>
                            <a:rPr lang="fr-FR" sz="2000" b="0" i="1" smtClean="0">
                              <a:latin typeface="Cambria Math"/>
                            </a:rPr>
                            <m:t> </m:t>
                          </m:r>
                        </m:e>
                        <m:sup>
                          <m:r>
                            <a:rPr lang="fr-FR" sz="2000" i="1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sz="20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fr-FR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fr-FR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2000" i="1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sz="2000">
                          <a:latin typeface="Cambria Math"/>
                        </a:rPr>
                        <m:t>log</m:t>
                      </m:r>
                      <m:r>
                        <a:rPr lang="fr-FR" sz="2000" i="1">
                          <a:latin typeface="Cambria Math"/>
                        </a:rPr>
                        <m:t>⁡(1−</m:t>
                      </m:r>
                      <m:r>
                        <a:rPr lang="fr-FR" sz="20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38" y="1921526"/>
                <a:ext cx="6499793" cy="17729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2896886" y="3795886"/>
            <a:ext cx="33312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 smtClean="0"/>
              <a:t>And </a:t>
            </a:r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minimize</a:t>
            </a:r>
            <a:r>
              <a:rPr lang="fr-FR" sz="2800" dirty="0" smtClean="0"/>
              <a:t> </a:t>
            </a:r>
            <a:r>
              <a:rPr lang="fr-FR" sz="2800" dirty="0" err="1" smtClean="0"/>
              <a:t>it!</a:t>
            </a:r>
            <a:endParaRPr lang="en-US" sz="28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50106" y="1296867"/>
            <a:ext cx="32248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 smtClean="0"/>
              <a:t>Do </a:t>
            </a:r>
            <a:r>
              <a:rPr lang="fr-FR" sz="2800" dirty="0" err="1" smtClean="0"/>
              <a:t>it</a:t>
            </a:r>
            <a:r>
              <a:rPr lang="fr-FR" sz="2800" dirty="0" smtClean="0"/>
              <a:t> on all </a:t>
            </a:r>
            <a:r>
              <a:rPr lang="fr-FR" sz="2800" dirty="0" err="1" smtClean="0"/>
              <a:t>your</a:t>
            </a:r>
            <a:r>
              <a:rPr lang="fr-FR" sz="2800" dirty="0" smtClean="0"/>
              <a:t>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79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Minimization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gradient </a:t>
            </a:r>
            <a:r>
              <a:rPr lang="fr-FR" dirty="0" err="1" smtClean="0"/>
              <a:t>descent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79512" y="2688153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A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777042" y="4515966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B</a:t>
            </a:r>
            <a:endParaRPr lang="en-US" dirty="0"/>
          </a:p>
        </p:txBody>
      </p:sp>
      <p:sp>
        <p:nvSpPr>
          <p:cNvPr id="31" name="Ellipse 30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5796136" y="1498831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 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5739871" y="199580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164811" y="1322000"/>
            <a:ext cx="193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boundary</a:t>
            </a:r>
            <a:endParaRPr lang="en-US" dirty="0"/>
          </a:p>
        </p:txBody>
      </p:sp>
      <p:grpSp>
        <p:nvGrpSpPr>
          <p:cNvPr id="44" name="Groupe 43"/>
          <p:cNvGrpSpPr/>
          <p:nvPr/>
        </p:nvGrpSpPr>
        <p:grpSpPr>
          <a:xfrm>
            <a:off x="2267744" y="1831729"/>
            <a:ext cx="2808312" cy="2520280"/>
            <a:chOff x="2267744" y="1831729"/>
            <a:chExt cx="2808312" cy="2520280"/>
          </a:xfrm>
        </p:grpSpPr>
        <p:sp>
          <p:nvSpPr>
            <p:cNvPr id="28" name="Rectangle 27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eur droit avec flèche 4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roix 2"/>
            <p:cNvSpPr/>
            <p:nvPr/>
          </p:nvSpPr>
          <p:spPr>
            <a:xfrm rot="2597691">
              <a:off x="4189933" y="2981850"/>
              <a:ext cx="452550" cy="414147"/>
            </a:xfrm>
            <a:prstGeom prst="plus">
              <a:avLst>
                <a:gd name="adj" fmla="val 3711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?</a:t>
              </a:r>
              <a:endParaRPr lang="en-US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2411760" y="3320365"/>
              <a:ext cx="2358084" cy="7635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2411760" y="2567730"/>
              <a:ext cx="1998578" cy="1290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 flipV="1">
              <a:off x="2411760" y="2857144"/>
              <a:ext cx="72008" cy="234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flipV="1">
              <a:off x="2586016" y="2139703"/>
              <a:ext cx="191026" cy="303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2376718" y="33976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505578" y="2649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791988" y="20099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3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726160" y="3331403"/>
                <a:ext cx="6318448" cy="680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𝐽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)= </m:t>
                          </m:r>
                          <m:r>
                            <a:rPr lang="fr-FR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400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nary>
                          <m:r>
                            <a:rPr lang="fr-FR" sz="1400" i="1">
                              <a:latin typeface="Cambria Math"/>
                            </a:rPr>
                            <m:t> 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fr-FR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1400" i="1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sz="1400">
                          <a:latin typeface="Cambria Math"/>
                        </a:rPr>
                        <m:t>log</m:t>
                      </m:r>
                      <m:r>
                        <a:rPr lang="fr-FR" sz="1400" i="1">
                          <a:latin typeface="Cambria Math"/>
                        </a:rPr>
                        <m:t>⁡(1−</m:t>
                      </m:r>
                      <m:r>
                        <a:rPr lang="fr-FR" sz="14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60" y="3331403"/>
                <a:ext cx="6318448" cy="6805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 smtClean="0"/>
              <a:t>wright</a:t>
            </a:r>
            <a:r>
              <a:rPr lang="fr-FR" dirty="0" smtClean="0"/>
              <a:t>? </a:t>
            </a:r>
            <a:r>
              <a:rPr lang="fr-FR" dirty="0" err="1" smtClean="0"/>
              <a:t>Probably</a:t>
            </a:r>
            <a:r>
              <a:rPr lang="fr-FR" dirty="0" smtClean="0"/>
              <a:t> </a:t>
            </a:r>
            <a:r>
              <a:rPr lang="fr-FR" dirty="0" err="1" smtClean="0"/>
              <a:t>yes</a:t>
            </a:r>
            <a:r>
              <a:rPr lang="fr-FR" dirty="0" smtClean="0"/>
              <a:t> !</a:t>
            </a:r>
            <a:endParaRPr lang="en-US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79512" y="2688153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A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777042" y="4515966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B</a:t>
            </a:r>
            <a:endParaRPr lang="en-US" dirty="0"/>
          </a:p>
        </p:txBody>
      </p:sp>
      <p:sp>
        <p:nvSpPr>
          <p:cNvPr id="27" name="Ellipse 26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5796136" y="1498831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 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5739871" y="199580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roix 2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2827753" y="1888516"/>
            <a:ext cx="1726245" cy="1969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wright</a:t>
            </a:r>
            <a:r>
              <a:rPr lang="fr-FR" dirty="0" smtClean="0"/>
              <a:t>? No !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79512" y="2688153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A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777042" y="4515966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B</a:t>
            </a:r>
            <a:endParaRPr lang="en-US" dirty="0"/>
          </a:p>
        </p:txBody>
      </p:sp>
      <p:sp>
        <p:nvSpPr>
          <p:cNvPr id="31" name="Ellipse 30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5796136" y="1498831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 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5739871" y="199580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 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2267744" y="1683198"/>
            <a:ext cx="2808312" cy="2668811"/>
            <a:chOff x="2267744" y="1683198"/>
            <a:chExt cx="2808312" cy="2668811"/>
          </a:xfrm>
        </p:grpSpPr>
        <p:sp>
          <p:nvSpPr>
            <p:cNvPr id="29" name="Rectangle 28"/>
            <p:cNvSpPr/>
            <p:nvPr/>
          </p:nvSpPr>
          <p:spPr>
            <a:xfrm>
              <a:off x="3257854" y="21442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eur droit avec flèche 4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078942" y="168319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71800" y="225975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/>
            <p:cNvSpPr/>
            <p:nvPr/>
          </p:nvSpPr>
          <p:spPr>
            <a:xfrm>
              <a:off x="4196675" y="270832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/>
            <p:cNvSpPr/>
            <p:nvPr/>
          </p:nvSpPr>
          <p:spPr>
            <a:xfrm>
              <a:off x="3889823" y="3121272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5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257854" y="21442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wright</a:t>
            </a:r>
            <a:r>
              <a:rPr lang="fr-FR" dirty="0" smtClean="0"/>
              <a:t>? No !</a:t>
            </a:r>
            <a:endParaRPr lang="en-US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79512" y="2688153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A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777042" y="4515966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B</a:t>
            </a:r>
            <a:endParaRPr lang="en-US" dirty="0"/>
          </a:p>
        </p:txBody>
      </p:sp>
      <p:sp>
        <p:nvSpPr>
          <p:cNvPr id="27" name="Ellipse 26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5796136" y="1498831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 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5739871" y="199580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 </a:t>
            </a:r>
            <a:endParaRPr lang="en-US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2827753" y="1888516"/>
            <a:ext cx="1726245" cy="1969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78942" y="168319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71800" y="225975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/>
          <p:cNvSpPr/>
          <p:nvPr/>
        </p:nvSpPr>
        <p:spPr>
          <a:xfrm>
            <a:off x="4196675" y="270832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>
            <a:off x="3889823" y="3121272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 rot="21130158">
            <a:off x="2531620" y="1498831"/>
            <a:ext cx="1492933" cy="2853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/>
          <p:cNvSpPr/>
          <p:nvPr/>
        </p:nvSpPr>
        <p:spPr>
          <a:xfrm rot="3752802">
            <a:off x="3078088" y="1839924"/>
            <a:ext cx="2096156" cy="150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395536" y="1131590"/>
            <a:ext cx="17209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Distribution </a:t>
            </a:r>
            <a:r>
              <a:rPr lang="fr-FR" dirty="0" err="1" smtClean="0"/>
              <a:t>Glio</a:t>
            </a:r>
            <a:endParaRPr lang="en-US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907704" y="1506666"/>
            <a:ext cx="776033" cy="3079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791281" y="1019544"/>
            <a:ext cx="21425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Distribution </a:t>
            </a:r>
            <a:r>
              <a:rPr lang="fr-FR" dirty="0" err="1" smtClean="0"/>
              <a:t>lung</a:t>
            </a:r>
            <a:r>
              <a:rPr lang="fr-FR" dirty="0" smtClean="0"/>
              <a:t> </a:t>
            </a:r>
            <a:r>
              <a:rPr lang="fr-FR" dirty="0" err="1" smtClean="0"/>
              <a:t>adk</a:t>
            </a:r>
            <a:endParaRPr lang="en-US" dirty="0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538455" y="1394620"/>
            <a:ext cx="15543" cy="47354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5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Generalisation</a:t>
            </a:r>
            <a:r>
              <a:rPr lang="fr-FR" dirty="0" smtClean="0"/>
              <a:t> and </a:t>
            </a:r>
            <a:r>
              <a:rPr lang="fr-FR" dirty="0" err="1" smtClean="0"/>
              <a:t>overfitting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05"/>
          <a:stretch/>
        </p:blipFill>
        <p:spPr bwMode="auto">
          <a:xfrm>
            <a:off x="899592" y="1499786"/>
            <a:ext cx="778120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390" y="4903772"/>
            <a:ext cx="99792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Teschendorff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AE. Avoiding common pitfalls in machine learning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omic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data science. Nat Mater. 2018 Nov 26.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doi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10.1038/s41563-018-0241-z.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PubMed PMID: 30478452.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curse</a:t>
            </a:r>
            <a:r>
              <a:rPr lang="fr-FR" dirty="0" smtClean="0"/>
              <a:t> of </a:t>
            </a:r>
            <a:r>
              <a:rPr lang="fr-FR" dirty="0" err="1" smtClean="0"/>
              <a:t>dimensionality</a:t>
            </a:r>
            <a:r>
              <a:rPr lang="fr-FR" dirty="0" smtClean="0"/>
              <a:t>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82"/>
          <a:stretch/>
        </p:blipFill>
        <p:spPr bwMode="auto">
          <a:xfrm>
            <a:off x="395536" y="1205913"/>
            <a:ext cx="8352928" cy="33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390" y="4903772"/>
            <a:ext cx="99792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Teschendorff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AE. Avoiding common pitfalls in machine learning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omic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data science. Nat Mater. 2018 Nov 26.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doi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10.1038/s41563-018-0241-z.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PubMed PMID: 30478452.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evaluate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95968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 x M matrix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-203546" y="2675116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 </a:t>
            </a:r>
            <a:r>
              <a:rPr lang="fr-FR" dirty="0" err="1" smtClean="0"/>
              <a:t>genes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51818" y="1543473"/>
            <a:ext cx="13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 </a:t>
            </a:r>
            <a:r>
              <a:rPr lang="fr-FR" dirty="0" err="1" smtClean="0"/>
              <a:t>examples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79912" y="1236060"/>
            <a:ext cx="1008112" cy="1800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eur droit avec flèche 9"/>
          <p:cNvCxnSpPr>
            <a:stCxn id="4" idx="3"/>
            <a:endCxn id="8" idx="1"/>
          </p:cNvCxnSpPr>
          <p:nvPr/>
        </p:nvCxnSpPr>
        <p:spPr>
          <a:xfrm flipV="1">
            <a:off x="1907704" y="2136160"/>
            <a:ext cx="1872208" cy="723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79912" y="3221769"/>
            <a:ext cx="504056" cy="180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onnecteur droit avec flèche 11"/>
          <p:cNvCxnSpPr>
            <a:stCxn id="4" idx="3"/>
            <a:endCxn id="11" idx="1"/>
          </p:cNvCxnSpPr>
          <p:nvPr/>
        </p:nvCxnSpPr>
        <p:spPr>
          <a:xfrm>
            <a:off x="1907704" y="2859782"/>
            <a:ext cx="1872208" cy="1262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555776" y="205840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M*0.8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603466" y="303584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M*0.2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5273835" y="1951494"/>
            <a:ext cx="1770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Train </a:t>
            </a:r>
            <a:r>
              <a:rPr lang="fr-FR" dirty="0" err="1" smtClean="0"/>
              <a:t>your</a:t>
            </a:r>
            <a:r>
              <a:rPr lang="fr-FR" dirty="0" smtClean="0"/>
              <a:t> model</a:t>
            </a:r>
            <a:endParaRPr lang="en-US" dirty="0"/>
          </a:p>
        </p:txBody>
      </p:sp>
      <p:cxnSp>
        <p:nvCxnSpPr>
          <p:cNvPr id="21" name="Connecteur droit avec flèche 20"/>
          <p:cNvCxnSpPr>
            <a:stCxn id="8" idx="3"/>
            <a:endCxn id="19" idx="1"/>
          </p:cNvCxnSpPr>
          <p:nvPr/>
        </p:nvCxnSpPr>
        <p:spPr>
          <a:xfrm>
            <a:off x="4788024" y="2136160"/>
            <a:ext cx="4858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7596336" y="1563638"/>
            <a:ext cx="1152128" cy="1139106"/>
            <a:chOff x="2267744" y="1831729"/>
            <a:chExt cx="2808312" cy="2520280"/>
          </a:xfrm>
        </p:grpSpPr>
        <p:sp>
          <p:nvSpPr>
            <p:cNvPr id="28" name="Rectangle 27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2411760" y="3320365"/>
              <a:ext cx="2358084" cy="7635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2411760" y="2567730"/>
              <a:ext cx="1998578" cy="1290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flipV="1">
              <a:off x="2411760" y="2857144"/>
              <a:ext cx="72008" cy="234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V="1">
              <a:off x="2586016" y="2139703"/>
              <a:ext cx="191026" cy="303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76717" y="3397675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1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2443264" y="2649932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2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2618783" y="200996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chemeClr val="accent1"/>
                  </a:solidFill>
                </a:rPr>
                <a:t>3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7590915" y="3568899"/>
            <a:ext cx="1251051" cy="1109508"/>
            <a:chOff x="2267744" y="1683198"/>
            <a:chExt cx="2808312" cy="2668811"/>
          </a:xfrm>
        </p:grpSpPr>
        <p:sp>
          <p:nvSpPr>
            <p:cNvPr id="52" name="Rectangle 51"/>
            <p:cNvSpPr/>
            <p:nvPr/>
          </p:nvSpPr>
          <p:spPr>
            <a:xfrm>
              <a:off x="3257854" y="21442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cteur droit 66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078942" y="168319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196675" y="270832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llipse 70"/>
            <p:cNvSpPr/>
            <p:nvPr/>
          </p:nvSpPr>
          <p:spPr>
            <a:xfrm>
              <a:off x="3889823" y="3121272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ZoneTexte 71"/>
          <p:cNvSpPr txBox="1"/>
          <p:nvPr/>
        </p:nvSpPr>
        <p:spPr>
          <a:xfrm>
            <a:off x="5317532" y="3937203"/>
            <a:ext cx="1683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Test </a:t>
            </a:r>
            <a:r>
              <a:rPr lang="fr-FR" dirty="0" err="1" smtClean="0"/>
              <a:t>your</a:t>
            </a:r>
            <a:r>
              <a:rPr lang="fr-FR" dirty="0" smtClean="0"/>
              <a:t> model</a:t>
            </a:r>
            <a:endParaRPr lang="en-US" dirty="0"/>
          </a:p>
        </p:txBody>
      </p:sp>
      <p:cxnSp>
        <p:nvCxnSpPr>
          <p:cNvPr id="74" name="Connecteur droit avec flèche 73"/>
          <p:cNvCxnSpPr>
            <a:stCxn id="11" idx="3"/>
            <a:endCxn id="72" idx="1"/>
          </p:cNvCxnSpPr>
          <p:nvPr/>
        </p:nvCxnSpPr>
        <p:spPr>
          <a:xfrm>
            <a:off x="4283968" y="4121869"/>
            <a:ext cx="10335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19" idx="2"/>
            <a:endCxn id="72" idx="0"/>
          </p:cNvCxnSpPr>
          <p:nvPr/>
        </p:nvCxnSpPr>
        <p:spPr>
          <a:xfrm flipH="1">
            <a:off x="6159205" y="2320826"/>
            <a:ext cx="1" cy="1616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72" idx="3"/>
          </p:cNvCxnSpPr>
          <p:nvPr/>
        </p:nvCxnSpPr>
        <p:spPr>
          <a:xfrm>
            <a:off x="7000878" y="4121869"/>
            <a:ext cx="379434" cy="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tse1.mm.bing.net/th?id=OIP.m_L0rdoNMpbrd41m4Kog_gHaHa&amp;pid=A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46" y="4335855"/>
            <a:ext cx="848119" cy="84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Running instructions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to the web </a:t>
            </a:r>
            <a:r>
              <a:rPr lang="en-US" dirty="0" smtClean="0">
                <a:hlinkClick r:id="rId2"/>
              </a:rPr>
              <a:t>https://github.com/gustaveroussy/IFSBM-bigdata/blob/master/TP_IFSBM_module12/2020/labs/instructions/instructions.pdf</a:t>
            </a:r>
            <a:endParaRPr lang="en-US" dirty="0" smtClean="0"/>
          </a:p>
          <a:p>
            <a:pPr marL="0" indent="0">
              <a:buNone/>
            </a:pPr>
            <a:r>
              <a:rPr lang="fr-FR" dirty="0" err="1" smtClean="0"/>
              <a:t>Follow</a:t>
            </a:r>
            <a:r>
              <a:rPr lang="fr-FR" dirty="0" smtClean="0"/>
              <a:t>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43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Are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strategies</a:t>
            </a:r>
            <a:r>
              <a:rPr lang="fr-FR" dirty="0" smtClean="0"/>
              <a:t> not to         ?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89474" y="1703671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4031577" y="1407049"/>
            <a:ext cx="0" cy="113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4031577" y="2546155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4504245" y="1407049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2" name="Ellipse 31"/>
          <p:cNvSpPr/>
          <p:nvPr/>
        </p:nvSpPr>
        <p:spPr>
          <a:xfrm>
            <a:off x="4644098" y="1613693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Ellipse 32"/>
          <p:cNvSpPr/>
          <p:nvPr/>
        </p:nvSpPr>
        <p:spPr>
          <a:xfrm>
            <a:off x="4732687" y="1409091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Ellipse 33"/>
          <p:cNvSpPr/>
          <p:nvPr/>
        </p:nvSpPr>
        <p:spPr>
          <a:xfrm>
            <a:off x="5006382" y="1790556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Ellipse 34"/>
          <p:cNvSpPr/>
          <p:nvPr/>
        </p:nvSpPr>
        <p:spPr>
          <a:xfrm>
            <a:off x="4858892" y="1600508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Rectangle 35"/>
          <p:cNvSpPr/>
          <p:nvPr/>
        </p:nvSpPr>
        <p:spPr>
          <a:xfrm>
            <a:off x="4297453" y="2180037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7" name="Rectangle 36"/>
          <p:cNvSpPr/>
          <p:nvPr/>
        </p:nvSpPr>
        <p:spPr>
          <a:xfrm>
            <a:off x="4288695" y="1741506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8" name="Rectangle 37"/>
          <p:cNvSpPr/>
          <p:nvPr/>
        </p:nvSpPr>
        <p:spPr>
          <a:xfrm>
            <a:off x="4202241" y="1961061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9" name="Rectangle 38"/>
          <p:cNvSpPr/>
          <p:nvPr/>
        </p:nvSpPr>
        <p:spPr>
          <a:xfrm>
            <a:off x="4495304" y="1962129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0" name="Rectangle 39"/>
          <p:cNvSpPr/>
          <p:nvPr/>
        </p:nvSpPr>
        <p:spPr>
          <a:xfrm>
            <a:off x="4555943" y="2204094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Ellipse 40"/>
          <p:cNvSpPr/>
          <p:nvPr/>
        </p:nvSpPr>
        <p:spPr>
          <a:xfrm>
            <a:off x="4676537" y="1800914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Connecteur droit 42"/>
          <p:cNvCxnSpPr/>
          <p:nvPr/>
        </p:nvCxnSpPr>
        <p:spPr>
          <a:xfrm>
            <a:off x="4261324" y="1432715"/>
            <a:ext cx="708203" cy="8901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tse1.mm.bing.net/th?id=OIP.m_L0rdoNMpbrd41m4Kog_gHaHa&amp;pid=A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67494"/>
            <a:ext cx="848119" cy="84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79512" y="1658307"/>
            <a:ext cx="3632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On the </a:t>
            </a:r>
            <a:r>
              <a:rPr lang="fr-FR" sz="2400" dirty="0" err="1" smtClean="0"/>
              <a:t>modeling</a:t>
            </a:r>
            <a:r>
              <a:rPr lang="fr-FR" sz="2400" dirty="0" smtClean="0"/>
              <a:t> / </a:t>
            </a:r>
            <a:r>
              <a:rPr lang="fr-FR" sz="2400" dirty="0" err="1" smtClean="0"/>
              <a:t>learning</a:t>
            </a:r>
            <a:r>
              <a:rPr lang="fr-FR" sz="2400" dirty="0" smtClean="0"/>
              <a:t>:</a:t>
            </a:r>
            <a:endParaRPr lang="en-US" sz="2400" dirty="0"/>
          </a:p>
        </p:txBody>
      </p:sp>
      <p:cxnSp>
        <p:nvCxnSpPr>
          <p:cNvPr id="56" name="Connecteur droit 55"/>
          <p:cNvCxnSpPr/>
          <p:nvPr/>
        </p:nvCxnSpPr>
        <p:spPr>
          <a:xfrm>
            <a:off x="4401575" y="1349250"/>
            <a:ext cx="708203" cy="8901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4127880" y="1524743"/>
            <a:ext cx="708203" cy="8901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470057" y="1714782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6012160" y="1418160"/>
            <a:ext cx="0" cy="113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012160" y="2557266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6484828" y="1418160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3" name="Ellipse 62"/>
          <p:cNvSpPr/>
          <p:nvPr/>
        </p:nvSpPr>
        <p:spPr>
          <a:xfrm>
            <a:off x="6624681" y="1624804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4" name="Ellipse 63"/>
          <p:cNvSpPr/>
          <p:nvPr/>
        </p:nvSpPr>
        <p:spPr>
          <a:xfrm>
            <a:off x="6713270" y="1420202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5" name="Ellipse 64"/>
          <p:cNvSpPr/>
          <p:nvPr/>
        </p:nvSpPr>
        <p:spPr>
          <a:xfrm>
            <a:off x="6986965" y="1801667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Ellipse 68"/>
          <p:cNvSpPr/>
          <p:nvPr/>
        </p:nvSpPr>
        <p:spPr>
          <a:xfrm>
            <a:off x="6839475" y="1611619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Rectangle 72"/>
          <p:cNvSpPr/>
          <p:nvPr/>
        </p:nvSpPr>
        <p:spPr>
          <a:xfrm>
            <a:off x="6278036" y="2191148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5" name="Rectangle 74"/>
          <p:cNvSpPr/>
          <p:nvPr/>
        </p:nvSpPr>
        <p:spPr>
          <a:xfrm>
            <a:off x="6269278" y="1752617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75"/>
          <p:cNvSpPr/>
          <p:nvPr/>
        </p:nvSpPr>
        <p:spPr>
          <a:xfrm>
            <a:off x="6182824" y="1972172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7" name="Rectangle 76"/>
          <p:cNvSpPr/>
          <p:nvPr/>
        </p:nvSpPr>
        <p:spPr>
          <a:xfrm>
            <a:off x="6475887" y="1973240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9" name="Rectangle 78"/>
          <p:cNvSpPr/>
          <p:nvPr/>
        </p:nvSpPr>
        <p:spPr>
          <a:xfrm>
            <a:off x="6536526" y="2215205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1" name="Ellipse 80"/>
          <p:cNvSpPr/>
          <p:nvPr/>
        </p:nvSpPr>
        <p:spPr>
          <a:xfrm>
            <a:off x="6657120" y="1812025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5" name="Groupe 4"/>
          <p:cNvGrpSpPr/>
          <p:nvPr/>
        </p:nvGrpSpPr>
        <p:grpSpPr>
          <a:xfrm rot="749311">
            <a:off x="6078781" y="1360361"/>
            <a:ext cx="981898" cy="1065687"/>
            <a:chOff x="6108463" y="1360361"/>
            <a:chExt cx="981898" cy="1065687"/>
          </a:xfrm>
        </p:grpSpPr>
        <p:cxnSp>
          <p:nvCxnSpPr>
            <p:cNvPr id="82" name="Connecteur droit 81"/>
            <p:cNvCxnSpPr/>
            <p:nvPr/>
          </p:nvCxnSpPr>
          <p:spPr>
            <a:xfrm>
              <a:off x="6241907" y="1443826"/>
              <a:ext cx="708203" cy="890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6382158" y="1360361"/>
              <a:ext cx="708203" cy="8901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6108463" y="1535854"/>
              <a:ext cx="708203" cy="8901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avec flèche 12"/>
          <p:cNvCxnSpPr/>
          <p:nvPr/>
        </p:nvCxnSpPr>
        <p:spPr>
          <a:xfrm>
            <a:off x="5338936" y="180091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7524328" y="1519807"/>
            <a:ext cx="1893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Eg</a:t>
            </a:r>
            <a:r>
              <a:rPr lang="fr-FR" dirty="0" smtClean="0"/>
              <a:t>: SVM, </a:t>
            </a:r>
            <a:r>
              <a:rPr lang="fr-FR" dirty="0" err="1" smtClean="0"/>
              <a:t>regularisation</a:t>
            </a:r>
            <a:r>
              <a:rPr lang="fr-FR" dirty="0" smtClean="0"/>
              <a:t> / </a:t>
            </a:r>
            <a:r>
              <a:rPr lang="fr-FR" dirty="0" err="1" smtClean="0"/>
              <a:t>penalisation</a:t>
            </a:r>
            <a:r>
              <a:rPr lang="fr-FR" dirty="0" smtClean="0"/>
              <a:t>..</a:t>
            </a:r>
            <a:endParaRPr lang="en-US" dirty="0"/>
          </a:p>
        </p:txBody>
      </p:sp>
      <p:sp>
        <p:nvSpPr>
          <p:cNvPr id="86" name="ZoneTexte 85"/>
          <p:cNvSpPr txBox="1"/>
          <p:nvPr/>
        </p:nvSpPr>
        <p:spPr>
          <a:xfrm>
            <a:off x="1125412" y="3361103"/>
            <a:ext cx="1740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On the data:</a:t>
            </a:r>
            <a:endParaRPr lang="en-US" sz="2400" dirty="0"/>
          </a:p>
        </p:txBody>
      </p:sp>
      <p:grpSp>
        <p:nvGrpSpPr>
          <p:cNvPr id="87" name="Groupe 86"/>
          <p:cNvGrpSpPr/>
          <p:nvPr/>
        </p:nvGrpSpPr>
        <p:grpSpPr>
          <a:xfrm>
            <a:off x="4073651" y="3003798"/>
            <a:ext cx="1205772" cy="1369593"/>
            <a:chOff x="2267744" y="1329207"/>
            <a:chExt cx="2808312" cy="3022802"/>
          </a:xfrm>
        </p:grpSpPr>
        <p:sp>
          <p:nvSpPr>
            <p:cNvPr id="88" name="Rectangle 87"/>
            <p:cNvSpPr/>
            <p:nvPr/>
          </p:nvSpPr>
          <p:spPr>
            <a:xfrm>
              <a:off x="3257854" y="21442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lipse 91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Ellipse 92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Ellipse 93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Ellipse 94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Ellipse 95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Connecteur droit 102"/>
            <p:cNvCxnSpPr/>
            <p:nvPr/>
          </p:nvCxnSpPr>
          <p:spPr>
            <a:xfrm>
              <a:off x="3270622" y="1329209"/>
              <a:ext cx="832091" cy="2839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3078942" y="168319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771800" y="225975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4196675" y="270832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3889823" y="3121272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428427" y="3931556"/>
              <a:ext cx="288032" cy="2628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10968" y="3395265"/>
              <a:ext cx="288032" cy="2628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93509" y="2858973"/>
              <a:ext cx="288032" cy="2628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757584" y="1805991"/>
              <a:ext cx="288032" cy="2628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25295" y="1488136"/>
              <a:ext cx="288032" cy="2628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4099270" y="3016600"/>
              <a:ext cx="252027" cy="3079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Ellipse 113"/>
            <p:cNvSpPr/>
            <p:nvPr/>
          </p:nvSpPr>
          <p:spPr>
            <a:xfrm>
              <a:off x="4182665" y="3564075"/>
              <a:ext cx="252027" cy="3079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3763849" y="1656947"/>
              <a:ext cx="252027" cy="3079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/>
            <p:cNvSpPr/>
            <p:nvPr/>
          </p:nvSpPr>
          <p:spPr>
            <a:xfrm>
              <a:off x="3428427" y="1329207"/>
              <a:ext cx="252027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3931560" y="2133728"/>
              <a:ext cx="252027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4434692" y="3405147"/>
              <a:ext cx="252027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ZoneTexte 118"/>
          <p:cNvSpPr txBox="1"/>
          <p:nvPr/>
        </p:nvSpPr>
        <p:spPr>
          <a:xfrm>
            <a:off x="6125359" y="3184688"/>
            <a:ext cx="267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Eg</a:t>
            </a:r>
            <a:r>
              <a:rPr lang="fr-FR" dirty="0" smtClean="0"/>
              <a:t>: data augmentation (real or </a:t>
            </a:r>
            <a:r>
              <a:rPr lang="fr-FR" dirty="0" err="1" smtClean="0"/>
              <a:t>artificial</a:t>
            </a:r>
            <a:r>
              <a:rPr lang="fr-FR" dirty="0" smtClean="0"/>
              <a:t>),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distribution…</a:t>
            </a:r>
          </a:p>
        </p:txBody>
      </p:sp>
      <p:pic>
        <p:nvPicPr>
          <p:cNvPr id="5122" name="Picture 2" descr="https://tse1.mm.bing.net/th?id=OIP.WNkgde7GKtP20KoZcAlBFgHaHa&amp;pid=A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592" y="2427734"/>
            <a:ext cx="741019" cy="74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tse1.mm.bing.net/th?id=OIP.7DAapXdC1_ur4ns37g17DgHaHa&amp;pid=Ap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379" y="4149519"/>
            <a:ext cx="928669" cy="92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8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96005" y="1995686"/>
            <a:ext cx="8196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Back to </a:t>
            </a:r>
            <a:r>
              <a:rPr lang="fr-FR" sz="5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TPBigData.Rmd</a:t>
            </a:r>
            <a:endParaRPr lang="en-US" sz="5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5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Intepret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</a:t>
            </a:r>
            <a:r>
              <a:rPr lang="fr-FR" dirty="0" err="1" smtClean="0"/>
              <a:t>biologically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5022494" y="2859782"/>
                <a:ext cx="41084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𝑧</m:t>
                      </m:r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r>
                        <a:rPr lang="fr-FR" sz="20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FR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sz="2000" i="1">
                          <a:latin typeface="Cambria Math"/>
                        </a:rPr>
                        <m:t>=</m:t>
                      </m:r>
                      <m:r>
                        <a:rPr lang="fr-FR" sz="20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r>
                        <a:rPr lang="fr-FR" sz="2000" b="0" i="1" smtClean="0">
                          <a:latin typeface="Cambria Math"/>
                        </a:rPr>
                        <m:t>𝑔</m:t>
                      </m:r>
                      <m:r>
                        <a:rPr lang="fr-FR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20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r>
                        <a:rPr lang="fr-FR" sz="2000" b="0" i="1" smtClean="0">
                          <a:latin typeface="Cambria Math"/>
                        </a:rPr>
                        <m:t>𝑏</m:t>
                      </m:r>
                      <m:r>
                        <a:rPr lang="fr-FR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2000" dirty="0" smtClean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94" y="2859782"/>
                <a:ext cx="4108432" cy="707886"/>
              </a:xfrm>
              <a:prstGeom prst="rect">
                <a:avLst/>
              </a:prstGeom>
              <a:blipFill rotWithShape="1">
                <a:blip r:embed="rId4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932040" y="3694261"/>
                <a:ext cx="40969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 smtClean="0">
                    <a:sym typeface="Wingdings" panose="05000000000000000000" pitchFamily="2" charset="2"/>
                  </a:rPr>
                  <a:t></a:t>
                </a:r>
                <a:r>
                  <a:rPr lang="fr-FR" sz="2400" dirty="0"/>
                  <a:t> y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dirty="0">
                        <a:latin typeface="Cambria Math"/>
                        <a:ea typeface="Cambria Math"/>
                      </a:rPr>
                      <m:t>ou</m:t>
                    </m:r>
                    <m:r>
                      <a:rPr lang="fr-FR" sz="2400" dirty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dirty="0">
                        <a:latin typeface="Cambria Math"/>
                        <a:ea typeface="Cambria Math"/>
                      </a:rPr>
                      <m:t>have</m:t>
                    </m:r>
                    <m:r>
                      <a:rPr lang="fr-FR" sz="2400" dirty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dirty="0">
                        <a:latin typeface="Cambria Math"/>
                        <a:ea typeface="Cambria Math"/>
                      </a:rPr>
                      <m:t>found</m:t>
                    </m:r>
                  </m:oMath>
                </a14:m>
                <a:r>
                  <a:rPr lang="fr-FR" sz="24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Cambria Math"/>
                            <a:ea typeface="Cambria Math"/>
                          </a:rPr>
                          <m:t>𝛳</m:t>
                        </m:r>
                      </m:e>
                      <m:sub>
                        <m:r>
                          <a:rPr lang="fr-FR" sz="24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Cambria Math"/>
                            <a:ea typeface="Cambria Math"/>
                          </a:rPr>
                          <m:t>𝛳</m:t>
                        </m:r>
                      </m:e>
                      <m:sub>
                        <m:r>
                          <a:rPr lang="fr-FR" sz="24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 smtClean="0"/>
                  <a:t> &amp; b</a:t>
                </a:r>
                <a:endParaRPr lang="en-US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694261"/>
                <a:ext cx="409695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232" t="-11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2827753" y="218047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685894" y="1528273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33250" y="30822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65293" y="380485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54"/>
          <p:cNvSpPr txBox="1"/>
          <p:nvPr/>
        </p:nvSpPr>
        <p:spPr>
          <a:xfrm>
            <a:off x="5796136" y="1498831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 </a:t>
            </a:r>
            <a:endParaRPr lang="en-US" dirty="0"/>
          </a:p>
        </p:txBody>
      </p:sp>
      <p:sp>
        <p:nvSpPr>
          <p:cNvPr id="56" name="ZoneTexte 55"/>
          <p:cNvSpPr txBox="1"/>
          <p:nvPr/>
        </p:nvSpPr>
        <p:spPr>
          <a:xfrm>
            <a:off x="5739871" y="199580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grpSp>
        <p:nvGrpSpPr>
          <p:cNvPr id="60" name="Groupe 59"/>
          <p:cNvGrpSpPr/>
          <p:nvPr/>
        </p:nvGrpSpPr>
        <p:grpSpPr>
          <a:xfrm>
            <a:off x="7619941" y="1975150"/>
            <a:ext cx="1385829" cy="884632"/>
            <a:chOff x="6386448" y="2903119"/>
            <a:chExt cx="2060756" cy="1254448"/>
          </a:xfrm>
        </p:grpSpPr>
        <p:cxnSp>
          <p:nvCxnSpPr>
            <p:cNvPr id="61" name="Connecteur droit avec flèche 60"/>
            <p:cNvCxnSpPr/>
            <p:nvPr/>
          </p:nvCxnSpPr>
          <p:spPr>
            <a:xfrm flipV="1">
              <a:off x="7170664" y="3061129"/>
              <a:ext cx="0" cy="9225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>
              <a:off x="6386448" y="3983652"/>
              <a:ext cx="15684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e libre 62"/>
            <p:cNvSpPr/>
            <p:nvPr/>
          </p:nvSpPr>
          <p:spPr>
            <a:xfrm>
              <a:off x="6419589" y="3173828"/>
              <a:ext cx="1448656" cy="750013"/>
            </a:xfrm>
            <a:custGeom>
              <a:avLst/>
              <a:gdLst>
                <a:gd name="connsiteX0" fmla="*/ 0 w 1448656"/>
                <a:gd name="connsiteY0" fmla="*/ 750013 h 750013"/>
                <a:gd name="connsiteX1" fmla="*/ 513708 w 1448656"/>
                <a:gd name="connsiteY1" fmla="*/ 667820 h 750013"/>
                <a:gd name="connsiteX2" fmla="*/ 750013 w 1448656"/>
                <a:gd name="connsiteY2" fmla="*/ 369869 h 750013"/>
                <a:gd name="connsiteX3" fmla="*/ 955497 w 1448656"/>
                <a:gd name="connsiteY3" fmla="*/ 61645 h 750013"/>
                <a:gd name="connsiteX4" fmla="*/ 1448656 w 1448656"/>
                <a:gd name="connsiteY4" fmla="*/ 0 h 750013"/>
                <a:gd name="connsiteX0" fmla="*/ 0 w 1448656"/>
                <a:gd name="connsiteY0" fmla="*/ 750013 h 750013"/>
                <a:gd name="connsiteX1" fmla="*/ 513708 w 1448656"/>
                <a:gd name="connsiteY1" fmla="*/ 667820 h 750013"/>
                <a:gd name="connsiteX2" fmla="*/ 750013 w 1448656"/>
                <a:gd name="connsiteY2" fmla="*/ 369869 h 750013"/>
                <a:gd name="connsiteX3" fmla="*/ 955497 w 1448656"/>
                <a:gd name="connsiteY3" fmla="*/ 61645 h 750013"/>
                <a:gd name="connsiteX4" fmla="*/ 1448656 w 1448656"/>
                <a:gd name="connsiteY4" fmla="*/ 0 h 75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8656" h="750013">
                  <a:moveTo>
                    <a:pt x="0" y="750013"/>
                  </a:moveTo>
                  <a:cubicBezTo>
                    <a:pt x="194353" y="740595"/>
                    <a:pt x="388706" y="731177"/>
                    <a:pt x="513708" y="667820"/>
                  </a:cubicBezTo>
                  <a:cubicBezTo>
                    <a:pt x="638710" y="604463"/>
                    <a:pt x="696931" y="501721"/>
                    <a:pt x="750013" y="369869"/>
                  </a:cubicBezTo>
                  <a:cubicBezTo>
                    <a:pt x="803095" y="238017"/>
                    <a:pt x="839057" y="123290"/>
                    <a:pt x="955497" y="61645"/>
                  </a:cubicBezTo>
                  <a:cubicBezTo>
                    <a:pt x="1071938" y="0"/>
                    <a:pt x="1260297" y="0"/>
                    <a:pt x="144865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164883" y="2903119"/>
              <a:ext cx="381870" cy="37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1</a:t>
              </a:r>
              <a:endParaRPr lang="en-US" sz="1100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7134929" y="3640674"/>
              <a:ext cx="381870" cy="37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0</a:t>
              </a:r>
              <a:endParaRPr lang="en-US" sz="11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8089171" y="3786592"/>
              <a:ext cx="358033" cy="37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z</a:t>
              </a:r>
            </a:p>
          </p:txBody>
        </p:sp>
      </p:grpSp>
      <p:cxnSp>
        <p:nvCxnSpPr>
          <p:cNvPr id="33" name="Connecteur droit 32"/>
          <p:cNvCxnSpPr/>
          <p:nvPr/>
        </p:nvCxnSpPr>
        <p:spPr>
          <a:xfrm>
            <a:off x="3419872" y="1683497"/>
            <a:ext cx="545976" cy="2472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Intepret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</a:t>
            </a:r>
            <a:r>
              <a:rPr lang="fr-FR" dirty="0" err="1" smtClean="0"/>
              <a:t>biologically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076056" y="1335079"/>
                <a:ext cx="4057058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2400" dirty="0" smtClean="0">
                    <a:sym typeface="Wingdings" panose="05000000000000000000" pitchFamily="2" charset="2"/>
                  </a:rPr>
                  <a:t>Gene A </a:t>
                </a:r>
                <a:r>
                  <a:rPr lang="fr-FR" sz="2400" dirty="0" err="1" smtClean="0">
                    <a:sym typeface="Wingdings" panose="05000000000000000000" pitchFamily="2" charset="2"/>
                  </a:rPr>
                  <a:t>is</a:t>
                </a:r>
                <a:r>
                  <a:rPr lang="fr-FR" sz="2400" dirty="0" smtClean="0">
                    <a:sym typeface="Wingdings" panose="05000000000000000000" pitchFamily="2" charset="2"/>
                  </a:rPr>
                  <a:t> not </a:t>
                </a:r>
                <a:r>
                  <a:rPr lang="fr-FR" sz="2400" dirty="0" err="1" smtClean="0">
                    <a:sym typeface="Wingdings" panose="05000000000000000000" pitchFamily="2" charset="2"/>
                  </a:rPr>
                  <a:t>very</a:t>
                </a:r>
                <a:r>
                  <a:rPr lang="fr-FR" sz="2400" dirty="0" smtClean="0">
                    <a:sym typeface="Wingdings" panose="05000000000000000000" pitchFamily="2" charset="2"/>
                  </a:rPr>
                  <a:t> discriminant</a:t>
                </a:r>
              </a:p>
              <a:p>
                <a:pPr marL="342900" indent="-342900">
                  <a:lnSpc>
                    <a:spcPct val="150000"/>
                  </a:lnSpc>
                  <a:buFont typeface="Calibri" panose="020F0502020204030204" pitchFamily="34" charset="0"/>
                  <a:buChar char="‒"/>
                </a:pPr>
                <a:r>
                  <a:rPr lang="fr-FR" sz="2400" dirty="0" err="1" smtClean="0">
                    <a:sym typeface="Wingdings" panose="05000000000000000000" pitchFamily="2" charset="2"/>
                  </a:rPr>
                  <a:t>so</a:t>
                </a:r>
                <a:r>
                  <a:rPr lang="fr-FR" sz="24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𝑎𝑏𝑠</m:t>
                        </m:r>
                        <m:r>
                          <a:rPr lang="fr-F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fr-FR" sz="240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 smtClean="0"/>
                  <a:t> should be small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2400" dirty="0">
                    <a:sym typeface="Wingdings" panose="05000000000000000000" pitchFamily="2" charset="2"/>
                  </a:rPr>
                  <a:t>Gene </a:t>
                </a:r>
                <a:r>
                  <a:rPr lang="fr-FR" sz="2400" dirty="0" smtClean="0">
                    <a:sym typeface="Wingdings" panose="05000000000000000000" pitchFamily="2" charset="2"/>
                  </a:rPr>
                  <a:t>B </a:t>
                </a:r>
                <a:r>
                  <a:rPr lang="fr-FR" sz="2400" dirty="0" err="1" smtClean="0">
                    <a:sym typeface="Wingdings" panose="05000000000000000000" pitchFamily="2" charset="2"/>
                  </a:rPr>
                  <a:t>seems</a:t>
                </a:r>
                <a:r>
                  <a:rPr lang="fr-FR" sz="2400" dirty="0" smtClean="0">
                    <a:sym typeface="Wingdings" panose="05000000000000000000" pitchFamily="2" charset="2"/>
                  </a:rPr>
                  <a:t> discriminant </a:t>
                </a:r>
              </a:p>
              <a:p>
                <a:pPr marL="342900" indent="-342900">
                  <a:lnSpc>
                    <a:spcPct val="150000"/>
                  </a:lnSpc>
                  <a:buFont typeface="Calibri" panose="020F0502020204030204" pitchFamily="34" charset="0"/>
                  <a:buChar char="‒"/>
                </a:pPr>
                <a:r>
                  <a:rPr lang="fr-FR" sz="2400" dirty="0" err="1" smtClean="0">
                    <a:sym typeface="Wingdings" panose="05000000000000000000" pitchFamily="2" charset="2"/>
                  </a:rPr>
                  <a:t>so</a:t>
                </a:r>
                <a:r>
                  <a:rPr lang="fr-FR" sz="24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sym typeface="Wingdings" panose="05000000000000000000" pitchFamily="2" charset="2"/>
                          </a:rPr>
                          <m:t>𝑎𝑏𝑠</m:t>
                        </m:r>
                        <m:r>
                          <a:rPr lang="fr-FR" sz="2400" i="1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/>
                  <a:t> should be </a:t>
                </a:r>
                <a:r>
                  <a:rPr lang="en-US" sz="2400" dirty="0" smtClean="0"/>
                  <a:t>larger</a:t>
                </a:r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335079"/>
                <a:ext cx="4057058" cy="2862322"/>
              </a:xfrm>
              <a:prstGeom prst="rect">
                <a:avLst/>
              </a:prstGeom>
              <a:blipFill rotWithShape="1">
                <a:blip r:embed="rId4"/>
                <a:stretch>
                  <a:fillRect l="-2406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2827753" y="218047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685894" y="1528273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33250" y="30822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65293" y="380485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3419872" y="1683497"/>
            <a:ext cx="545976" cy="2472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96005" y="1995686"/>
            <a:ext cx="8196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 to </a:t>
            </a:r>
            <a:r>
              <a:rPr lang="fr-FR" sz="5400" b="1" dirty="0" err="1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TPBigData.Rmd</a:t>
            </a:r>
            <a:endParaRPr lang="en-US" sz="5400" b="1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38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13116" y="1640152"/>
            <a:ext cx="1770037" cy="11476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634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Lasso </a:t>
            </a:r>
            <a:r>
              <a:rPr lang="fr-FR" dirty="0" err="1" smtClean="0"/>
              <a:t>regularization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or L1N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36653" y="1640152"/>
                <a:ext cx="5946500" cy="1147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fr-F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fr-FR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FR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/>
                            </a:rPr>
                            <m:t>𝑖</m:t>
                          </m:r>
                          <m:r>
                            <a:rPr lang="fr-FR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fr-FR" sz="2400" i="1">
                              <a:latin typeface="Cambria Math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2400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fr-FR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24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fr-FR" sz="2400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fr-FR" sz="2400" b="1" i="1" smtClean="0">
                          <a:latin typeface="Cambria Math"/>
                        </a:rPr>
                        <m:t>+ </m:t>
                      </m:r>
                      <m:r>
                        <a:rPr lang="el-GR" sz="2400" b="1" i="1" smtClean="0">
                          <a:latin typeface="Cambria Math"/>
                        </a:rPr>
                        <m:t>𝝀</m:t>
                      </m:r>
                      <m:r>
                        <a:rPr lang="fr-FR" sz="2400" b="1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24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fr-FR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24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fr-FR" sz="24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fr-FR" sz="2400" b="1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sz="2400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400" b="1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fr-FR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53" y="1640152"/>
                <a:ext cx="5946500" cy="11476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276827" y="4011910"/>
                <a:ext cx="41084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𝑧</m:t>
                      </m:r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r>
                        <a:rPr lang="fr-FR" sz="20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FR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sz="2000" i="1">
                          <a:latin typeface="Cambria Math"/>
                        </a:rPr>
                        <m:t>=</m:t>
                      </m:r>
                      <m:r>
                        <a:rPr lang="fr-FR" sz="20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r>
                        <a:rPr lang="fr-FR" sz="2000" b="0" i="1" smtClean="0">
                          <a:latin typeface="Cambria Math"/>
                        </a:rPr>
                        <m:t>𝑔</m:t>
                      </m:r>
                      <m:r>
                        <a:rPr lang="fr-FR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20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r>
                        <a:rPr lang="fr-FR" sz="2000" b="0" i="1" smtClean="0">
                          <a:latin typeface="Cambria Math"/>
                        </a:rPr>
                        <m:t>𝑏</m:t>
                      </m:r>
                      <m:r>
                        <a:rPr lang="fr-FR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2000" dirty="0" smtClean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827" y="4011910"/>
                <a:ext cx="4108432" cy="707886"/>
              </a:xfrm>
              <a:prstGeom prst="rect">
                <a:avLst/>
              </a:prstGeom>
              <a:blipFill rotWithShape="1">
                <a:blip r:embed="rId3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36653" y="3036897"/>
                <a:ext cx="551715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itchFamily="2" charset="2"/>
                  <a:buChar char="à"/>
                </a:pPr>
                <a:r>
                  <a:rPr lang="fr-FR" sz="24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dirty="0">
                        <a:latin typeface="Cambria Math"/>
                        <a:ea typeface="Cambria Math"/>
                      </a:rPr>
                      <m:t>inimizes</m:t>
                    </m:r>
                  </m:oMath>
                </a14:m>
                <a:r>
                  <a:rPr lang="fr-FR" sz="24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fr-FR" sz="2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Cambria Math"/>
                            <a:ea typeface="Cambria Math"/>
                          </a:rPr>
                          <m:t>𝛳</m:t>
                        </m:r>
                      </m:e>
                      <m:sub>
                        <m:r>
                          <a:rPr lang="fr-FR" sz="24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Cambria Math"/>
                            <a:ea typeface="Cambria Math"/>
                          </a:rPr>
                          <m:t>𝛳</m:t>
                        </m:r>
                      </m:e>
                      <m:sub>
                        <m:r>
                          <a:rPr lang="fr-FR" sz="24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fr-FR" sz="2400" b="0" i="1" dirty="0" smtClean="0">
                        <a:latin typeface="Cambria Math"/>
                        <a:ea typeface="Cambria Math"/>
                      </a:rPr>
                      <m:t> … </m:t>
                    </m:r>
                    <m:sSub>
                      <m:sSubPr>
                        <m:ctrlPr>
                          <a:rPr lang="fr-FR" sz="2400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400" i="1" dirty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24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342900" indent="-342900">
                  <a:buFont typeface="Wingdings" pitchFamily="2" charset="2"/>
                  <a:buChar char="à"/>
                </a:pPr>
                <a:r>
                  <a:rPr lang="fr-FR" sz="2400" dirty="0" smtClean="0"/>
                  <a:t>And </a:t>
                </a:r>
                <a:r>
                  <a:rPr lang="fr-FR" sz="2400" dirty="0" err="1" smtClean="0"/>
                  <a:t>even</a:t>
                </a:r>
                <a:r>
                  <a:rPr lang="fr-FR" sz="2400" dirty="0" smtClean="0"/>
                  <a:t> set </a:t>
                </a:r>
                <a:r>
                  <a:rPr lang="fr-FR" sz="2400" dirty="0" err="1" smtClean="0"/>
                  <a:t>some</a:t>
                </a:r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 smtClean="0"/>
                  <a:t> very close to zeros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53" y="3036897"/>
                <a:ext cx="5517151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547" t="-5882" r="-66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567149" y="2859782"/>
                <a:ext cx="105670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400" b="0" i="0" dirty="0" smtClean="0">
                          <a:solidFill>
                            <a:srgbClr val="242729"/>
                          </a:solidFill>
                          <a:latin typeface="MathJax_Main"/>
                          <a:cs typeface="Arial" pitchFamily="34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242729"/>
                          </a:solidFill>
                          <a:latin typeface="MathJax_Main"/>
                          <a:cs typeface="Arial" pitchFamily="34" charset="0"/>
                        </a:rPr>
                        <m:t>||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242729"/>
                          </a:solidFill>
                          <a:latin typeface="MathJax_Math-italic"/>
                          <a:cs typeface="Arial" pitchFamily="34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242729"/>
                          </a:solidFill>
                          <a:latin typeface="MathJax_Main"/>
                          <a:cs typeface="Arial" pitchFamily="34" charset="0"/>
                        </a:rPr>
                        <m:t>||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rgbClr val="242729"/>
                          </a:solidFill>
                          <a:latin typeface="MathJax_Main"/>
                          <a:cs typeface="Arial" pitchFamily="34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149" y="2859782"/>
                <a:ext cx="1056700" cy="453137"/>
              </a:xfrm>
              <a:prstGeom prst="rect">
                <a:avLst/>
              </a:prstGeom>
              <a:blipFill rotWithShape="1"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8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</a:t>
            </a:r>
            <a:r>
              <a:rPr lang="fr-FR" dirty="0" smtClean="0"/>
              <a:t> Lasso </a:t>
            </a:r>
            <a:r>
              <a:rPr lang="fr-FR" dirty="0" err="1" smtClean="0"/>
              <a:t>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220072" y="1846105"/>
                <a:ext cx="4057058" cy="1142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is set to ~0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sym typeface="Wingdings" panose="05000000000000000000" pitchFamily="2" charset="2"/>
                          </a:rPr>
                          <m:t>𝑎𝑏𝑠</m:t>
                        </m:r>
                        <m:r>
                          <a:rPr lang="fr-FR" sz="2400" i="1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kept large</a:t>
                </a:r>
                <a:endParaRPr lang="en-US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846105"/>
                <a:ext cx="4057058" cy="1142108"/>
              </a:xfrm>
              <a:prstGeom prst="rect">
                <a:avLst/>
              </a:prstGeom>
              <a:blipFill rotWithShape="1">
                <a:blip r:embed="rId4"/>
                <a:stretch>
                  <a:fillRect l="-1952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2827753" y="218047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685894" y="1528273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33250" y="30822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65293" y="380485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3653325" y="1600281"/>
            <a:ext cx="0" cy="2627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5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14667" y="2067695"/>
            <a:ext cx="301550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581" y="339502"/>
            <a:ext cx="7034439" cy="8572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But </a:t>
            </a:r>
            <a:r>
              <a:rPr lang="fr-FR" dirty="0" err="1" smtClean="0"/>
              <a:t>you</a:t>
            </a:r>
            <a:r>
              <a:rPr lang="fr-FR" dirty="0" smtClean="0"/>
              <a:t> have one more </a:t>
            </a:r>
            <a:r>
              <a:rPr lang="fr-FR" dirty="0" err="1" smtClean="0"/>
              <a:t>parameter</a:t>
            </a:r>
            <a:r>
              <a:rPr lang="fr-FR" dirty="0" smtClean="0"/>
              <a:t> to </a:t>
            </a:r>
            <a:r>
              <a:rPr lang="fr-FR" dirty="0" err="1" smtClean="0"/>
              <a:t>search</a:t>
            </a:r>
            <a:r>
              <a:rPr lang="fr-FR" dirty="0" smtClean="0"/>
              <a:t> = lambda!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3964" y="1779662"/>
                <a:ext cx="5787675" cy="1147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fr-F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fr-FR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FR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/>
                            </a:rPr>
                            <m:t>𝑖</m:t>
                          </m:r>
                          <m:r>
                            <a:rPr lang="fr-FR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fr-FR" sz="2400" i="1">
                              <a:latin typeface="Cambria Math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2400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fr-FR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24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fr-FR" sz="2400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fr-FR" sz="2400" b="1" i="1" smtClean="0">
                          <a:latin typeface="Cambria Math"/>
                        </a:rPr>
                        <m:t>+ </m:t>
                      </m:r>
                      <m:r>
                        <a:rPr lang="el-GR" sz="2400" b="1" i="1" smtClean="0">
                          <a:latin typeface="Cambria Math"/>
                        </a:rPr>
                        <m:t>𝝀</m:t>
                      </m:r>
                      <m:r>
                        <a:rPr lang="fr-FR" sz="2400" b="1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fr-FR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400" b="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964" y="1779662"/>
                <a:ext cx="5787675" cy="11476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3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Train and </a:t>
            </a:r>
            <a:r>
              <a:rPr lang="fr-FR" dirty="0" err="1" smtClean="0"/>
              <a:t>evaluate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Lasso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95968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N, M matrix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-203546" y="2675116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 </a:t>
            </a:r>
            <a:r>
              <a:rPr lang="fr-FR" dirty="0" err="1" smtClean="0"/>
              <a:t>genes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51818" y="1543473"/>
            <a:ext cx="13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 </a:t>
            </a:r>
            <a:r>
              <a:rPr lang="fr-FR" dirty="0" err="1" smtClean="0"/>
              <a:t>examples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79912" y="1236060"/>
            <a:ext cx="1008112" cy="1800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eur droit avec flèche 9"/>
          <p:cNvCxnSpPr>
            <a:stCxn id="4" idx="3"/>
            <a:endCxn id="8" idx="1"/>
          </p:cNvCxnSpPr>
          <p:nvPr/>
        </p:nvCxnSpPr>
        <p:spPr>
          <a:xfrm flipV="1">
            <a:off x="1907704" y="2136160"/>
            <a:ext cx="1872208" cy="723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79912" y="3221769"/>
            <a:ext cx="504056" cy="180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onnecteur droit avec flèche 11"/>
          <p:cNvCxnSpPr>
            <a:stCxn id="4" idx="3"/>
            <a:endCxn id="11" idx="1"/>
          </p:cNvCxnSpPr>
          <p:nvPr/>
        </p:nvCxnSpPr>
        <p:spPr>
          <a:xfrm>
            <a:off x="1907704" y="2859782"/>
            <a:ext cx="1872208" cy="1262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555776" y="205840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M*0.8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603466" y="303584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M*0.2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5273835" y="2518078"/>
            <a:ext cx="1770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Train </a:t>
            </a:r>
            <a:r>
              <a:rPr lang="fr-FR" dirty="0" err="1" smtClean="0"/>
              <a:t>your</a:t>
            </a:r>
            <a:r>
              <a:rPr lang="fr-FR" dirty="0" smtClean="0"/>
              <a:t> model</a:t>
            </a:r>
            <a:endParaRPr lang="en-US" dirty="0"/>
          </a:p>
        </p:txBody>
      </p:sp>
      <p:cxnSp>
        <p:nvCxnSpPr>
          <p:cNvPr id="21" name="Connecteur droit avec flèche 20"/>
          <p:cNvCxnSpPr>
            <a:endCxn id="19" idx="1"/>
          </p:cNvCxnSpPr>
          <p:nvPr/>
        </p:nvCxnSpPr>
        <p:spPr>
          <a:xfrm>
            <a:off x="4788024" y="2702744"/>
            <a:ext cx="4858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7606107" y="1662068"/>
            <a:ext cx="1152128" cy="1316918"/>
            <a:chOff x="2267744" y="1438319"/>
            <a:chExt cx="2808312" cy="2913690"/>
          </a:xfrm>
        </p:grpSpPr>
        <p:sp>
          <p:nvSpPr>
            <p:cNvPr id="28" name="Rectangle 27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2411760" y="3320365"/>
              <a:ext cx="2358084" cy="7635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2411760" y="2567730"/>
              <a:ext cx="1998578" cy="1290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flipV="1">
              <a:off x="2411760" y="2857144"/>
              <a:ext cx="72008" cy="234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V="1">
              <a:off x="2586016" y="2139703"/>
              <a:ext cx="191026" cy="303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76717" y="3397675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1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2443264" y="2649932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2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2618783" y="200996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chemeClr val="accent1"/>
                  </a:solidFill>
                </a:rPr>
                <a:t>3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59" name="Connecteur droit 58"/>
            <p:cNvCxnSpPr/>
            <p:nvPr/>
          </p:nvCxnSpPr>
          <p:spPr>
            <a:xfrm>
              <a:off x="3721988" y="1584501"/>
              <a:ext cx="0" cy="26107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3197648" y="143831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4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65" name="Connecteur droit avec flèche 64"/>
            <p:cNvCxnSpPr/>
            <p:nvPr/>
          </p:nvCxnSpPr>
          <p:spPr>
            <a:xfrm flipV="1">
              <a:off x="2946005" y="1565266"/>
              <a:ext cx="385795" cy="2925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e 50"/>
          <p:cNvGrpSpPr/>
          <p:nvPr/>
        </p:nvGrpSpPr>
        <p:grpSpPr>
          <a:xfrm>
            <a:off x="7590915" y="3363838"/>
            <a:ext cx="1251051" cy="1187582"/>
            <a:chOff x="2267744" y="1495399"/>
            <a:chExt cx="2808312" cy="2856610"/>
          </a:xfrm>
        </p:grpSpPr>
        <p:sp>
          <p:nvSpPr>
            <p:cNvPr id="52" name="Rectangle 51"/>
            <p:cNvSpPr/>
            <p:nvPr/>
          </p:nvSpPr>
          <p:spPr>
            <a:xfrm>
              <a:off x="3257854" y="21442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cteur droit 66"/>
            <p:cNvCxnSpPr/>
            <p:nvPr/>
          </p:nvCxnSpPr>
          <p:spPr>
            <a:xfrm>
              <a:off x="3734680" y="1495399"/>
              <a:ext cx="0" cy="2639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078942" y="168319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196675" y="270832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llipse 70"/>
            <p:cNvSpPr/>
            <p:nvPr/>
          </p:nvSpPr>
          <p:spPr>
            <a:xfrm>
              <a:off x="3889823" y="3121272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ZoneTexte 71"/>
          <p:cNvSpPr txBox="1"/>
          <p:nvPr/>
        </p:nvSpPr>
        <p:spPr>
          <a:xfrm>
            <a:off x="5317532" y="3937203"/>
            <a:ext cx="1683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Test </a:t>
            </a:r>
            <a:r>
              <a:rPr lang="fr-FR" dirty="0" err="1" smtClean="0"/>
              <a:t>your</a:t>
            </a:r>
            <a:r>
              <a:rPr lang="fr-FR" dirty="0" smtClean="0"/>
              <a:t> model</a:t>
            </a:r>
            <a:endParaRPr lang="en-US" dirty="0"/>
          </a:p>
        </p:txBody>
      </p:sp>
      <p:cxnSp>
        <p:nvCxnSpPr>
          <p:cNvPr id="74" name="Connecteur droit avec flèche 73"/>
          <p:cNvCxnSpPr>
            <a:stCxn id="11" idx="3"/>
            <a:endCxn id="72" idx="1"/>
          </p:cNvCxnSpPr>
          <p:nvPr/>
        </p:nvCxnSpPr>
        <p:spPr>
          <a:xfrm>
            <a:off x="4283968" y="4121869"/>
            <a:ext cx="10335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19" idx="2"/>
            <a:endCxn id="72" idx="0"/>
          </p:cNvCxnSpPr>
          <p:nvPr/>
        </p:nvCxnSpPr>
        <p:spPr>
          <a:xfrm flipH="1">
            <a:off x="6159205" y="2887410"/>
            <a:ext cx="1" cy="1049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72" idx="3"/>
          </p:cNvCxnSpPr>
          <p:nvPr/>
        </p:nvCxnSpPr>
        <p:spPr>
          <a:xfrm>
            <a:off x="7000878" y="4121869"/>
            <a:ext cx="379434" cy="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5785546" y="1475516"/>
            <a:ext cx="747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el-GR" dirty="0" smtClean="0"/>
              <a:t>λ</a:t>
            </a:r>
            <a:endParaRPr lang="en-US" dirty="0"/>
          </a:p>
        </p:txBody>
      </p:sp>
      <p:cxnSp>
        <p:nvCxnSpPr>
          <p:cNvPr id="57" name="Connecteur droit avec flèche 56"/>
          <p:cNvCxnSpPr>
            <a:endCxn id="56" idx="1"/>
          </p:cNvCxnSpPr>
          <p:nvPr/>
        </p:nvCxnSpPr>
        <p:spPr>
          <a:xfrm>
            <a:off x="4800750" y="1660182"/>
            <a:ext cx="9847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6" idx="2"/>
            <a:endCxn id="19" idx="0"/>
          </p:cNvCxnSpPr>
          <p:nvPr/>
        </p:nvCxnSpPr>
        <p:spPr>
          <a:xfrm>
            <a:off x="6159206" y="1844848"/>
            <a:ext cx="0" cy="673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694568" y="4719284"/>
            <a:ext cx="29413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Extract</a:t>
            </a:r>
            <a:r>
              <a:rPr lang="fr-FR" dirty="0" smtClean="0"/>
              <a:t> non-</a:t>
            </a:r>
            <a:r>
              <a:rPr lang="fr-FR" dirty="0" err="1" smtClean="0"/>
              <a:t>zeros</a:t>
            </a:r>
            <a:r>
              <a:rPr lang="fr-FR" dirty="0" smtClean="0"/>
              <a:t> coefficients</a:t>
            </a:r>
            <a:endParaRPr lang="en-US" dirty="0"/>
          </a:p>
        </p:txBody>
      </p:sp>
      <p:cxnSp>
        <p:nvCxnSpPr>
          <p:cNvPr id="42" name="Connecteur droit avec flèche 41"/>
          <p:cNvCxnSpPr>
            <a:stCxn id="72" idx="2"/>
            <a:endCxn id="73" idx="0"/>
          </p:cNvCxnSpPr>
          <p:nvPr/>
        </p:nvCxnSpPr>
        <p:spPr>
          <a:xfrm>
            <a:off x="6159205" y="4306535"/>
            <a:ext cx="6055" cy="412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Find</a:t>
            </a:r>
            <a:r>
              <a:rPr lang="fr-FR" dirty="0"/>
              <a:t> </a:t>
            </a:r>
            <a:r>
              <a:rPr lang="el-GR" dirty="0" smtClean="0"/>
              <a:t>λ</a:t>
            </a:r>
            <a:r>
              <a:rPr lang="fr-FR" dirty="0" smtClean="0"/>
              <a:t> ? </a:t>
            </a:r>
            <a:r>
              <a:rPr lang="fr-FR" dirty="0"/>
              <a:t>Do a K </a:t>
            </a:r>
            <a:r>
              <a:rPr lang="fr-FR" dirty="0" err="1"/>
              <a:t>fold</a:t>
            </a:r>
            <a:r>
              <a:rPr lang="fr-FR" dirty="0"/>
              <a:t> </a:t>
            </a:r>
            <a:r>
              <a:rPr lang="fr-FR" dirty="0" smtClean="0"/>
              <a:t>cross-validation!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9552" y="1280314"/>
            <a:ext cx="1008112" cy="1800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N, </a:t>
            </a:r>
          </a:p>
          <a:p>
            <a:pPr algn="ctr"/>
            <a:r>
              <a:rPr lang="fr-FR" dirty="0" smtClean="0"/>
              <a:t>M *0.8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7668344" y="3414754"/>
            <a:ext cx="1152128" cy="1316918"/>
            <a:chOff x="2267744" y="1438319"/>
            <a:chExt cx="2808312" cy="2913690"/>
          </a:xfrm>
        </p:grpSpPr>
        <p:sp>
          <p:nvSpPr>
            <p:cNvPr id="28" name="Rectangle 27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2411760" y="3320365"/>
              <a:ext cx="2358084" cy="7635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2411760" y="2567730"/>
              <a:ext cx="1998578" cy="1290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flipV="1">
              <a:off x="2411760" y="2857144"/>
              <a:ext cx="72008" cy="234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V="1">
              <a:off x="2586016" y="2139703"/>
              <a:ext cx="191026" cy="303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76717" y="3397675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1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2443264" y="2649932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2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2618783" y="200996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chemeClr val="accent1"/>
                  </a:solidFill>
                </a:rPr>
                <a:t>3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59" name="Connecteur droit 58"/>
            <p:cNvCxnSpPr/>
            <p:nvPr/>
          </p:nvCxnSpPr>
          <p:spPr>
            <a:xfrm>
              <a:off x="3721988" y="1584501"/>
              <a:ext cx="0" cy="26107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3197648" y="143831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4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65" name="Connecteur droit avec flèche 64"/>
            <p:cNvCxnSpPr/>
            <p:nvPr/>
          </p:nvCxnSpPr>
          <p:spPr>
            <a:xfrm flipV="1">
              <a:off x="2946005" y="1565266"/>
              <a:ext cx="385795" cy="2925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ZoneTexte 55"/>
          <p:cNvSpPr txBox="1"/>
          <p:nvPr/>
        </p:nvSpPr>
        <p:spPr>
          <a:xfrm>
            <a:off x="2071237" y="1857248"/>
            <a:ext cx="23059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el-GR" dirty="0" smtClean="0"/>
              <a:t>λ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K </a:t>
            </a:r>
            <a:r>
              <a:rPr lang="fr-FR" dirty="0" err="1" smtClean="0"/>
              <a:t>fold</a:t>
            </a:r>
            <a:r>
              <a:rPr lang="fr-FR" dirty="0" smtClean="0"/>
              <a:t> cross-validation</a:t>
            </a:r>
            <a:endParaRPr lang="en-US" dirty="0"/>
          </a:p>
        </p:txBody>
      </p:sp>
      <p:cxnSp>
        <p:nvCxnSpPr>
          <p:cNvPr id="57" name="Connecteur droit avec flèche 56"/>
          <p:cNvCxnSpPr>
            <a:stCxn id="8" idx="3"/>
            <a:endCxn id="56" idx="1"/>
          </p:cNvCxnSpPr>
          <p:nvPr/>
        </p:nvCxnSpPr>
        <p:spPr>
          <a:xfrm>
            <a:off x="1547664" y="2180414"/>
            <a:ext cx="5235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860032" y="1630564"/>
            <a:ext cx="648072" cy="12694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699824" y="1630564"/>
            <a:ext cx="648072" cy="12694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39784" y="1630564"/>
            <a:ext cx="193609" cy="1269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010271" y="1630564"/>
            <a:ext cx="193609" cy="1269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566563" y="1630564"/>
            <a:ext cx="648072" cy="12694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707936" y="1630564"/>
            <a:ext cx="193609" cy="1269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428016" y="1630564"/>
            <a:ext cx="648072" cy="12694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7428016" y="1630564"/>
            <a:ext cx="193609" cy="1269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635896" y="1095648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New 80% / 20% split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9453" y="2992316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λ</a:t>
            </a:r>
            <a:r>
              <a:rPr lang="fr-FR" dirty="0" smtClean="0"/>
              <a:t> = 0.12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639179" y="2994506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λ</a:t>
            </a:r>
            <a:r>
              <a:rPr lang="fr-FR" dirty="0" smtClean="0"/>
              <a:t> = 1.4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503275" y="2996696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λ</a:t>
            </a:r>
            <a:r>
              <a:rPr lang="fr-FR" dirty="0" smtClean="0"/>
              <a:t> = 2.1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367371" y="2998886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λ</a:t>
            </a:r>
            <a:r>
              <a:rPr lang="fr-FR" dirty="0" smtClean="0"/>
              <a:t> = 4.5 …</a:t>
            </a:r>
            <a:endParaRPr lang="en-US" dirty="0"/>
          </a:p>
        </p:txBody>
      </p:sp>
      <p:grpSp>
        <p:nvGrpSpPr>
          <p:cNvPr id="83" name="Groupe 82"/>
          <p:cNvGrpSpPr/>
          <p:nvPr/>
        </p:nvGrpSpPr>
        <p:grpSpPr>
          <a:xfrm>
            <a:off x="6311244" y="3443677"/>
            <a:ext cx="1152128" cy="1316918"/>
            <a:chOff x="2267744" y="1438319"/>
            <a:chExt cx="2808312" cy="2913690"/>
          </a:xfrm>
        </p:grpSpPr>
        <p:sp>
          <p:nvSpPr>
            <p:cNvPr id="84" name="Rectangle 83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85" name="Connecteur droit avec flèche 84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8" name="Ellipse 87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Ellipse 88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1" name="Ellipse 90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8" name="Connecteur droit 97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>
              <a:off x="2411760" y="3320365"/>
              <a:ext cx="2358084" cy="7635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>
              <a:off x="2411760" y="2567730"/>
              <a:ext cx="1998578" cy="1290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flipV="1">
              <a:off x="2411760" y="2857144"/>
              <a:ext cx="72008" cy="234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 flipV="1">
              <a:off x="2586016" y="2139703"/>
              <a:ext cx="191026" cy="303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ZoneTexte 102"/>
            <p:cNvSpPr txBox="1"/>
            <p:nvPr/>
          </p:nvSpPr>
          <p:spPr>
            <a:xfrm>
              <a:off x="2376717" y="3397675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1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2443264" y="2649932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2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2618783" y="200996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chemeClr val="accent1"/>
                  </a:solidFill>
                </a:rPr>
                <a:t>3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106" name="Connecteur droit 105"/>
            <p:cNvCxnSpPr>
              <a:stCxn id="107" idx="0"/>
            </p:cNvCxnSpPr>
            <p:nvPr/>
          </p:nvCxnSpPr>
          <p:spPr>
            <a:xfrm>
              <a:off x="3510625" y="1438319"/>
              <a:ext cx="502166" cy="2645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ZoneTexte 106"/>
            <p:cNvSpPr txBox="1"/>
            <p:nvPr/>
          </p:nvSpPr>
          <p:spPr>
            <a:xfrm>
              <a:off x="3197648" y="143831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4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108" name="Connecteur droit avec flèche 107"/>
            <p:cNvCxnSpPr/>
            <p:nvPr/>
          </p:nvCxnSpPr>
          <p:spPr>
            <a:xfrm flipV="1">
              <a:off x="2946005" y="1565266"/>
              <a:ext cx="385795" cy="2925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e 108"/>
          <p:cNvGrpSpPr/>
          <p:nvPr/>
        </p:nvGrpSpPr>
        <p:grpSpPr>
          <a:xfrm>
            <a:off x="4944981" y="3415072"/>
            <a:ext cx="1152128" cy="1316918"/>
            <a:chOff x="2267744" y="1438319"/>
            <a:chExt cx="2808312" cy="291369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Ellipse 113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6" name="Ellipse 115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Connecteur droit 123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>
              <a:off x="2411760" y="3320365"/>
              <a:ext cx="2358084" cy="7635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>
              <a:off x="2411760" y="2567730"/>
              <a:ext cx="1998578" cy="1290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/>
            <p:cNvCxnSpPr/>
            <p:nvPr/>
          </p:nvCxnSpPr>
          <p:spPr>
            <a:xfrm flipV="1">
              <a:off x="2411760" y="2857144"/>
              <a:ext cx="72008" cy="234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/>
            <p:nvPr/>
          </p:nvCxnSpPr>
          <p:spPr>
            <a:xfrm flipV="1">
              <a:off x="2586016" y="2139703"/>
              <a:ext cx="191026" cy="303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ZoneTexte 128"/>
            <p:cNvSpPr txBox="1"/>
            <p:nvPr/>
          </p:nvSpPr>
          <p:spPr>
            <a:xfrm>
              <a:off x="2376717" y="3397675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1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443264" y="2649932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2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618783" y="200996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chemeClr val="accent1"/>
                  </a:solidFill>
                </a:rPr>
                <a:t>3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132" name="Connecteur droit 131"/>
            <p:cNvCxnSpPr/>
            <p:nvPr/>
          </p:nvCxnSpPr>
          <p:spPr>
            <a:xfrm>
              <a:off x="3363495" y="1623663"/>
              <a:ext cx="899711" cy="2576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ZoneTexte 132"/>
            <p:cNvSpPr txBox="1"/>
            <p:nvPr/>
          </p:nvSpPr>
          <p:spPr>
            <a:xfrm>
              <a:off x="3197648" y="143831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4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134" name="Connecteur droit avec flèche 133"/>
            <p:cNvCxnSpPr/>
            <p:nvPr/>
          </p:nvCxnSpPr>
          <p:spPr>
            <a:xfrm flipV="1">
              <a:off x="2946005" y="1565266"/>
              <a:ext cx="385795" cy="2925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ZoneTexte 134"/>
          <p:cNvSpPr txBox="1"/>
          <p:nvPr/>
        </p:nvSpPr>
        <p:spPr>
          <a:xfrm>
            <a:off x="2122021" y="3786343"/>
            <a:ext cx="23059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Keep</a:t>
            </a:r>
            <a:r>
              <a:rPr lang="fr-FR" dirty="0" smtClean="0"/>
              <a:t> best </a:t>
            </a:r>
            <a:r>
              <a:rPr lang="el-GR" dirty="0" smtClean="0"/>
              <a:t>λ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cross-validation set</a:t>
            </a:r>
            <a:endParaRPr lang="en-US" dirty="0"/>
          </a:p>
        </p:txBody>
      </p:sp>
      <p:cxnSp>
        <p:nvCxnSpPr>
          <p:cNvPr id="6144" name="Connecteur droit avec flèche 6143"/>
          <p:cNvCxnSpPr>
            <a:endCxn id="135" idx="3"/>
          </p:cNvCxnSpPr>
          <p:nvPr/>
        </p:nvCxnSpPr>
        <p:spPr>
          <a:xfrm flipH="1">
            <a:off x="4427984" y="4109509"/>
            <a:ext cx="35833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4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Running </a:t>
            </a:r>
            <a:r>
              <a:rPr lang="en-US" b="1" dirty="0"/>
              <a:t>instructions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rmAutofit/>
          </a:bodyPr>
          <a:lstStyle/>
          <a:p>
            <a:r>
              <a:rPr lang="fr-FR" dirty="0"/>
              <a:t>Open </a:t>
            </a:r>
            <a:r>
              <a:rPr lang="fr-FR" dirty="0" err="1"/>
              <a:t>your</a:t>
            </a:r>
            <a:r>
              <a:rPr lang="fr-FR" dirty="0"/>
              <a:t> R studio </a:t>
            </a:r>
            <a:r>
              <a:rPr lang="fr-FR" dirty="0" err="1"/>
              <a:t>project</a:t>
            </a:r>
            <a:r>
              <a:rPr lang="fr-FR" dirty="0"/>
              <a:t> « </a:t>
            </a:r>
            <a:r>
              <a:rPr lang="fr-FR" dirty="0" err="1"/>
              <a:t>labs</a:t>
            </a:r>
            <a:r>
              <a:rPr lang="fr-FR" dirty="0"/>
              <a:t> »</a:t>
            </a:r>
            <a:endParaRPr lang="en-US" dirty="0"/>
          </a:p>
          <a:p>
            <a:r>
              <a:rPr lang="fr-FR" dirty="0"/>
              <a:t>In R studio « Files » open: </a:t>
            </a:r>
            <a:r>
              <a:rPr lang="fr-FR" dirty="0">
                <a:solidFill>
                  <a:srgbClr val="0070C0"/>
                </a:solidFill>
              </a:rPr>
              <a:t>/</a:t>
            </a:r>
            <a:r>
              <a:rPr lang="fr-FR" dirty="0" smtClean="0">
                <a:solidFill>
                  <a:srgbClr val="0070C0"/>
                </a:solidFill>
              </a:rPr>
              <a:t>IFSBM-</a:t>
            </a:r>
            <a:r>
              <a:rPr lang="fr-FR" dirty="0" err="1" smtClean="0">
                <a:solidFill>
                  <a:srgbClr val="0070C0"/>
                </a:solidFill>
              </a:rPr>
              <a:t>bigdata</a:t>
            </a:r>
            <a:r>
              <a:rPr lang="fr-FR" dirty="0" smtClean="0">
                <a:solidFill>
                  <a:srgbClr val="0070C0"/>
                </a:solidFill>
              </a:rPr>
              <a:t>/TP_IFSBM_module12/2020/</a:t>
            </a:r>
            <a:r>
              <a:rPr lang="fr-FR" dirty="0" err="1" smtClean="0">
                <a:solidFill>
                  <a:srgbClr val="0070C0"/>
                </a:solidFill>
              </a:rPr>
              <a:t>labs</a:t>
            </a:r>
            <a:r>
              <a:rPr lang="fr-FR" dirty="0" smtClean="0">
                <a:solidFill>
                  <a:srgbClr val="0070C0"/>
                </a:solidFill>
              </a:rPr>
              <a:t>/lab_1/</a:t>
            </a:r>
            <a:r>
              <a:rPr lang="fr-FR" dirty="0" err="1" smtClean="0">
                <a:solidFill>
                  <a:srgbClr val="0070C0"/>
                </a:solidFill>
              </a:rPr>
              <a:t>src</a:t>
            </a:r>
            <a:r>
              <a:rPr lang="fr-FR" dirty="0" smtClean="0">
                <a:solidFill>
                  <a:srgbClr val="0070C0"/>
                </a:solidFill>
              </a:rPr>
              <a:t>/</a:t>
            </a:r>
            <a:r>
              <a:rPr lang="fr-FR" dirty="0" err="1" smtClean="0">
                <a:solidFill>
                  <a:srgbClr val="0070C0"/>
                </a:solidFill>
              </a:rPr>
              <a:t>TP_MachineLearning.Rmd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en-US" dirty="0"/>
              <a:t>Follow the notebook instructions</a:t>
            </a:r>
          </a:p>
          <a:p>
            <a:r>
              <a:rPr lang="en-US" dirty="0"/>
              <a:t>Enjoy!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96005" y="1995686"/>
            <a:ext cx="8196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 to </a:t>
            </a:r>
            <a:r>
              <a:rPr lang="fr-FR" sz="5400" b="1" dirty="0" err="1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TPBigData.Rmd</a:t>
            </a:r>
            <a:endParaRPr lang="en-US" sz="5400" b="1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0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7650" y="411570"/>
            <a:ext cx="8643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/>
              <a:t>La survie : une donnée censurée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827088"/>
            <a:ext cx="818197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05954" y="4731990"/>
            <a:ext cx="207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dernières</a:t>
            </a:r>
            <a:r>
              <a:rPr lang="en-US" dirty="0"/>
              <a:t> </a:t>
            </a:r>
            <a:r>
              <a:rPr lang="en-US" dirty="0" err="1"/>
              <a:t>nouvelles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70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/>
          <p:cNvSpPr txBox="1">
            <a:spLocks/>
          </p:cNvSpPr>
          <p:nvPr/>
        </p:nvSpPr>
        <p:spPr>
          <a:xfrm>
            <a:off x="6628606" y="4554141"/>
            <a:ext cx="1905000" cy="342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247650" y="418714"/>
            <a:ext cx="8643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/>
              <a:t>La survie : une donnée censurée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37864"/>
            <a:ext cx="7393805" cy="392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2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47650" y="418714"/>
            <a:ext cx="8643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/>
              <a:t>La survie : une donnée censurée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" y="1275606"/>
            <a:ext cx="78644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3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Survival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15566"/>
            <a:ext cx="3737535" cy="410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6136" y="4620280"/>
            <a:ext cx="3503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Machine Learning for Survival Analysis: A </a:t>
            </a:r>
            <a:r>
              <a:rPr lang="en-US" sz="1400" b="1" dirty="0" smtClean="0"/>
              <a:t>Survey, </a:t>
            </a:r>
            <a:r>
              <a:rPr lang="en-US" sz="1400" dirty="0" smtClean="0"/>
              <a:t>PING WANG et al. </a:t>
            </a:r>
            <a:r>
              <a:rPr lang="en-US" sz="1400" dirty="0" err="1" smtClean="0"/>
              <a:t>ArXiv</a:t>
            </a:r>
            <a:r>
              <a:rPr lang="en-US" sz="1400" dirty="0" smtClean="0"/>
              <a:t>,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12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Survival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49"/>
          <a:stretch/>
        </p:blipFill>
        <p:spPr bwMode="auto">
          <a:xfrm>
            <a:off x="1331640" y="1059582"/>
            <a:ext cx="6064734" cy="381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47864" y="4371950"/>
            <a:ext cx="25202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Survival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19"/>
          <a:stretch/>
        </p:blipFill>
        <p:spPr bwMode="auto">
          <a:xfrm>
            <a:off x="1331640" y="1530848"/>
            <a:ext cx="6064734" cy="334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6136" y="1419622"/>
            <a:ext cx="1296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 index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5856" y="2202418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 = Pr(^y1 &gt; ^</a:t>
            </a:r>
            <a:r>
              <a:rPr lang="es-ES" dirty="0" smtClean="0"/>
              <a:t>y2 | </a:t>
            </a:r>
            <a:r>
              <a:rPr lang="es-ES" smtClean="0"/>
              <a:t>y1 &gt; </a:t>
            </a:r>
            <a:r>
              <a:rPr lang="es-ES" dirty="0"/>
              <a:t>y2)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47887" y="4575636"/>
            <a:ext cx="4195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hlinkClick r:id="rId2"/>
              </a:rPr>
              <a:t>loic.verlingue@gustaveroussy.fr</a:t>
            </a:r>
            <a:endParaRPr lang="fr-FR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38323" y="4575636"/>
            <a:ext cx="3398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github.com/DITEP</a:t>
            </a:r>
            <a:endParaRPr lang="en-US" sz="2400" dirty="0" smtClean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785422" y="317103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entury Gothic" panose="020B0502020202020204" pitchFamily="34" charset="0"/>
              </a:rPr>
              <a:t>DITEP</a:t>
            </a:r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0" y="1419622"/>
            <a:ext cx="4508909" cy="300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606752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err="1" smtClean="0"/>
              <a:t>Medical</a:t>
            </a:r>
            <a:r>
              <a:rPr lang="fr-FR" sz="2800" dirty="0" smtClean="0"/>
              <a:t> team </a:t>
            </a:r>
            <a:endParaRPr lang="fr-FR" sz="2800" dirty="0"/>
          </a:p>
        </p:txBody>
      </p:sp>
      <p:sp>
        <p:nvSpPr>
          <p:cNvPr id="10" name="Rectangle 9"/>
          <p:cNvSpPr/>
          <p:nvPr/>
        </p:nvSpPr>
        <p:spPr>
          <a:xfrm>
            <a:off x="6004041" y="606752"/>
            <a:ext cx="2937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/>
              <a:t>Data Science team </a:t>
            </a:r>
            <a:endParaRPr lang="fr-F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8" t="31388" r="14958" b="26654"/>
          <a:stretch/>
        </p:blipFill>
        <p:spPr bwMode="auto">
          <a:xfrm>
            <a:off x="5638323" y="1100694"/>
            <a:ext cx="3303100" cy="34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2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very advanced R </a:t>
            </a:r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erase the R code in the Notebook from the section:</a:t>
            </a:r>
          </a:p>
          <a:p>
            <a:pPr marL="0" indent="0">
              <a:buNone/>
            </a:pPr>
            <a:r>
              <a:rPr lang="en-US" dirty="0" smtClean="0"/>
              <a:t>« </a:t>
            </a:r>
            <a:r>
              <a:rPr lang="en-US" dirty="0"/>
              <a:t>Description of the data »</a:t>
            </a:r>
          </a:p>
          <a:p>
            <a:pPr marL="0" indent="0">
              <a:buNone/>
            </a:pPr>
            <a:r>
              <a:rPr lang="en-US" dirty="0"/>
              <a:t>To</a:t>
            </a:r>
          </a:p>
          <a:p>
            <a:pPr marL="0" indent="0">
              <a:buNone/>
            </a:pPr>
            <a:r>
              <a:rPr lang="en-US" dirty="0"/>
              <a:t>« A glimpse into survival analysis »</a:t>
            </a:r>
          </a:p>
          <a:p>
            <a:r>
              <a:rPr lang="en-US" dirty="0" smtClean="0"/>
              <a:t>And </a:t>
            </a:r>
            <a:r>
              <a:rPr lang="en-US" dirty="0"/>
              <a:t>try to do the code by your own with help of the original Notebook</a:t>
            </a:r>
          </a:p>
        </p:txBody>
      </p:sp>
    </p:spTree>
    <p:extLst>
      <p:ext uri="{BB962C8B-B14F-4D97-AF65-F5344CB8AC3E}">
        <p14:creationId xmlns:p14="http://schemas.microsoft.com/office/powerpoint/2010/main" val="298912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79512" y="2688153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A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777042" y="4515966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B</a:t>
            </a:r>
            <a:endParaRPr lang="en-US" dirty="0"/>
          </a:p>
        </p:txBody>
      </p:sp>
      <p:sp>
        <p:nvSpPr>
          <p:cNvPr id="31" name="Ellipse 30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5796136" y="1498831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 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5739871" y="199580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 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2267744" y="1831729"/>
            <a:ext cx="2808312" cy="2520280"/>
            <a:chOff x="2267744" y="1831729"/>
            <a:chExt cx="2808312" cy="2520280"/>
          </a:xfrm>
        </p:grpSpPr>
        <p:sp>
          <p:nvSpPr>
            <p:cNvPr id="28" name="Rectangle 27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eur droit avec flèche 4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roix 2"/>
            <p:cNvSpPr/>
            <p:nvPr/>
          </p:nvSpPr>
          <p:spPr>
            <a:xfrm rot="2597691">
              <a:off x="4189933" y="2981850"/>
              <a:ext cx="452550" cy="414147"/>
            </a:xfrm>
            <a:prstGeom prst="plus">
              <a:avLst>
                <a:gd name="adj" fmla="val 3711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?</a:t>
              </a:r>
              <a:endParaRPr lang="en-US" dirty="0"/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2164811" y="1322000"/>
            <a:ext cx="193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in 2D</a:t>
            </a:r>
            <a:endParaRPr lang="en-US" dirty="0"/>
          </a:p>
        </p:txBody>
      </p:sp>
      <p:grpSp>
        <p:nvGrpSpPr>
          <p:cNvPr id="60" name="Groupe 59"/>
          <p:cNvGrpSpPr/>
          <p:nvPr/>
        </p:nvGrpSpPr>
        <p:grpSpPr>
          <a:xfrm>
            <a:off x="6386448" y="2903119"/>
            <a:ext cx="1978761" cy="1252807"/>
            <a:chOff x="6386448" y="2903119"/>
            <a:chExt cx="1978761" cy="1252807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170664" y="3061129"/>
              <a:ext cx="0" cy="9225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6386448" y="3983652"/>
              <a:ext cx="15684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orme libre 24"/>
            <p:cNvSpPr/>
            <p:nvPr/>
          </p:nvSpPr>
          <p:spPr>
            <a:xfrm>
              <a:off x="6419589" y="3173828"/>
              <a:ext cx="1448656" cy="750013"/>
            </a:xfrm>
            <a:custGeom>
              <a:avLst/>
              <a:gdLst>
                <a:gd name="connsiteX0" fmla="*/ 0 w 1448656"/>
                <a:gd name="connsiteY0" fmla="*/ 750013 h 750013"/>
                <a:gd name="connsiteX1" fmla="*/ 513708 w 1448656"/>
                <a:gd name="connsiteY1" fmla="*/ 667820 h 750013"/>
                <a:gd name="connsiteX2" fmla="*/ 750013 w 1448656"/>
                <a:gd name="connsiteY2" fmla="*/ 369869 h 750013"/>
                <a:gd name="connsiteX3" fmla="*/ 955497 w 1448656"/>
                <a:gd name="connsiteY3" fmla="*/ 61645 h 750013"/>
                <a:gd name="connsiteX4" fmla="*/ 1448656 w 1448656"/>
                <a:gd name="connsiteY4" fmla="*/ 0 h 750013"/>
                <a:gd name="connsiteX0" fmla="*/ 0 w 1448656"/>
                <a:gd name="connsiteY0" fmla="*/ 750013 h 750013"/>
                <a:gd name="connsiteX1" fmla="*/ 513708 w 1448656"/>
                <a:gd name="connsiteY1" fmla="*/ 667820 h 750013"/>
                <a:gd name="connsiteX2" fmla="*/ 750013 w 1448656"/>
                <a:gd name="connsiteY2" fmla="*/ 369869 h 750013"/>
                <a:gd name="connsiteX3" fmla="*/ 955497 w 1448656"/>
                <a:gd name="connsiteY3" fmla="*/ 61645 h 750013"/>
                <a:gd name="connsiteX4" fmla="*/ 1448656 w 1448656"/>
                <a:gd name="connsiteY4" fmla="*/ 0 h 75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8656" h="750013">
                  <a:moveTo>
                    <a:pt x="0" y="750013"/>
                  </a:moveTo>
                  <a:cubicBezTo>
                    <a:pt x="194353" y="740595"/>
                    <a:pt x="388706" y="731177"/>
                    <a:pt x="513708" y="667820"/>
                  </a:cubicBezTo>
                  <a:cubicBezTo>
                    <a:pt x="638710" y="604463"/>
                    <a:pt x="696931" y="501721"/>
                    <a:pt x="750013" y="369869"/>
                  </a:cubicBezTo>
                  <a:cubicBezTo>
                    <a:pt x="803095" y="238017"/>
                    <a:pt x="839057" y="123290"/>
                    <a:pt x="955497" y="61645"/>
                  </a:cubicBezTo>
                  <a:cubicBezTo>
                    <a:pt x="1071938" y="0"/>
                    <a:pt x="1260297" y="0"/>
                    <a:pt x="144865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7164882" y="29031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7134929" y="36406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8089171" y="3786594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</a:t>
              </a:r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5577247" y="2518492"/>
            <a:ext cx="354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Sigmoid</a:t>
            </a:r>
            <a:r>
              <a:rPr lang="fr-FR" b="1" dirty="0" smtClean="0"/>
              <a:t> </a:t>
            </a:r>
            <a:r>
              <a:rPr lang="fr-FR" b="1" dirty="0" err="1" smtClean="0"/>
              <a:t>function</a:t>
            </a:r>
            <a:r>
              <a:rPr lang="fr-FR" b="1" dirty="0" smtClean="0"/>
              <a:t> = </a:t>
            </a:r>
            <a:r>
              <a:rPr lang="fr-FR" b="1" dirty="0" err="1" smtClean="0"/>
              <a:t>logistic</a:t>
            </a:r>
            <a:r>
              <a:rPr lang="fr-FR" b="1" dirty="0" smtClean="0"/>
              <a:t> </a:t>
            </a:r>
            <a:r>
              <a:rPr lang="fr-FR" b="1" dirty="0" err="1" smtClean="0"/>
              <a:t>function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386448" y="4207292"/>
                <a:ext cx="1796453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448" y="4207292"/>
                <a:ext cx="1796453" cy="617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ZoneTexte 49"/>
          <p:cNvSpPr txBox="1"/>
          <p:nvPr/>
        </p:nvSpPr>
        <p:spPr>
          <a:xfrm>
            <a:off x="179512" y="2688153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A</a:t>
            </a:r>
            <a:endParaRPr lang="en-US" dirty="0"/>
          </a:p>
        </p:txBody>
      </p:sp>
      <p:sp>
        <p:nvSpPr>
          <p:cNvPr id="51" name="ZoneTexte 50"/>
          <p:cNvSpPr txBox="1"/>
          <p:nvPr/>
        </p:nvSpPr>
        <p:spPr>
          <a:xfrm>
            <a:off x="2777042" y="4515966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B</a:t>
            </a:r>
            <a:endParaRPr lang="en-US" dirty="0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54"/>
          <p:cNvSpPr txBox="1"/>
          <p:nvPr/>
        </p:nvSpPr>
        <p:spPr>
          <a:xfrm>
            <a:off x="5796136" y="1498831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cancer=0 </a:t>
            </a:r>
            <a:endParaRPr lang="en-US" dirty="0"/>
          </a:p>
        </p:txBody>
      </p:sp>
      <p:sp>
        <p:nvSpPr>
          <p:cNvPr id="56" name="ZoneTexte 55"/>
          <p:cNvSpPr txBox="1"/>
          <p:nvPr/>
        </p:nvSpPr>
        <p:spPr>
          <a:xfrm>
            <a:off x="5739871" y="199580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=1 </a:t>
            </a:r>
            <a:endParaRPr lang="en-US" dirty="0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in 2D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5022494" y="3064341"/>
                <a:ext cx="41084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𝑧</m:t>
                      </m:r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r>
                        <a:rPr lang="fr-FR" sz="20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FR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sz="2000" i="1">
                          <a:latin typeface="Cambria Math"/>
                        </a:rPr>
                        <m:t>=</m:t>
                      </m:r>
                      <m:r>
                        <a:rPr lang="fr-FR" sz="20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r>
                        <a:rPr lang="fr-FR" sz="2000" b="0" i="1" smtClean="0">
                          <a:latin typeface="Cambria Math"/>
                        </a:rPr>
                        <m:t>𝑔</m:t>
                      </m:r>
                      <m:r>
                        <a:rPr lang="fr-FR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20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r>
                        <a:rPr lang="fr-FR" sz="2000" b="0" i="1" smtClean="0">
                          <a:latin typeface="Cambria Math"/>
                        </a:rPr>
                        <m:t>𝑏</m:t>
                      </m:r>
                      <m:r>
                        <a:rPr lang="fr-FR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2000" dirty="0" smtClean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94" y="3064341"/>
                <a:ext cx="4108432" cy="707886"/>
              </a:xfrm>
              <a:prstGeom prst="rect">
                <a:avLst/>
              </a:prstGeom>
              <a:blipFill rotWithShape="1">
                <a:blip r:embed="rId4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986046" y="3838277"/>
                <a:ext cx="41450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 smtClean="0">
                    <a:sym typeface="Wingdings" panose="05000000000000000000" pitchFamily="2" charset="2"/>
                  </a:rPr>
                  <a:t> </a:t>
                </a:r>
                <a:r>
                  <a:rPr lang="fr-FR" sz="2400" dirty="0" smtClean="0"/>
                  <a:t>How do </a:t>
                </a:r>
                <a:r>
                  <a:rPr lang="fr-FR" sz="2400" dirty="0" err="1" smtClean="0"/>
                  <a:t>you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find</a:t>
                </a:r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Cambria Math"/>
                            <a:ea typeface="Cambria Math"/>
                          </a:rPr>
                          <m:t>𝛳</m:t>
                        </m:r>
                      </m:e>
                      <m:sub>
                        <m:r>
                          <a:rPr lang="fr-FR" sz="24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Cambria Math"/>
                            <a:ea typeface="Cambria Math"/>
                          </a:rPr>
                          <m:t>𝛳</m:t>
                        </m:r>
                      </m:e>
                      <m:sub>
                        <m:r>
                          <a:rPr lang="fr-FR" sz="24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 smtClean="0"/>
                  <a:t> &amp; b?</a:t>
                </a:r>
                <a:endParaRPr lang="en-US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046" y="3838277"/>
                <a:ext cx="414504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353" t="-12000" r="-1176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54"/>
          <p:cNvSpPr txBox="1"/>
          <p:nvPr/>
        </p:nvSpPr>
        <p:spPr>
          <a:xfrm>
            <a:off x="5796136" y="1498831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 </a:t>
            </a:r>
            <a:endParaRPr lang="en-US" dirty="0"/>
          </a:p>
        </p:txBody>
      </p:sp>
      <p:sp>
        <p:nvSpPr>
          <p:cNvPr id="56" name="ZoneTexte 55"/>
          <p:cNvSpPr txBox="1"/>
          <p:nvPr/>
        </p:nvSpPr>
        <p:spPr>
          <a:xfrm>
            <a:off x="5739871" y="199580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grpSp>
        <p:nvGrpSpPr>
          <p:cNvPr id="60" name="Groupe 59"/>
          <p:cNvGrpSpPr/>
          <p:nvPr/>
        </p:nvGrpSpPr>
        <p:grpSpPr>
          <a:xfrm>
            <a:off x="7619941" y="1975150"/>
            <a:ext cx="1385829" cy="884632"/>
            <a:chOff x="6386448" y="2903119"/>
            <a:chExt cx="2060756" cy="1254448"/>
          </a:xfrm>
        </p:grpSpPr>
        <p:cxnSp>
          <p:nvCxnSpPr>
            <p:cNvPr id="61" name="Connecteur droit avec flèche 60"/>
            <p:cNvCxnSpPr/>
            <p:nvPr/>
          </p:nvCxnSpPr>
          <p:spPr>
            <a:xfrm flipV="1">
              <a:off x="7170664" y="3061129"/>
              <a:ext cx="0" cy="9225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>
              <a:off x="6386448" y="3983652"/>
              <a:ext cx="15684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e libre 62"/>
            <p:cNvSpPr/>
            <p:nvPr/>
          </p:nvSpPr>
          <p:spPr>
            <a:xfrm>
              <a:off x="6419589" y="3173828"/>
              <a:ext cx="1448656" cy="750013"/>
            </a:xfrm>
            <a:custGeom>
              <a:avLst/>
              <a:gdLst>
                <a:gd name="connsiteX0" fmla="*/ 0 w 1448656"/>
                <a:gd name="connsiteY0" fmla="*/ 750013 h 750013"/>
                <a:gd name="connsiteX1" fmla="*/ 513708 w 1448656"/>
                <a:gd name="connsiteY1" fmla="*/ 667820 h 750013"/>
                <a:gd name="connsiteX2" fmla="*/ 750013 w 1448656"/>
                <a:gd name="connsiteY2" fmla="*/ 369869 h 750013"/>
                <a:gd name="connsiteX3" fmla="*/ 955497 w 1448656"/>
                <a:gd name="connsiteY3" fmla="*/ 61645 h 750013"/>
                <a:gd name="connsiteX4" fmla="*/ 1448656 w 1448656"/>
                <a:gd name="connsiteY4" fmla="*/ 0 h 750013"/>
                <a:gd name="connsiteX0" fmla="*/ 0 w 1448656"/>
                <a:gd name="connsiteY0" fmla="*/ 750013 h 750013"/>
                <a:gd name="connsiteX1" fmla="*/ 513708 w 1448656"/>
                <a:gd name="connsiteY1" fmla="*/ 667820 h 750013"/>
                <a:gd name="connsiteX2" fmla="*/ 750013 w 1448656"/>
                <a:gd name="connsiteY2" fmla="*/ 369869 h 750013"/>
                <a:gd name="connsiteX3" fmla="*/ 955497 w 1448656"/>
                <a:gd name="connsiteY3" fmla="*/ 61645 h 750013"/>
                <a:gd name="connsiteX4" fmla="*/ 1448656 w 1448656"/>
                <a:gd name="connsiteY4" fmla="*/ 0 h 75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8656" h="750013">
                  <a:moveTo>
                    <a:pt x="0" y="750013"/>
                  </a:moveTo>
                  <a:cubicBezTo>
                    <a:pt x="194353" y="740595"/>
                    <a:pt x="388706" y="731177"/>
                    <a:pt x="513708" y="667820"/>
                  </a:cubicBezTo>
                  <a:cubicBezTo>
                    <a:pt x="638710" y="604463"/>
                    <a:pt x="696931" y="501721"/>
                    <a:pt x="750013" y="369869"/>
                  </a:cubicBezTo>
                  <a:cubicBezTo>
                    <a:pt x="803095" y="238017"/>
                    <a:pt x="839057" y="123290"/>
                    <a:pt x="955497" y="61645"/>
                  </a:cubicBezTo>
                  <a:cubicBezTo>
                    <a:pt x="1071938" y="0"/>
                    <a:pt x="1260297" y="0"/>
                    <a:pt x="144865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164883" y="2903119"/>
              <a:ext cx="381870" cy="37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1</a:t>
              </a:r>
              <a:endParaRPr lang="en-US" sz="1100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7134929" y="3640674"/>
              <a:ext cx="381870" cy="37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0</a:t>
              </a:r>
              <a:endParaRPr lang="en-US" sz="11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8089171" y="3786592"/>
              <a:ext cx="358033" cy="37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0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in 2D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156176" y="2348038"/>
                <a:ext cx="2334870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→</m:t>
                      </m:r>
                      <m:r>
                        <a:rPr lang="fr-FR" sz="2000" b="0" i="1" smtClean="0">
                          <a:latin typeface="Cambria Math"/>
                        </a:rPr>
                        <m:t>𝑐𝑜𝑠𝑡</m:t>
                      </m:r>
                      <m:r>
                        <a:rPr lang="fr-FR" sz="2000" b="0" i="1" smtClean="0">
                          <a:latin typeface="Cambria Math"/>
                        </a:rPr>
                        <m:t>( </m:t>
                      </m:r>
                      <m:r>
                        <a:rPr lang="fr-FR" sz="20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sz="2000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348038"/>
                <a:ext cx="2334870" cy="439736"/>
              </a:xfrm>
              <a:prstGeom prst="rect">
                <a:avLst/>
              </a:prstGeom>
              <a:blipFill rotWithShape="1">
                <a:blip r:embed="rId4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436096" y="3075806"/>
                <a:ext cx="3809450" cy="128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dirty="0" smtClean="0"/>
                  <a:t> = 0 (</a:t>
                </a:r>
                <a:r>
                  <a:rPr lang="fr-FR" dirty="0" err="1" smtClean="0"/>
                  <a:t>lung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adenocarcinoma</a:t>
                </a:r>
                <a:r>
                  <a:rPr lang="fr-FR" dirty="0" smtClean="0"/>
                  <a:t>) </a:t>
                </a:r>
                <a:r>
                  <a:rPr lang="fr-FR" dirty="0" err="1" smtClean="0"/>
                  <a:t>you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want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to be ~0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1 (</a:t>
                </a:r>
                <a:r>
                  <a:rPr lang="fr-FR" dirty="0" err="1" smtClean="0"/>
                  <a:t>glioblastoma</a:t>
                </a:r>
                <a:r>
                  <a:rPr lang="fr-FR" dirty="0" smtClean="0"/>
                  <a:t>) </a:t>
                </a:r>
                <a:r>
                  <a:rPr lang="fr-FR" dirty="0" err="1"/>
                  <a:t>you</a:t>
                </a:r>
                <a:r>
                  <a:rPr lang="fr-FR" dirty="0"/>
                  <a:t> </a:t>
                </a:r>
                <a:r>
                  <a:rPr lang="fr-FR" dirty="0" err="1"/>
                  <a:t>want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to be </a:t>
                </a:r>
                <a:r>
                  <a:rPr lang="en-US" dirty="0" smtClean="0"/>
                  <a:t>~1</a:t>
                </a:r>
                <a:endParaRPr lang="en-US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075806"/>
                <a:ext cx="3809450" cy="1289456"/>
              </a:xfrm>
              <a:prstGeom prst="rect">
                <a:avLst/>
              </a:prstGeom>
              <a:blipFill rotWithShape="1">
                <a:blip r:embed="rId5"/>
                <a:stretch>
                  <a:fillRect l="-1120" t="-1422" b="-6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/>
          <p:cNvSpPr txBox="1"/>
          <p:nvPr/>
        </p:nvSpPr>
        <p:spPr>
          <a:xfrm>
            <a:off x="6221829" y="1275606"/>
            <a:ext cx="2237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Define</a:t>
            </a:r>
            <a:r>
              <a:rPr lang="fr-FR" dirty="0" smtClean="0"/>
              <a:t> a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29816" y="1636285"/>
                <a:ext cx="2422010" cy="690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is your ground truth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is your prediction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816" y="1636285"/>
                <a:ext cx="2422010" cy="690895"/>
              </a:xfrm>
              <a:prstGeom prst="rect">
                <a:avLst/>
              </a:prstGeom>
              <a:blipFill rotWithShape="1">
                <a:blip r:embed="rId6"/>
                <a:stretch>
                  <a:fillRect t="-2632" r="-17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in 2D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300192" y="1442262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985905" y="3074301"/>
                <a:ext cx="2709844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fr-FR" b="0" i="1" smtClean="0">
                              <a:latin typeface="Cambria Math"/>
                            </a:rPr>
                            <m:t>  </m:t>
                          </m:r>
                        </m:e>
                      </m:func>
                      <m:r>
                        <a:rPr lang="fr-FR" b="0" i="1" smtClean="0">
                          <a:latin typeface="Cambria Math"/>
                        </a:rPr>
                        <m:t>𝑖𝑓</m:t>
                      </m:r>
                      <m:r>
                        <a:rPr lang="fr-FR" b="0" i="1" smtClean="0"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905" y="3074301"/>
                <a:ext cx="2709844" cy="5068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574924" y="324268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58278" y="2455002"/>
                <a:ext cx="3165097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fr-F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1− 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fr-FR" i="1">
                              <a:latin typeface="Cambria Math"/>
                            </a:rPr>
                            <m:t>  </m:t>
                          </m:r>
                        </m:e>
                      </m:func>
                      <m:r>
                        <a:rPr lang="fr-FR" i="1">
                          <a:latin typeface="Cambria Math"/>
                        </a:rPr>
                        <m:t>𝑖𝑓</m:t>
                      </m:r>
                      <m:r>
                        <a:rPr lang="fr-FR" i="1"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78" y="2455002"/>
                <a:ext cx="3165097" cy="5068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lipse 27"/>
          <p:cNvSpPr/>
          <p:nvPr/>
        </p:nvSpPr>
        <p:spPr>
          <a:xfrm>
            <a:off x="5592926" y="2556627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012160" y="1866894"/>
                <a:ext cx="204883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𝑐𝑜𝑠𝑡</m:t>
                      </m:r>
                      <m:r>
                        <a:rPr lang="fr-FR" sz="2000" b="0" i="1" smtClean="0">
                          <a:latin typeface="Cambria Math"/>
                        </a:rPr>
                        <m:t>( </m:t>
                      </m:r>
                      <m:r>
                        <a:rPr lang="fr-FR" sz="20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sz="2000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866894"/>
                <a:ext cx="2048831" cy="439736"/>
              </a:xfrm>
              <a:prstGeom prst="rect">
                <a:avLst/>
              </a:prstGeom>
              <a:blipFill rotWithShape="1">
                <a:blip r:embed="rId6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4629</TotalTime>
  <Words>1408</Words>
  <Application>Microsoft Office PowerPoint</Application>
  <PresentationFormat>Affichage à l'écran (16:9)</PresentationFormat>
  <Paragraphs>237</Paragraphs>
  <Slides>38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38</vt:i4>
      </vt:variant>
    </vt:vector>
  </HeadingPairs>
  <TitlesOfParts>
    <vt:vector size="40" baseType="lpstr">
      <vt:lpstr>Thème Office</vt:lpstr>
      <vt:lpstr>1_Thème Office</vt:lpstr>
      <vt:lpstr>Welcome to the practical session #1 « big data &amp; predictive models »</vt:lpstr>
      <vt:lpstr>Running instructions </vt:lpstr>
      <vt:lpstr>Running instructions </vt:lpstr>
      <vt:lpstr>For very advanced R programmers</vt:lpstr>
      <vt:lpstr>Classification</vt:lpstr>
      <vt:lpstr>Logistic regression in 2D</vt:lpstr>
      <vt:lpstr>Logistic regression in 2D</vt:lpstr>
      <vt:lpstr>Logistic regression in 2D</vt:lpstr>
      <vt:lpstr>Logistic regression in 2D</vt:lpstr>
      <vt:lpstr>Logistic regression in 2D</vt:lpstr>
      <vt:lpstr>Logistic regression in 2D</vt:lpstr>
      <vt:lpstr>Logistic regression in 2D</vt:lpstr>
      <vt:lpstr>Minimization with gradient descent</vt:lpstr>
      <vt:lpstr>Are you wright? Probably yes !</vt:lpstr>
      <vt:lpstr>Are you wright? No !</vt:lpstr>
      <vt:lpstr>Are you wright? No !</vt:lpstr>
      <vt:lpstr>Generalisation and overfitting</vt:lpstr>
      <vt:lpstr>The curse of dimensionality!</vt:lpstr>
      <vt:lpstr>How do you evaluate generalization?</vt:lpstr>
      <vt:lpstr>Are there strategies not to         ?</vt:lpstr>
      <vt:lpstr>Présentation PowerPoint</vt:lpstr>
      <vt:lpstr>Intepret things biologically</vt:lpstr>
      <vt:lpstr>Intepret things biologically</vt:lpstr>
      <vt:lpstr>Présentation PowerPoint</vt:lpstr>
      <vt:lpstr>Lasso regularization or L1N</vt:lpstr>
      <vt:lpstr>With Lasso regularization</vt:lpstr>
      <vt:lpstr>But you have one more parameter to search = lambda!</vt:lpstr>
      <vt:lpstr>Train and evaluate with Lasso</vt:lpstr>
      <vt:lpstr>Find λ ? Do a K fold cross-validation!</vt:lpstr>
      <vt:lpstr>Présentation PowerPoint</vt:lpstr>
      <vt:lpstr>Présentation PowerPoint</vt:lpstr>
      <vt:lpstr>Présentation PowerPoint</vt:lpstr>
      <vt:lpstr>Présentation PowerPoint</vt:lpstr>
      <vt:lpstr>Modeling Survival</vt:lpstr>
      <vt:lpstr>Modeling Survival</vt:lpstr>
      <vt:lpstr>Modeling Survival</vt:lpstr>
      <vt:lpstr>C index</vt:lpstr>
      <vt:lpstr>Présentation PowerPoint</vt:lpstr>
    </vt:vector>
  </TitlesOfParts>
  <Company>Institut de Cancérologie Gustave ROUSSY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Loic</dc:creator>
  <cp:lastModifiedBy>Loic</cp:lastModifiedBy>
  <cp:revision>64</cp:revision>
  <dcterms:created xsi:type="dcterms:W3CDTF">2018-09-09T06:43:19Z</dcterms:created>
  <dcterms:modified xsi:type="dcterms:W3CDTF">2020-01-22T17:16:39Z</dcterms:modified>
</cp:coreProperties>
</file>