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514c919a1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514c919a1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514c919a1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514c919a1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514c919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514c919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514c919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514c919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514c919a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514c919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514c919a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514c919a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514c919a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514c919a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514c919a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514c919a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514c919a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514c919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514c919a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514c919a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Biometric security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Known attacks in biometric systems</a:t>
            </a:r>
            <a:endParaRPr/>
          </a:p>
        </p:txBody>
      </p:sp>
      <p:sp>
        <p:nvSpPr>
          <p:cNvPr id="141" name="Google Shape;141;p22"/>
          <p:cNvSpPr txBox="1"/>
          <p:nvPr>
            <p:ph idx="1" type="body"/>
          </p:nvPr>
        </p:nvSpPr>
        <p:spPr>
          <a:xfrm>
            <a:off x="311700" y="890175"/>
            <a:ext cx="8520600" cy="36786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SzPts val="852"/>
              <a:buNone/>
            </a:pPr>
            <a:r>
              <a:rPr b="1" lang="en" sz="1430">
                <a:solidFill>
                  <a:srgbClr val="333333"/>
                </a:solidFill>
                <a:highlight>
                  <a:srgbClr val="FFFFFF"/>
                </a:highlight>
              </a:rPr>
              <a:t>Replay Attack:</a:t>
            </a:r>
            <a:r>
              <a:rPr lang="en" sz="1430">
                <a:solidFill>
                  <a:srgbClr val="333333"/>
                </a:solidFill>
                <a:highlight>
                  <a:srgbClr val="FFFFFF"/>
                </a:highlight>
              </a:rPr>
              <a:t> In this attack, the data stream which is contained in the biometric system is injected between the sensor and the processing system. A replay attack can be of two to three stage process. It first intercepts or copies the sensor transmission, then it modifies or alters the information, thus finally replaying the data.</a:t>
            </a:r>
            <a:endParaRPr sz="1430">
              <a:solidFill>
                <a:srgbClr val="333333"/>
              </a:solidFill>
              <a:highlight>
                <a:srgbClr val="FFFFFF"/>
              </a:highlight>
            </a:endParaRPr>
          </a:p>
          <a:p>
            <a:pPr indent="0" lvl="0" marL="0" rtl="0" algn="just">
              <a:lnSpc>
                <a:spcPct val="95000"/>
              </a:lnSpc>
              <a:spcBef>
                <a:spcPts val="1200"/>
              </a:spcBef>
              <a:spcAft>
                <a:spcPts val="0"/>
              </a:spcAft>
              <a:buSzPts val="852"/>
              <a:buNone/>
            </a:pPr>
            <a:r>
              <a:rPr b="1" lang="en" sz="1430">
                <a:solidFill>
                  <a:srgbClr val="333333"/>
                </a:solidFill>
                <a:highlight>
                  <a:srgbClr val="FFFFFF"/>
                </a:highlight>
              </a:rPr>
              <a:t>Spoofing the Feature set:</a:t>
            </a:r>
            <a:r>
              <a:rPr lang="en" sz="1430">
                <a:solidFill>
                  <a:srgbClr val="333333"/>
                </a:solidFill>
                <a:highlight>
                  <a:srgbClr val="FFFFFF"/>
                </a:highlight>
              </a:rPr>
              <a:t> The replacing of the feature set with fake or altered features are called spoofing of data. These types of spoofing attacks are typically used to attack various networks, spread malware and to gain confidential information.</a:t>
            </a:r>
            <a:endParaRPr sz="1430">
              <a:solidFill>
                <a:srgbClr val="333333"/>
              </a:solidFill>
              <a:highlight>
                <a:srgbClr val="FFFFFF"/>
              </a:highlight>
            </a:endParaRPr>
          </a:p>
          <a:p>
            <a:pPr indent="0" lvl="0" marL="0" rtl="0" algn="just">
              <a:lnSpc>
                <a:spcPct val="95000"/>
              </a:lnSpc>
              <a:spcBef>
                <a:spcPts val="1200"/>
              </a:spcBef>
              <a:spcAft>
                <a:spcPts val="0"/>
              </a:spcAft>
              <a:buSzPts val="852"/>
              <a:buNone/>
            </a:pPr>
            <a:r>
              <a:rPr b="1" lang="en" sz="1430">
                <a:solidFill>
                  <a:srgbClr val="333333"/>
                </a:solidFill>
                <a:highlight>
                  <a:srgbClr val="FFFFFF"/>
                </a:highlight>
              </a:rPr>
              <a:t>Template Tampering Attack:</a:t>
            </a:r>
            <a:r>
              <a:rPr lang="en" sz="1430">
                <a:solidFill>
                  <a:srgbClr val="333333"/>
                </a:solidFill>
                <a:highlight>
                  <a:srgbClr val="FFFFFF"/>
                </a:highlight>
              </a:rPr>
              <a:t> A template represents a set of salient features that summarizes the biometric data (signal) of an individual. The templates can be modified to obtain a high verification score, no matter which image is presented to the system. The templates which are stored in the database can be replaced, stolen or even can be altered. </a:t>
            </a:r>
            <a:endParaRPr sz="1430">
              <a:solidFill>
                <a:srgbClr val="333333"/>
              </a:solidFill>
              <a:highlight>
                <a:srgbClr val="FFFFFF"/>
              </a:highlight>
            </a:endParaRPr>
          </a:p>
          <a:p>
            <a:pPr indent="0" lvl="0" marL="0" rtl="0" algn="just">
              <a:lnSpc>
                <a:spcPct val="95000"/>
              </a:lnSpc>
              <a:spcBef>
                <a:spcPts val="1200"/>
              </a:spcBef>
              <a:spcAft>
                <a:spcPts val="1200"/>
              </a:spcAft>
              <a:buSzPts val="852"/>
              <a:buNone/>
            </a:pPr>
            <a:r>
              <a:t/>
            </a:r>
            <a:endParaRPr sz="189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95000"/>
              </a:lnSpc>
              <a:spcBef>
                <a:spcPts val="1200"/>
              </a:spcBef>
              <a:spcAft>
                <a:spcPts val="0"/>
              </a:spcAft>
              <a:buClr>
                <a:srgbClr val="000000"/>
              </a:buClr>
              <a:buSzPts val="852"/>
              <a:buFont typeface="Arial"/>
              <a:buNone/>
            </a:pPr>
            <a:r>
              <a:rPr b="1" lang="en" sz="1330">
                <a:solidFill>
                  <a:srgbClr val="333333"/>
                </a:solidFill>
                <a:highlight>
                  <a:srgbClr val="FFFFFF"/>
                </a:highlight>
              </a:rPr>
              <a:t>Overriding Yes/No response:</a:t>
            </a:r>
            <a:r>
              <a:rPr lang="en" sz="1330">
                <a:solidFill>
                  <a:srgbClr val="333333"/>
                </a:solidFill>
                <a:highlight>
                  <a:srgbClr val="FFFFFF"/>
                </a:highlight>
              </a:rPr>
              <a:t> An inherent error prevailing in your biometric systems is that the result of the system is always a binary response, Yes/No (i.e., either match/no match). In other words, there is still a fundamental disconnecting between the biometric and applications, which make the system, open to potential attacks.</a:t>
            </a:r>
            <a:endParaRPr sz="1330">
              <a:solidFill>
                <a:srgbClr val="333333"/>
              </a:solidFill>
              <a:highlight>
                <a:srgbClr val="FFFFFF"/>
              </a:highlight>
            </a:endParaRPr>
          </a:p>
          <a:p>
            <a:pPr indent="0" lvl="0" marL="0" rtl="0" algn="just">
              <a:lnSpc>
                <a:spcPct val="95000"/>
              </a:lnSpc>
              <a:spcBef>
                <a:spcPts val="1200"/>
              </a:spcBef>
              <a:spcAft>
                <a:spcPts val="0"/>
              </a:spcAft>
              <a:buClr>
                <a:srgbClr val="000000"/>
              </a:buClr>
              <a:buSzPts val="852"/>
              <a:buFont typeface="Arial"/>
              <a:buNone/>
            </a:pPr>
            <a:r>
              <a:rPr b="1" lang="en" sz="1330">
                <a:solidFill>
                  <a:srgbClr val="333333"/>
                </a:solidFill>
                <a:highlight>
                  <a:srgbClr val="FFFFFF"/>
                </a:highlight>
              </a:rPr>
              <a:t>Trojan horse attack:</a:t>
            </a:r>
            <a:r>
              <a:rPr lang="en" sz="1330">
                <a:solidFill>
                  <a:srgbClr val="333333"/>
                </a:solidFill>
                <a:highlight>
                  <a:srgbClr val="FFFFFF"/>
                </a:highlight>
              </a:rPr>
              <a:t> In Trojan horse attack the feature extractor is itself replaced to produce the desired features and to add on those features in the existing database. The spoof detection technology has become a crucial part of a biometric system as with an increasing concern for security, the biometric attacks are to be identified, controlled and minimized. Researchers are developing various new approaches for a secure biometric system.</a:t>
            </a:r>
            <a:endParaRPr sz="1330">
              <a:solidFill>
                <a:srgbClr val="333333"/>
              </a:solidFill>
              <a:highlight>
                <a:srgbClr val="FFFFFF"/>
              </a:highlight>
            </a:endParaRPr>
          </a:p>
          <a:p>
            <a:pPr indent="0" lvl="0" marL="0" rtl="0" algn="just">
              <a:lnSpc>
                <a:spcPct val="95000"/>
              </a:lnSpc>
              <a:spcBef>
                <a:spcPts val="1200"/>
              </a:spcBef>
              <a:spcAft>
                <a:spcPts val="0"/>
              </a:spcAft>
              <a:buClr>
                <a:srgbClr val="000000"/>
              </a:buClr>
              <a:buSzPts val="852"/>
              <a:buFont typeface="Arial"/>
              <a:buNone/>
            </a:pPr>
            <a:r>
              <a:rPr b="1" lang="en" sz="1330">
                <a:solidFill>
                  <a:srgbClr val="333333"/>
                </a:solidFill>
                <a:highlight>
                  <a:srgbClr val="FFFFFF"/>
                </a:highlight>
              </a:rPr>
              <a:t>Masquerade attack:</a:t>
            </a:r>
            <a:r>
              <a:rPr lang="en" sz="1330">
                <a:solidFill>
                  <a:srgbClr val="333333"/>
                </a:solidFill>
                <a:highlight>
                  <a:srgbClr val="FFFFFF"/>
                </a:highlight>
              </a:rPr>
              <a:t> It was demonstrated that a digital "artifact" image could be created from a fingerprint template so that this artifact is submitted to the system, will produce a match. </a:t>
            </a:r>
            <a:endParaRPr sz="1795"/>
          </a:p>
          <a:p>
            <a:pPr indent="0" lvl="0" marL="0" rtl="0" algn="l">
              <a:spcBef>
                <a:spcPts val="1200"/>
              </a:spcBef>
              <a:spcAft>
                <a:spcPts val="12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500"/>
              </a:spcAft>
              <a:buClr>
                <a:schemeClr val="dk1"/>
              </a:buClr>
              <a:buSzPts val="1100"/>
              <a:buFont typeface="Arial"/>
              <a:buNone/>
            </a:pPr>
            <a:r>
              <a:rPr b="1" lang="en" sz="2133">
                <a:highlight>
                  <a:srgbClr val="FFFFFF"/>
                </a:highlight>
              </a:rPr>
              <a:t>Presentation attacks</a:t>
            </a:r>
            <a:endParaRPr sz="3133"/>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50">
                <a:solidFill>
                  <a:schemeClr val="dk1"/>
                </a:solidFill>
                <a:highlight>
                  <a:srgbClr val="FFFFFF"/>
                </a:highlight>
              </a:rPr>
              <a:t>Presentation attacks involve an impostor using an artefact of some kind to mimic an individual who </a:t>
            </a:r>
            <a:r>
              <a:rPr i="1" lang="en" sz="1750">
                <a:solidFill>
                  <a:schemeClr val="dk1"/>
                </a:solidFill>
                <a:highlight>
                  <a:srgbClr val="FFFFFF"/>
                </a:highlight>
              </a:rPr>
              <a:t>has</a:t>
            </a:r>
            <a:r>
              <a:rPr lang="en" sz="1750">
                <a:solidFill>
                  <a:schemeClr val="dk1"/>
                </a:solidFill>
                <a:highlight>
                  <a:srgbClr val="FFFFFF"/>
                </a:highlight>
              </a:rPr>
              <a:t> been enrolled in the system. </a:t>
            </a:r>
            <a:endParaRPr sz="1750">
              <a:solidFill>
                <a:schemeClr val="dk1"/>
              </a:solidFill>
              <a:highlight>
                <a:srgbClr val="FFFFFF"/>
              </a:highlight>
            </a:endParaRPr>
          </a:p>
          <a:p>
            <a:pPr indent="0" lvl="0" marL="0" rtl="0" algn="l">
              <a:spcBef>
                <a:spcPts val="1700"/>
              </a:spcBef>
              <a:spcAft>
                <a:spcPts val="0"/>
              </a:spcAft>
              <a:buClr>
                <a:schemeClr val="dk1"/>
              </a:buClr>
              <a:buSzPts val="1100"/>
              <a:buFont typeface="Arial"/>
              <a:buNone/>
            </a:pPr>
            <a:r>
              <a:rPr i="1" lang="en" sz="1750">
                <a:solidFill>
                  <a:schemeClr val="dk1"/>
                </a:solidFill>
                <a:highlight>
                  <a:srgbClr val="FFFFFF"/>
                </a:highlight>
              </a:rPr>
              <a:t>For example: If a fingerprint of the enrolled individual can be captured, this could be used to make a matching artefact. For face recognition, a portrait photo of the target might easily be taken covertly and used to create an artefact.</a:t>
            </a:r>
            <a:endParaRPr i="1" sz="1750">
              <a:solidFill>
                <a:schemeClr val="dk1"/>
              </a:solidFill>
              <a:highlight>
                <a:srgbClr val="FFFFFF"/>
              </a:highlight>
            </a:endParaRPr>
          </a:p>
          <a:p>
            <a:pPr indent="0" lvl="0" marL="0" rtl="0" algn="l">
              <a:spcBef>
                <a:spcPts val="1700"/>
              </a:spcBef>
              <a:spcAft>
                <a:spcPts val="120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500"/>
              </a:spcAft>
              <a:buClr>
                <a:schemeClr val="dk1"/>
              </a:buClr>
              <a:buSzPts val="1100"/>
              <a:buFont typeface="Arial"/>
              <a:buNone/>
            </a:pPr>
            <a:r>
              <a:rPr b="1" lang="en" sz="2433">
                <a:highlight>
                  <a:srgbClr val="FFFFFF"/>
                </a:highlight>
              </a:rPr>
              <a:t>Sensor output interception</a:t>
            </a:r>
            <a:endParaRPr sz="3133"/>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50">
                <a:solidFill>
                  <a:schemeClr val="dk1"/>
                </a:solidFill>
                <a:highlight>
                  <a:srgbClr val="FFFFFF"/>
                </a:highlight>
              </a:rPr>
              <a:t>An attacker may seek to modify or intercept the data output from the sensor. A previously captured sample might be replayed, or a captured biometric sample could be substituted with biometric data of a different individual at enrolment.</a:t>
            </a:r>
            <a:endParaRPr sz="1550">
              <a:solidFill>
                <a:schemeClr val="dk1"/>
              </a:solidFill>
              <a:highlight>
                <a:srgbClr val="FFFFFF"/>
              </a:highlight>
            </a:endParaRPr>
          </a:p>
          <a:p>
            <a:pPr indent="0" lvl="0" marL="0" rtl="0" algn="l">
              <a:spcBef>
                <a:spcPts val="1700"/>
              </a:spcBef>
              <a:spcAft>
                <a:spcPts val="0"/>
              </a:spcAft>
              <a:buClr>
                <a:schemeClr val="dk1"/>
              </a:buClr>
              <a:buSzPts val="1100"/>
              <a:buFont typeface="Arial"/>
              <a:buNone/>
            </a:pPr>
            <a:r>
              <a:rPr lang="en" sz="1550">
                <a:solidFill>
                  <a:schemeClr val="dk1"/>
                </a:solidFill>
                <a:highlight>
                  <a:srgbClr val="FFFFFF"/>
                </a:highlight>
              </a:rPr>
              <a:t>Intercepted data might be used by an attacker to obtain the biometric characteristics of an enrolled individual for use in future attacks. </a:t>
            </a:r>
            <a:endParaRPr sz="1550">
              <a:solidFill>
                <a:schemeClr val="dk1"/>
              </a:solidFill>
              <a:highlight>
                <a:srgbClr val="FFFFFF"/>
              </a:highlight>
            </a:endParaRPr>
          </a:p>
          <a:p>
            <a:pPr indent="0" lvl="0" marL="0" rtl="0" algn="l">
              <a:spcBef>
                <a:spcPts val="17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190">
                <a:highlight>
                  <a:srgbClr val="FFFFFF"/>
                </a:highlight>
              </a:rPr>
              <a:t>Reference and database-related vulnerabilities</a:t>
            </a:r>
            <a:endParaRPr b="1" sz="2190">
              <a:highlight>
                <a:srgbClr val="FFFFFF"/>
              </a:highlight>
            </a:endParaRPr>
          </a:p>
          <a:p>
            <a:pPr indent="0" lvl="0" marL="0" rtl="0" algn="l">
              <a:spcBef>
                <a:spcPts val="1500"/>
              </a:spcBef>
              <a:spcAft>
                <a:spcPts val="0"/>
              </a:spcAft>
              <a:buSzPts val="990"/>
              <a:buNone/>
            </a:pPr>
            <a:r>
              <a:t/>
            </a:r>
            <a:endParaRPr sz="2820"/>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50">
                <a:solidFill>
                  <a:schemeClr val="dk1"/>
                </a:solidFill>
                <a:highlight>
                  <a:srgbClr val="FFFFFF"/>
                </a:highlight>
              </a:rPr>
              <a:t>An attacker may target data during transmission, or in storage by the biometric system. For example, a biometric reference in the enrolment database could be modified to include the biometric features of an impostor.</a:t>
            </a:r>
            <a:endParaRPr sz="1550">
              <a:solidFill>
                <a:schemeClr val="dk1"/>
              </a:solidFill>
              <a:highlight>
                <a:srgbClr val="FFFFFF"/>
              </a:highlight>
            </a:endParaRPr>
          </a:p>
          <a:p>
            <a:pPr indent="0" lvl="0" marL="0" rtl="0" algn="l">
              <a:spcBef>
                <a:spcPts val="1700"/>
              </a:spcBef>
              <a:spcAft>
                <a:spcPts val="0"/>
              </a:spcAft>
              <a:buClr>
                <a:schemeClr val="dk1"/>
              </a:buClr>
              <a:buSzPts val="1100"/>
              <a:buFont typeface="Arial"/>
              <a:buNone/>
            </a:pPr>
            <a:r>
              <a:rPr lang="en" sz="1550">
                <a:solidFill>
                  <a:schemeClr val="dk1"/>
                </a:solidFill>
                <a:highlight>
                  <a:srgbClr val="FFFFFF"/>
                </a:highlight>
              </a:rPr>
              <a:t>In implementations where the biometric data is stored on a device held by the individual, such as a mobile phone, passport or ID card, an attacker with possession of the device would have unfettered access to the biometric data unless it is protected by built-in security features. </a:t>
            </a:r>
            <a:endParaRPr sz="1550">
              <a:solidFill>
                <a:schemeClr val="dk1"/>
              </a:solidFill>
              <a:highlight>
                <a:srgbClr val="FFFFFF"/>
              </a:highlight>
            </a:endParaRPr>
          </a:p>
          <a:p>
            <a:pPr indent="0" lvl="0" marL="0" rtl="0" algn="l">
              <a:spcBef>
                <a:spcPts val="17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190">
                <a:highlight>
                  <a:srgbClr val="FFFFFF"/>
                </a:highlight>
              </a:rPr>
              <a:t>Integrity of enrolment</a:t>
            </a:r>
            <a:endParaRPr b="1" sz="2190">
              <a:highlight>
                <a:srgbClr val="FFFFFF"/>
              </a:highlight>
            </a:endParaRPr>
          </a:p>
          <a:p>
            <a:pPr indent="0" lvl="0" marL="0" rtl="0" algn="l">
              <a:spcBef>
                <a:spcPts val="1500"/>
              </a:spcBef>
              <a:spcAft>
                <a:spcPts val="0"/>
              </a:spcAft>
              <a:buSzPts val="990"/>
              <a:buNone/>
            </a:pPr>
            <a:r>
              <a:t/>
            </a:r>
            <a:endParaRPr sz="2820"/>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50">
                <a:solidFill>
                  <a:schemeClr val="dk1"/>
                </a:solidFill>
                <a:highlight>
                  <a:srgbClr val="FFFFFF"/>
                </a:highlight>
              </a:rPr>
              <a:t>There is a possibility that the enrolment process could be subverted, allowing the acceptance of inappropriate enrolment data. For example if an artefact is enrolled in the system, then an attacker might later be able to use the same artefact to be recognised.</a:t>
            </a:r>
            <a:endParaRPr sz="1650">
              <a:solidFill>
                <a:schemeClr val="dk1"/>
              </a:solidFill>
              <a:highlight>
                <a:srgbClr val="FFFFFF"/>
              </a:highlight>
            </a:endParaRPr>
          </a:p>
          <a:p>
            <a:pPr indent="0" lvl="0" marL="0" rtl="0" algn="l">
              <a:spcBef>
                <a:spcPts val="1700"/>
              </a:spcBef>
              <a:spcAft>
                <a:spcPts val="0"/>
              </a:spcAft>
              <a:buClr>
                <a:schemeClr val="dk1"/>
              </a:buClr>
              <a:buSzPts val="1100"/>
              <a:buFont typeface="Arial"/>
              <a:buNone/>
            </a:pPr>
            <a:r>
              <a:rPr lang="en" sz="1650">
                <a:solidFill>
                  <a:schemeClr val="dk1"/>
                </a:solidFill>
                <a:highlight>
                  <a:srgbClr val="FFFFFF"/>
                </a:highlight>
              </a:rPr>
              <a:t>Alternatively, if an enrolment record contains biometric data of two individuals (for example the right hand is properly enrolled, but the enrolled left hand is that of another individual, or if a face enrolment uses an image which morphs together photographs of two individuals) this may allow one individual to impersonate the other. </a:t>
            </a:r>
            <a:endParaRPr sz="1650">
              <a:solidFill>
                <a:schemeClr val="dk1"/>
              </a:solidFill>
              <a:highlight>
                <a:srgbClr val="FFFFFF"/>
              </a:highlight>
            </a:endParaRPr>
          </a:p>
          <a:p>
            <a:pPr indent="0" lvl="0" marL="0" rtl="0" algn="l">
              <a:spcBef>
                <a:spcPts val="1700"/>
              </a:spcBef>
              <a:spcAft>
                <a:spcPts val="120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090">
                <a:highlight>
                  <a:srgbClr val="FFFFFF"/>
                </a:highlight>
              </a:rPr>
              <a:t>System attacks</a:t>
            </a:r>
            <a:endParaRPr b="1" sz="2090">
              <a:highlight>
                <a:srgbClr val="FFFFFF"/>
              </a:highlight>
            </a:endParaRPr>
          </a:p>
          <a:p>
            <a:pPr indent="0" lvl="0" marL="0" rtl="0" algn="l">
              <a:spcBef>
                <a:spcPts val="1500"/>
              </a:spcBef>
              <a:spcAft>
                <a:spcPts val="0"/>
              </a:spcAft>
              <a:buSzPts val="990"/>
              <a:buNone/>
            </a:pPr>
            <a:r>
              <a:t/>
            </a:r>
            <a:endParaRPr sz="2720"/>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50">
                <a:solidFill>
                  <a:schemeClr val="dk1"/>
                </a:solidFill>
                <a:highlight>
                  <a:srgbClr val="FFFFFF"/>
                </a:highlight>
              </a:rPr>
              <a:t>Attacks against the underlying IT on which the biometric system runs are certainly feasible and must be considered in cases where the assets being protected are of significant value and where the attackers are relatively sophisticated.</a:t>
            </a:r>
            <a:endParaRPr sz="1650">
              <a:solidFill>
                <a:schemeClr val="dk1"/>
              </a:solidFill>
              <a:highlight>
                <a:srgbClr val="FFFFFF"/>
              </a:highlight>
            </a:endParaRPr>
          </a:p>
          <a:p>
            <a:pPr indent="0" lvl="0" marL="0" rtl="0" algn="l">
              <a:spcBef>
                <a:spcPts val="1700"/>
              </a:spcBef>
              <a:spcAft>
                <a:spcPts val="0"/>
              </a:spcAft>
              <a:buClr>
                <a:schemeClr val="dk1"/>
              </a:buClr>
              <a:buSzPts val="1100"/>
              <a:buFont typeface="Arial"/>
              <a:buNone/>
            </a:pPr>
            <a:r>
              <a:t/>
            </a:r>
            <a:endParaRPr sz="1650">
              <a:solidFill>
                <a:schemeClr val="dk1"/>
              </a:solidFill>
              <a:highlight>
                <a:srgbClr val="FFFFFF"/>
              </a:highlight>
            </a:endParaRPr>
          </a:p>
          <a:p>
            <a:pPr indent="0" lvl="0" marL="0" rtl="0" algn="l">
              <a:spcBef>
                <a:spcPts val="1700"/>
              </a:spcBef>
              <a:spcAft>
                <a:spcPts val="0"/>
              </a:spcAft>
              <a:buClr>
                <a:schemeClr val="dk1"/>
              </a:buClr>
              <a:buSzPts val="1100"/>
              <a:buFont typeface="Arial"/>
              <a:buNone/>
            </a:pPr>
            <a:r>
              <a:rPr lang="en" sz="1650">
                <a:solidFill>
                  <a:schemeClr val="dk1"/>
                </a:solidFill>
                <a:highlight>
                  <a:srgbClr val="FFFFFF"/>
                </a:highlight>
              </a:rPr>
              <a:t>Generally, the mitigation of such attacks relies on traditional IT security methods which are not specific to biometric systems.</a:t>
            </a:r>
            <a:endParaRPr sz="1650">
              <a:solidFill>
                <a:schemeClr val="dk1"/>
              </a:solidFill>
              <a:highlight>
                <a:srgbClr val="FFFFFF"/>
              </a:highlight>
            </a:endParaRPr>
          </a:p>
          <a:p>
            <a:pPr indent="0" lvl="0" marL="0" rtl="0" algn="l">
              <a:spcBef>
                <a:spcPts val="1700"/>
              </a:spcBef>
              <a:spcAft>
                <a:spcPts val="1200"/>
              </a:spcAft>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190">
                <a:highlight>
                  <a:srgbClr val="FFFFFF"/>
                </a:highlight>
              </a:rPr>
              <a:t>Denial of service attacks</a:t>
            </a:r>
            <a:endParaRPr b="1" sz="2190">
              <a:highlight>
                <a:srgbClr val="FFFFFF"/>
              </a:highlight>
            </a:endParaRPr>
          </a:p>
          <a:p>
            <a:pPr indent="0" lvl="0" marL="0" rtl="0" algn="l">
              <a:spcBef>
                <a:spcPts val="1500"/>
              </a:spcBef>
              <a:spcAft>
                <a:spcPts val="0"/>
              </a:spcAft>
              <a:buSzPts val="990"/>
              <a:buNone/>
            </a:pPr>
            <a:r>
              <a:t/>
            </a:r>
            <a:endParaRPr sz="2820"/>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chemeClr val="dk1"/>
                </a:solidFill>
                <a:highlight>
                  <a:srgbClr val="FFFFFF"/>
                </a:highlight>
              </a:rPr>
              <a:t>All systems are vulnerable to denial of service attacks. In the case of a biometric system, this will divert subjects to the exception handling system. It is therefore important that this fallback system is no less secure than the biometric system.</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290">
                <a:highlight>
                  <a:srgbClr val="FFFFFF"/>
                </a:highlight>
              </a:rPr>
              <a:t>Insider threat</a:t>
            </a:r>
            <a:endParaRPr b="1" sz="2290">
              <a:highlight>
                <a:srgbClr val="FFFFFF"/>
              </a:highlight>
            </a:endParaRPr>
          </a:p>
          <a:p>
            <a:pPr indent="0" lvl="0" marL="0" rtl="0" algn="l">
              <a:spcBef>
                <a:spcPts val="1500"/>
              </a:spcBef>
              <a:spcAft>
                <a:spcPts val="0"/>
              </a:spcAft>
              <a:buSzPts val="990"/>
              <a:buNone/>
            </a:pPr>
            <a:r>
              <a:t/>
            </a:r>
            <a:endParaRPr sz="2920"/>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50">
                <a:solidFill>
                  <a:schemeClr val="dk1"/>
                </a:solidFill>
                <a:highlight>
                  <a:srgbClr val="FFFFFF"/>
                </a:highlight>
              </a:rPr>
              <a:t>All security systems are vulnerable to an attack by a trusted system administrator or operator. Due to the level of access and trust held by such people, insider attacks on a biometric system can take any of the forms outlined above.</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1"/>
          <p:cNvPicPr preferRelativeResize="0"/>
          <p:nvPr/>
        </p:nvPicPr>
        <p:blipFill>
          <a:blip r:embed="rId3">
            <a:alphaModFix/>
          </a:blip>
          <a:stretch>
            <a:fillRect/>
          </a:stretch>
        </p:blipFill>
        <p:spPr>
          <a:xfrm>
            <a:off x="1520125" y="410000"/>
            <a:ext cx="6631825" cy="343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