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1" r:id="rId8"/>
    <p:sldId id="264" r:id="rId9"/>
    <p:sldId id="262" r:id="rId10"/>
    <p:sldId id="263" r:id="rId11"/>
    <p:sldId id="265" r:id="rId12"/>
    <p:sldId id="266" r:id="rId13"/>
    <p:sldId id="267"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8/26/2019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8/26/2019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8/26/2019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8/26/2019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C698-70D6-45D3-AFE3-08BCFDD076FA}"/>
              </a:ext>
            </a:extLst>
          </p:cNvPr>
          <p:cNvSpPr>
            <a:spLocks noGrp="1"/>
          </p:cNvSpPr>
          <p:nvPr>
            <p:ph type="ctrTitle"/>
          </p:nvPr>
        </p:nvSpPr>
        <p:spPr/>
        <p:txBody>
          <a:bodyPr/>
          <a:lstStyle/>
          <a:p>
            <a:r>
              <a:rPr lang="en-IN" dirty="0"/>
              <a:t>Information System Security</a:t>
            </a:r>
          </a:p>
        </p:txBody>
      </p:sp>
      <p:sp>
        <p:nvSpPr>
          <p:cNvPr id="3" name="Subtitle 2">
            <a:extLst>
              <a:ext uri="{FF2B5EF4-FFF2-40B4-BE49-F238E27FC236}">
                <a16:creationId xmlns:a16="http://schemas.microsoft.com/office/drawing/2014/main" id="{6FAC8080-71D8-4BAA-B026-315CB935814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9311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4F37-AADA-4A1C-A120-E1C2C7F8373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5C4CA8C-2B06-40C9-8B5B-4B50A67380BB}"/>
              </a:ext>
            </a:extLst>
          </p:cNvPr>
          <p:cNvSpPr>
            <a:spLocks noGrp="1"/>
          </p:cNvSpPr>
          <p:nvPr>
            <p:ph idx="1"/>
          </p:nvPr>
        </p:nvSpPr>
        <p:spPr/>
        <p:txBody>
          <a:bodyPr/>
          <a:lstStyle/>
          <a:p>
            <a:pPr marL="0" indent="0">
              <a:buNone/>
            </a:pPr>
            <a:r>
              <a:rPr lang="en-IN" dirty="0" err="1"/>
              <a:t>Bimetrics</a:t>
            </a:r>
            <a:r>
              <a:rPr lang="en-IN" dirty="0"/>
              <a:t> methods in general involve performing some human action for configuring a system</a:t>
            </a:r>
          </a:p>
          <a:p>
            <a:pPr marL="0" indent="0">
              <a:buNone/>
            </a:pPr>
            <a:endParaRPr lang="en-IN" dirty="0"/>
          </a:p>
          <a:p>
            <a:pPr marL="457200" indent="-457200">
              <a:buAutoNum type="arabicPeriod"/>
            </a:pPr>
            <a:r>
              <a:rPr lang="en-IN" dirty="0"/>
              <a:t>Drawing a few signatures so that the system can analyse and record their  characteristics/patterns. </a:t>
            </a:r>
          </a:p>
          <a:p>
            <a:pPr marL="457200" indent="-457200">
              <a:buAutoNum type="arabicPeriod"/>
            </a:pPr>
            <a:r>
              <a:rPr lang="en-IN" dirty="0"/>
              <a:t>Looking into a scanning apparatus in order to record retinal patterns. </a:t>
            </a:r>
          </a:p>
          <a:p>
            <a:pPr marL="457200" indent="-457200">
              <a:buAutoNum type="arabicPeriod"/>
            </a:pPr>
            <a:r>
              <a:rPr lang="en-IN" dirty="0"/>
              <a:t>Intoning words for the analysis and recording voice patterns</a:t>
            </a:r>
          </a:p>
          <a:p>
            <a:pPr marL="457200" indent="-457200">
              <a:buAutoNum type="arabicPeriod"/>
            </a:pPr>
            <a:r>
              <a:rPr lang="en-IN" dirty="0"/>
              <a:t>Collecting multiple video shots of a person walking.</a:t>
            </a:r>
          </a:p>
          <a:p>
            <a:pPr marL="0" indent="0">
              <a:buNone/>
            </a:pPr>
            <a:endParaRPr lang="en-IN" dirty="0"/>
          </a:p>
        </p:txBody>
      </p:sp>
    </p:spTree>
    <p:extLst>
      <p:ext uri="{BB962C8B-B14F-4D97-AF65-F5344CB8AC3E}">
        <p14:creationId xmlns:p14="http://schemas.microsoft.com/office/powerpoint/2010/main" val="4153248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5D10-577F-4276-9965-45B5949B80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BC1D7F-3C36-422E-9C42-E5203DBF2F74}"/>
              </a:ext>
            </a:extLst>
          </p:cNvPr>
          <p:cNvSpPr>
            <a:spLocks noGrp="1"/>
          </p:cNvSpPr>
          <p:nvPr>
            <p:ph idx="1"/>
          </p:nvPr>
        </p:nvSpPr>
        <p:spPr/>
        <p:txBody>
          <a:bodyPr/>
          <a:lstStyle/>
          <a:p>
            <a:pPr marL="0" indent="0">
              <a:buNone/>
            </a:pPr>
            <a:r>
              <a:rPr lang="en-IN" b="1" i="1" u="sng" dirty="0"/>
              <a:t>Biometrics </a:t>
            </a:r>
            <a:r>
              <a:rPr lang="en-IN" b="1" i="1" u="sng" dirty="0" err="1"/>
              <a:t>methoda</a:t>
            </a:r>
            <a:r>
              <a:rPr lang="en-IN" b="1" i="1" u="sng" dirty="0"/>
              <a:t> sometimes give rise to social acceptance issues as often they are looked upon suspiciously</a:t>
            </a:r>
          </a:p>
          <a:p>
            <a:pPr marL="0" indent="0">
              <a:buNone/>
            </a:pPr>
            <a:endParaRPr lang="en-IN" b="1" i="1" dirty="0"/>
          </a:p>
          <a:p>
            <a:pPr marL="0" indent="0">
              <a:buNone/>
            </a:pPr>
            <a:r>
              <a:rPr lang="en-IN" dirty="0"/>
              <a:t>For example-people may feel that exposing their eyes to the retina scanner may damage their eyes. </a:t>
            </a:r>
          </a:p>
        </p:txBody>
      </p:sp>
    </p:spTree>
    <p:extLst>
      <p:ext uri="{BB962C8B-B14F-4D97-AF65-F5344CB8AC3E}">
        <p14:creationId xmlns:p14="http://schemas.microsoft.com/office/powerpoint/2010/main" val="332777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BA65-E4CB-4E2D-965A-ADB8AAADD5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F4D593-BDBE-40F4-BBCF-8D79FB820D4E}"/>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Integration of biometric with access control mechanisms and information system security is another area of growing interest. </a:t>
            </a:r>
          </a:p>
          <a:p>
            <a:pPr marL="0" indent="0">
              <a:buNone/>
            </a:pPr>
            <a:endParaRPr lang="en-IN" dirty="0"/>
          </a:p>
          <a:p>
            <a:pPr marL="0" indent="0">
              <a:buNone/>
            </a:pPr>
            <a:r>
              <a:rPr lang="en-IN" dirty="0" err="1"/>
              <a:t>Bimetric</a:t>
            </a:r>
            <a:r>
              <a:rPr lang="en-IN" dirty="0"/>
              <a:t> modalities-</a:t>
            </a:r>
            <a:r>
              <a:rPr lang="en-IN" dirty="0" err="1"/>
              <a:t>fingerprints,face,iris,speech,signature,hand</a:t>
            </a:r>
            <a:r>
              <a:rPr lang="en-IN" dirty="0"/>
              <a:t> geometry ,gait etc</a:t>
            </a:r>
          </a:p>
          <a:p>
            <a:pPr marL="0" indent="0">
              <a:buNone/>
            </a:pPr>
            <a:endParaRPr lang="en-IN" dirty="0"/>
          </a:p>
        </p:txBody>
      </p:sp>
    </p:spTree>
    <p:extLst>
      <p:ext uri="{BB962C8B-B14F-4D97-AF65-F5344CB8AC3E}">
        <p14:creationId xmlns:p14="http://schemas.microsoft.com/office/powerpoint/2010/main" val="69641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8AF5-DBB4-4068-B383-EF5B95E720C9}"/>
              </a:ext>
            </a:extLst>
          </p:cNvPr>
          <p:cNvSpPr>
            <a:spLocks noGrp="1"/>
          </p:cNvSpPr>
          <p:nvPr>
            <p:ph type="title"/>
          </p:nvPr>
        </p:nvSpPr>
        <p:spPr/>
        <p:txBody>
          <a:bodyPr>
            <a:normAutofit fontScale="90000"/>
          </a:bodyPr>
          <a:lstStyle/>
          <a:p>
            <a:r>
              <a:rPr lang="en-IN" dirty="0"/>
              <a:t>Nature of biometrics identification /authentication </a:t>
            </a:r>
            <a:r>
              <a:rPr lang="en-IN" dirty="0" err="1"/>
              <a:t>technques</a:t>
            </a:r>
            <a:r>
              <a:rPr lang="en-IN" dirty="0"/>
              <a:t>. </a:t>
            </a:r>
          </a:p>
        </p:txBody>
      </p:sp>
      <p:sp>
        <p:nvSpPr>
          <p:cNvPr id="3" name="Content Placeholder 2">
            <a:extLst>
              <a:ext uri="{FF2B5EF4-FFF2-40B4-BE49-F238E27FC236}">
                <a16:creationId xmlns:a16="http://schemas.microsoft.com/office/drawing/2014/main" id="{95A87128-38DC-4106-BE8C-FEE29F4B09D8}"/>
              </a:ext>
            </a:extLst>
          </p:cNvPr>
          <p:cNvSpPr>
            <a:spLocks noGrp="1"/>
          </p:cNvSpPr>
          <p:nvPr>
            <p:ph idx="1"/>
          </p:nvPr>
        </p:nvSpPr>
        <p:spPr/>
        <p:txBody>
          <a:bodyPr/>
          <a:lstStyle/>
          <a:p>
            <a:r>
              <a:rPr lang="en-IN" dirty="0" err="1"/>
              <a:t>Bimetric</a:t>
            </a:r>
            <a:r>
              <a:rPr lang="en-IN" dirty="0"/>
              <a:t> identification-is a sophisticate variation on a token </a:t>
            </a:r>
            <a:r>
              <a:rPr lang="en-IN" dirty="0" err="1"/>
              <a:t>based,single</a:t>
            </a:r>
            <a:r>
              <a:rPr lang="en-IN" dirty="0"/>
              <a:t> factory security scheme.  Token is some physical attribute of a person like </a:t>
            </a:r>
            <a:r>
              <a:rPr lang="en-IN" dirty="0" err="1"/>
              <a:t>fingerprints,iris,retina,face,vein</a:t>
            </a:r>
            <a:r>
              <a:rPr lang="en-IN" dirty="0"/>
              <a:t> patterns etc. </a:t>
            </a:r>
          </a:p>
          <a:p>
            <a:r>
              <a:rPr lang="en-IN" dirty="0" err="1"/>
              <a:t>Bimetric</a:t>
            </a:r>
            <a:r>
              <a:rPr lang="en-IN" dirty="0"/>
              <a:t> identification system typically follow three high level processing steps</a:t>
            </a:r>
          </a:p>
        </p:txBody>
      </p:sp>
    </p:spTree>
    <p:extLst>
      <p:ext uri="{BB962C8B-B14F-4D97-AF65-F5344CB8AC3E}">
        <p14:creationId xmlns:p14="http://schemas.microsoft.com/office/powerpoint/2010/main" val="193095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49DA-0CE7-44B8-8E3E-192886C351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CEE975-5201-4664-B1D9-2BE94D6AF085}"/>
              </a:ext>
            </a:extLst>
          </p:cNvPr>
          <p:cNvSpPr>
            <a:spLocks noGrp="1"/>
          </p:cNvSpPr>
          <p:nvPr>
            <p:ph idx="1"/>
          </p:nvPr>
        </p:nvSpPr>
        <p:spPr/>
        <p:txBody>
          <a:bodyPr>
            <a:normAutofit lnSpcReduction="10000"/>
          </a:bodyPr>
          <a:lstStyle/>
          <a:p>
            <a:pPr marL="0" indent="0">
              <a:buNone/>
            </a:pPr>
            <a:r>
              <a:rPr lang="en-IN" dirty="0"/>
              <a:t>Vein patterns</a:t>
            </a:r>
          </a:p>
          <a:p>
            <a:pPr marL="0" indent="0">
              <a:buNone/>
            </a:pPr>
            <a:r>
              <a:rPr lang="en-IN" b="1" dirty="0"/>
              <a:t>There are three different forms of vein pattern recognition: palm vein pattern recognition, finger vein pattern recognition (both of which work using near-infrared* light) and retina vein pattern recognition. </a:t>
            </a:r>
          </a:p>
          <a:p>
            <a:pPr marL="0" indent="0">
              <a:buNone/>
            </a:pPr>
            <a:r>
              <a:rPr lang="en-US" dirty="0"/>
              <a:t>1. Palm vein pattern recognition</a:t>
            </a:r>
          </a:p>
          <a:p>
            <a:pPr marL="0" indent="0">
              <a:buNone/>
            </a:pPr>
            <a:r>
              <a:rPr lang="en-US" dirty="0"/>
              <a:t>The </a:t>
            </a:r>
            <a:r>
              <a:rPr lang="en-US" dirty="0" err="1"/>
              <a:t>haemoglobin</a:t>
            </a:r>
            <a:r>
              <a:rPr lang="en-US" dirty="0"/>
              <a:t> in your blood contains oxygen when it is transported from your lungs to the tissues in your body by your arteries. By the time the blood flows back to your heart via different arteries this oxygen has been released. Vein pattern recognition uses this difference between </a:t>
            </a:r>
            <a:r>
              <a:rPr lang="en-US" dirty="0" err="1"/>
              <a:t>deoxidised</a:t>
            </a:r>
            <a:r>
              <a:rPr lang="en-US" dirty="0"/>
              <a:t> and oxygenated </a:t>
            </a:r>
            <a:r>
              <a:rPr lang="en-US" dirty="0" err="1"/>
              <a:t>haemoglobin</a:t>
            </a:r>
            <a:r>
              <a:rPr lang="en-US" dirty="0"/>
              <a:t>. </a:t>
            </a:r>
            <a:r>
              <a:rPr lang="en-US" dirty="0" err="1"/>
              <a:t>Deoxidised</a:t>
            </a:r>
            <a:r>
              <a:rPr lang="en-US" dirty="0"/>
              <a:t> </a:t>
            </a:r>
            <a:r>
              <a:rPr lang="en-US" dirty="0" err="1"/>
              <a:t>haemoglobin</a:t>
            </a:r>
            <a:r>
              <a:rPr lang="en-US" dirty="0"/>
              <a:t> absorbs infrared light, making the vein pattern visible if you use a scanner to illuminate it with infrared light.</a:t>
            </a:r>
          </a:p>
          <a:p>
            <a:pPr marL="0" indent="0">
              <a:buNone/>
            </a:pPr>
            <a:endParaRPr lang="en-IN" dirty="0"/>
          </a:p>
        </p:txBody>
      </p:sp>
    </p:spTree>
    <p:extLst>
      <p:ext uri="{BB962C8B-B14F-4D97-AF65-F5344CB8AC3E}">
        <p14:creationId xmlns:p14="http://schemas.microsoft.com/office/powerpoint/2010/main" val="191341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62E2-8E0B-45AD-BA4B-926DB1ADD6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EACEFA-4147-4D7F-B33A-624858F23480}"/>
              </a:ext>
            </a:extLst>
          </p:cNvPr>
          <p:cNvSpPr>
            <a:spLocks noGrp="1"/>
          </p:cNvSpPr>
          <p:nvPr>
            <p:ph idx="1"/>
          </p:nvPr>
        </p:nvSpPr>
        <p:spPr/>
        <p:txBody>
          <a:bodyPr/>
          <a:lstStyle/>
          <a:p>
            <a:pPr marL="0" indent="0">
              <a:buNone/>
            </a:pPr>
            <a:r>
              <a:rPr lang="en-IN" dirty="0"/>
              <a:t>Biometric authentication- uses physical attribute of the person to authenticate </a:t>
            </a:r>
            <a:r>
              <a:rPr lang="en-IN"/>
              <a:t>a toke. </a:t>
            </a:r>
            <a:endParaRPr lang="en-IN" dirty="0"/>
          </a:p>
          <a:p>
            <a:pPr marL="0" indent="0">
              <a:buNone/>
            </a:pPr>
            <a:r>
              <a:rPr lang="en-IN" dirty="0"/>
              <a:t>Two factor authentication is a security process in which the user provides two means of identification one of which is typically a physical token such as card and the other is typically something that can be memorized such as a security code.  </a:t>
            </a:r>
          </a:p>
          <a:p>
            <a:pPr marL="0" indent="0">
              <a:buNone/>
            </a:pPr>
            <a:r>
              <a:rPr lang="en-IN" dirty="0"/>
              <a:t>Two factor authentication  are sometimes called as something you have and something you know. </a:t>
            </a:r>
          </a:p>
          <a:p>
            <a:pPr marL="0" indent="0">
              <a:buNone/>
            </a:pPr>
            <a:r>
              <a:rPr lang="en-IN" dirty="0"/>
              <a:t>Two way authentication is similar to biometrics identification. For example an automated teller machine ATM or credit card is inserted into a reader. The number encoded on the card is token and card is a container for that token. </a:t>
            </a:r>
          </a:p>
        </p:txBody>
      </p:sp>
    </p:spTree>
    <p:extLst>
      <p:ext uri="{BB962C8B-B14F-4D97-AF65-F5344CB8AC3E}">
        <p14:creationId xmlns:p14="http://schemas.microsoft.com/office/powerpoint/2010/main" val="228627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AE28-C86B-4793-BDA6-58E3B70B9BA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31706A3-4E76-4983-99B1-1D4678D415F0}"/>
              </a:ext>
            </a:extLst>
          </p:cNvPr>
          <p:cNvSpPr>
            <a:spLocks noGrp="1"/>
          </p:cNvSpPr>
          <p:nvPr>
            <p:ph idx="1"/>
          </p:nvPr>
        </p:nvSpPr>
        <p:spPr/>
        <p:txBody>
          <a:bodyPr/>
          <a:lstStyle/>
          <a:p>
            <a:pPr marL="0" indent="0">
              <a:buNone/>
            </a:pPr>
            <a:r>
              <a:rPr lang="en-IN" dirty="0"/>
              <a:t>Biometric  controls for security</a:t>
            </a:r>
          </a:p>
        </p:txBody>
      </p:sp>
    </p:spTree>
    <p:extLst>
      <p:ext uri="{BB962C8B-B14F-4D97-AF65-F5344CB8AC3E}">
        <p14:creationId xmlns:p14="http://schemas.microsoft.com/office/powerpoint/2010/main" val="2615415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0D81-0116-4BCA-BA8D-90A9B14D0D66}"/>
              </a:ext>
            </a:extLst>
          </p:cNvPr>
          <p:cNvSpPr>
            <a:spLocks noGrp="1"/>
          </p:cNvSpPr>
          <p:nvPr>
            <p:ph type="title"/>
          </p:nvPr>
        </p:nvSpPr>
        <p:spPr/>
        <p:txBody>
          <a:bodyPr/>
          <a:lstStyle/>
          <a:p>
            <a:br>
              <a:rPr lang="en-IN" dirty="0"/>
            </a:br>
            <a:r>
              <a:rPr lang="en-IN" dirty="0"/>
              <a:t> </a:t>
            </a:r>
          </a:p>
        </p:txBody>
      </p:sp>
      <p:sp>
        <p:nvSpPr>
          <p:cNvPr id="3" name="Content Placeholder 2">
            <a:extLst>
              <a:ext uri="{FF2B5EF4-FFF2-40B4-BE49-F238E27FC236}">
                <a16:creationId xmlns:a16="http://schemas.microsoft.com/office/drawing/2014/main" id="{19B3596B-CB9A-4DEE-9141-CF9F8BEB6761}"/>
              </a:ext>
            </a:extLst>
          </p:cNvPr>
          <p:cNvSpPr>
            <a:spLocks noGrp="1"/>
          </p:cNvSpPr>
          <p:nvPr>
            <p:ph idx="1"/>
          </p:nvPr>
        </p:nvSpPr>
        <p:spPr/>
        <p:txBody>
          <a:bodyPr/>
          <a:lstStyle/>
          <a:p>
            <a:pPr marL="457200" indent="-457200">
              <a:buAutoNum type="arabicPeriod"/>
            </a:pPr>
            <a:r>
              <a:rPr lang="en-IN" dirty="0"/>
              <a:t>Biometric is the science for determining a person’s identity by measuring his her physiological characteristics. </a:t>
            </a:r>
          </a:p>
          <a:p>
            <a:pPr marL="457200" indent="-457200">
              <a:buAutoNum type="arabicPeriod"/>
            </a:pPr>
            <a:r>
              <a:rPr lang="en-IN" dirty="0" err="1"/>
              <a:t>Biometics</a:t>
            </a:r>
            <a:r>
              <a:rPr lang="en-IN" dirty="0"/>
              <a:t> techniques used for user identification typically include fingerprints </a:t>
            </a:r>
            <a:r>
              <a:rPr lang="en-IN" dirty="0" err="1"/>
              <a:t>recognition,palm</a:t>
            </a:r>
            <a:r>
              <a:rPr lang="en-IN" dirty="0"/>
              <a:t> </a:t>
            </a:r>
            <a:r>
              <a:rPr lang="en-IN" dirty="0" err="1"/>
              <a:t>recognition,voice</a:t>
            </a:r>
            <a:r>
              <a:rPr lang="en-IN" dirty="0"/>
              <a:t> pattern </a:t>
            </a:r>
            <a:r>
              <a:rPr lang="en-IN" dirty="0" err="1"/>
              <a:t>recognition,signature</a:t>
            </a:r>
            <a:r>
              <a:rPr lang="en-IN" dirty="0"/>
              <a:t> samples. </a:t>
            </a:r>
          </a:p>
          <a:p>
            <a:pPr marL="457200" indent="-457200">
              <a:buAutoNum type="arabicPeriod"/>
            </a:pPr>
            <a:r>
              <a:rPr lang="en-IN" dirty="0"/>
              <a:t>Biometric techniques are suitable for high </a:t>
            </a:r>
            <a:r>
              <a:rPr lang="en-IN" dirty="0" err="1"/>
              <a:t>security.low</a:t>
            </a:r>
            <a:r>
              <a:rPr lang="en-IN" dirty="0"/>
              <a:t> traffic entrance control for physical access. </a:t>
            </a:r>
          </a:p>
        </p:txBody>
      </p:sp>
    </p:spTree>
    <p:extLst>
      <p:ext uri="{BB962C8B-B14F-4D97-AF65-F5344CB8AC3E}">
        <p14:creationId xmlns:p14="http://schemas.microsoft.com/office/powerpoint/2010/main" val="54203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0F1B0-6AE3-4495-AF33-808A58D60410}"/>
              </a:ext>
            </a:extLst>
          </p:cNvPr>
          <p:cNvSpPr>
            <a:spLocks noGrp="1"/>
          </p:cNvSpPr>
          <p:nvPr>
            <p:ph type="title"/>
          </p:nvPr>
        </p:nvSpPr>
        <p:spPr/>
        <p:txBody>
          <a:bodyPr>
            <a:normAutofit fontScale="90000"/>
          </a:bodyPr>
          <a:lstStyle/>
          <a:p>
            <a:r>
              <a:rPr lang="en-IN" dirty="0"/>
              <a:t>Access </a:t>
            </a:r>
            <a:r>
              <a:rPr lang="en-IN" dirty="0" err="1"/>
              <a:t>control,user</a:t>
            </a:r>
            <a:r>
              <a:rPr lang="en-IN" dirty="0"/>
              <a:t> identification and user authentication</a:t>
            </a:r>
          </a:p>
        </p:txBody>
      </p:sp>
      <p:sp>
        <p:nvSpPr>
          <p:cNvPr id="3" name="Content Placeholder 2">
            <a:extLst>
              <a:ext uri="{FF2B5EF4-FFF2-40B4-BE49-F238E27FC236}">
                <a16:creationId xmlns:a16="http://schemas.microsoft.com/office/drawing/2014/main" id="{AE2A1C37-4CF1-4695-B851-E016FC729FBE}"/>
              </a:ext>
            </a:extLst>
          </p:cNvPr>
          <p:cNvSpPr>
            <a:spLocks noGrp="1"/>
          </p:cNvSpPr>
          <p:nvPr>
            <p:ph idx="1"/>
          </p:nvPr>
        </p:nvSpPr>
        <p:spPr>
          <a:xfrm>
            <a:off x="561512" y="2523034"/>
            <a:ext cx="10820400" cy="4024125"/>
          </a:xfrm>
        </p:spPr>
        <p:txBody>
          <a:bodyPr/>
          <a:lstStyle/>
          <a:p>
            <a:pPr marL="0" indent="0">
              <a:buNone/>
            </a:pPr>
            <a:r>
              <a:rPr lang="en-IN" dirty="0"/>
              <a:t>Access control refers to the procedures and mechanism used either to restrict entry into the premises where something confidential is stored for example-the premises wherein information system/computing facilities are stored or restrict entry to the computing device or to software or data  within the computer and to those persons authorized to use such </a:t>
            </a:r>
            <a:r>
              <a:rPr lang="en-IN" dirty="0" err="1"/>
              <a:t>resourses</a:t>
            </a:r>
            <a:r>
              <a:rPr lang="en-IN" dirty="0"/>
              <a:t>. </a:t>
            </a:r>
          </a:p>
          <a:p>
            <a:pPr marL="0" indent="0">
              <a:buNone/>
            </a:pPr>
            <a:endParaRPr lang="en-IN" dirty="0"/>
          </a:p>
          <a:p>
            <a:pPr marL="0" indent="0">
              <a:buNone/>
            </a:pPr>
            <a:r>
              <a:rPr lang="en-IN" dirty="0"/>
              <a:t>User identification- to the action of the user claiming his her id when communicating with a device.</a:t>
            </a:r>
          </a:p>
          <a:p>
            <a:pPr marL="0" indent="0">
              <a:buNone/>
            </a:pPr>
            <a:r>
              <a:rPr lang="en-IN" dirty="0"/>
              <a:t>Authentication- is the process of proving that the claimed id is genuine. Thus proof of id is critical process in access control. </a:t>
            </a:r>
          </a:p>
          <a:p>
            <a:pPr marL="0" indent="0">
              <a:buNone/>
            </a:pPr>
            <a:endParaRPr lang="en-IN" dirty="0"/>
          </a:p>
        </p:txBody>
      </p:sp>
    </p:spTree>
    <p:extLst>
      <p:ext uri="{BB962C8B-B14F-4D97-AF65-F5344CB8AC3E}">
        <p14:creationId xmlns:p14="http://schemas.microsoft.com/office/powerpoint/2010/main" val="129549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99DD-3A56-4D80-9D96-9F5F8E80D6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AD2566-0573-478E-9F40-1BAD3D72B750}"/>
              </a:ext>
            </a:extLst>
          </p:cNvPr>
          <p:cNvSpPr>
            <a:spLocks noGrp="1"/>
          </p:cNvSpPr>
          <p:nvPr>
            <p:ph idx="1"/>
          </p:nvPr>
        </p:nvSpPr>
        <p:spPr/>
        <p:txBody>
          <a:bodyPr/>
          <a:lstStyle/>
          <a:p>
            <a:pPr marL="457200" indent="-457200">
              <a:buAutoNum type="arabicPeriod"/>
            </a:pPr>
            <a:r>
              <a:rPr lang="en-IN" dirty="0"/>
              <a:t>Something that the user knows- </a:t>
            </a:r>
            <a:r>
              <a:rPr lang="en-IN" dirty="0" err="1"/>
              <a:t>passwords,personal</a:t>
            </a:r>
            <a:r>
              <a:rPr lang="en-IN" dirty="0"/>
              <a:t> identification number PIN.</a:t>
            </a:r>
          </a:p>
          <a:p>
            <a:pPr marL="457200" indent="-457200">
              <a:buAutoNum type="arabicPeriod"/>
            </a:pPr>
            <a:r>
              <a:rPr lang="en-IN" dirty="0"/>
              <a:t>SOMETHING THE USER possesses like smart </a:t>
            </a:r>
            <a:r>
              <a:rPr lang="en-IN" dirty="0" err="1"/>
              <a:t>card,badge</a:t>
            </a:r>
            <a:r>
              <a:rPr lang="en-IN" dirty="0"/>
              <a:t>. </a:t>
            </a:r>
          </a:p>
          <a:p>
            <a:pPr marL="457200" indent="-457200">
              <a:buAutoNum type="arabicPeriod"/>
            </a:pPr>
            <a:r>
              <a:rPr lang="en-IN" dirty="0"/>
              <a:t>Something the user is-user’s biological characteristics. </a:t>
            </a:r>
          </a:p>
          <a:p>
            <a:pPr marL="0" indent="0">
              <a:buNone/>
            </a:pPr>
            <a:r>
              <a:rPr lang="en-IN" dirty="0"/>
              <a:t>Third is biometric</a:t>
            </a:r>
          </a:p>
          <a:p>
            <a:pPr marL="0" indent="0">
              <a:buNone/>
            </a:pPr>
            <a:endParaRPr lang="en-IN" dirty="0"/>
          </a:p>
          <a:p>
            <a:pPr marL="0" indent="0">
              <a:buNone/>
            </a:pPr>
            <a:r>
              <a:rPr lang="en-IN" dirty="0"/>
              <a:t>It is something unique to a person and embedded with the person that </a:t>
            </a:r>
            <a:r>
              <a:rPr lang="en-IN" dirty="0" err="1"/>
              <a:t>iit</a:t>
            </a:r>
            <a:r>
              <a:rPr lang="en-IN" dirty="0"/>
              <a:t> cannot be </a:t>
            </a:r>
            <a:r>
              <a:rPr lang="en-IN" dirty="0" err="1"/>
              <a:t>lost,stolen</a:t>
            </a:r>
            <a:r>
              <a:rPr lang="en-IN" dirty="0"/>
              <a:t> or copied. </a:t>
            </a:r>
          </a:p>
        </p:txBody>
      </p:sp>
    </p:spTree>
    <p:extLst>
      <p:ext uri="{BB962C8B-B14F-4D97-AF65-F5344CB8AC3E}">
        <p14:creationId xmlns:p14="http://schemas.microsoft.com/office/powerpoint/2010/main" val="363540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9716-E487-4E20-972D-CAE965CDF8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D8A882-642C-49B2-9876-06EE3DF365AE}"/>
              </a:ext>
            </a:extLst>
          </p:cNvPr>
          <p:cNvSpPr>
            <a:spLocks noGrp="1"/>
          </p:cNvSpPr>
          <p:nvPr>
            <p:ph idx="1"/>
          </p:nvPr>
        </p:nvSpPr>
        <p:spPr/>
        <p:txBody>
          <a:bodyPr/>
          <a:lstStyle/>
          <a:p>
            <a:pPr marL="0" indent="0">
              <a:buNone/>
            </a:pPr>
            <a:r>
              <a:rPr lang="en-IN" dirty="0"/>
              <a:t>Badge- also called as access badge it’s a credential used to gain access or entry to an area having automated access control entry points. Example of entry points are </a:t>
            </a:r>
            <a:r>
              <a:rPr lang="en-IN" dirty="0" err="1"/>
              <a:t>doors,barriers</a:t>
            </a:r>
            <a:r>
              <a:rPr lang="en-IN" dirty="0"/>
              <a:t> etc</a:t>
            </a:r>
          </a:p>
          <a:p>
            <a:pPr marL="0" indent="0">
              <a:buNone/>
            </a:pPr>
            <a:endParaRPr lang="en-IN" dirty="0"/>
          </a:p>
          <a:p>
            <a:pPr marL="0" indent="0">
              <a:buNone/>
            </a:pPr>
            <a:r>
              <a:rPr lang="en-IN" dirty="0"/>
              <a:t>Credential authority issued to an individual for ex </a:t>
            </a:r>
            <a:r>
              <a:rPr lang="en-IN" dirty="0" err="1"/>
              <a:t>keys,username</a:t>
            </a:r>
            <a:r>
              <a:rPr lang="en-IN" dirty="0"/>
              <a:t> and passwords. </a:t>
            </a:r>
          </a:p>
        </p:txBody>
      </p:sp>
    </p:spTree>
    <p:extLst>
      <p:ext uri="{BB962C8B-B14F-4D97-AF65-F5344CB8AC3E}">
        <p14:creationId xmlns:p14="http://schemas.microsoft.com/office/powerpoint/2010/main" val="61222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58B4-10F6-4634-89F9-005648267AD1}"/>
              </a:ext>
            </a:extLst>
          </p:cNvPr>
          <p:cNvSpPr>
            <a:spLocks noGrp="1"/>
          </p:cNvSpPr>
          <p:nvPr>
            <p:ph type="title"/>
          </p:nvPr>
        </p:nvSpPr>
        <p:spPr/>
        <p:txBody>
          <a:bodyPr/>
          <a:lstStyle/>
          <a:p>
            <a:r>
              <a:rPr lang="en-IN" dirty="0"/>
              <a:t>Biometrics</a:t>
            </a:r>
          </a:p>
        </p:txBody>
      </p:sp>
      <p:sp>
        <p:nvSpPr>
          <p:cNvPr id="3" name="Content Placeholder 2">
            <a:extLst>
              <a:ext uri="{FF2B5EF4-FFF2-40B4-BE49-F238E27FC236}">
                <a16:creationId xmlns:a16="http://schemas.microsoft.com/office/drawing/2014/main" id="{CF874D6D-ADE9-4AF0-A8EC-65768807FF77}"/>
              </a:ext>
            </a:extLst>
          </p:cNvPr>
          <p:cNvSpPr>
            <a:spLocks noGrp="1"/>
          </p:cNvSpPr>
          <p:nvPr>
            <p:ph idx="1"/>
          </p:nvPr>
        </p:nvSpPr>
        <p:spPr/>
        <p:txBody>
          <a:bodyPr/>
          <a:lstStyle/>
          <a:p>
            <a:pPr marL="0" indent="0">
              <a:buNone/>
            </a:pPr>
            <a:r>
              <a:rPr lang="en-IN" dirty="0"/>
              <a:t>BIOS MEANING life and metric meaning measure. </a:t>
            </a:r>
          </a:p>
          <a:p>
            <a:pPr marL="0" indent="0">
              <a:buNone/>
            </a:pPr>
            <a:endParaRPr lang="en-IN" dirty="0"/>
          </a:p>
          <a:p>
            <a:pPr marL="0" indent="0">
              <a:buNone/>
            </a:pPr>
            <a:r>
              <a:rPr lang="en-IN" dirty="0"/>
              <a:t>1. It is well known that humans use some body characteristics such as </a:t>
            </a:r>
            <a:r>
              <a:rPr lang="en-IN" dirty="0" err="1"/>
              <a:t>face,gait</a:t>
            </a:r>
            <a:r>
              <a:rPr lang="en-IN" dirty="0"/>
              <a:t> or voice to recognize each other. </a:t>
            </a:r>
          </a:p>
          <a:p>
            <a:pPr marL="0" indent="0">
              <a:buNone/>
            </a:pPr>
            <a:endParaRPr lang="en-IN" dirty="0"/>
          </a:p>
          <a:p>
            <a:pPr marL="0" indent="0">
              <a:buNone/>
            </a:pPr>
            <a:r>
              <a:rPr lang="en-IN" dirty="0"/>
              <a:t>2. Recognizing human on the basis of their body characteristics has become more and more interesting in emerging technology applications. </a:t>
            </a:r>
          </a:p>
          <a:p>
            <a:pPr marL="0" indent="0">
              <a:buNone/>
            </a:pPr>
            <a:r>
              <a:rPr lang="en-IN" dirty="0"/>
              <a:t>3. Biometric used as one of the method of physical for physical access control. It is </a:t>
            </a:r>
            <a:r>
              <a:rPr lang="en-IN" dirty="0" err="1"/>
              <a:t>basically,a</a:t>
            </a:r>
            <a:r>
              <a:rPr lang="en-IN" dirty="0"/>
              <a:t> collection of methods for identification based on measuring the physiological characteristics that are unique to each and every individual. </a:t>
            </a:r>
          </a:p>
        </p:txBody>
      </p:sp>
    </p:spTree>
    <p:extLst>
      <p:ext uri="{BB962C8B-B14F-4D97-AF65-F5344CB8AC3E}">
        <p14:creationId xmlns:p14="http://schemas.microsoft.com/office/powerpoint/2010/main" val="414114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D80D-C664-44A1-B24B-F2FD9D83D5EC}"/>
              </a:ext>
            </a:extLst>
          </p:cNvPr>
          <p:cNvSpPr>
            <a:spLocks noGrp="1"/>
          </p:cNvSpPr>
          <p:nvPr>
            <p:ph type="title"/>
          </p:nvPr>
        </p:nvSpPr>
        <p:spPr/>
        <p:txBody>
          <a:bodyPr/>
          <a:lstStyle/>
          <a:p>
            <a:r>
              <a:rPr lang="en-IN" dirty="0"/>
              <a:t>GAIT</a:t>
            </a:r>
          </a:p>
        </p:txBody>
      </p:sp>
      <p:sp>
        <p:nvSpPr>
          <p:cNvPr id="3" name="Content Placeholder 2">
            <a:extLst>
              <a:ext uri="{FF2B5EF4-FFF2-40B4-BE49-F238E27FC236}">
                <a16:creationId xmlns:a16="http://schemas.microsoft.com/office/drawing/2014/main" id="{458DA54B-4A38-4F85-A567-FCE756304E80}"/>
              </a:ext>
            </a:extLst>
          </p:cNvPr>
          <p:cNvSpPr>
            <a:spLocks noGrp="1"/>
          </p:cNvSpPr>
          <p:nvPr>
            <p:ph idx="1"/>
          </p:nvPr>
        </p:nvSpPr>
        <p:spPr/>
        <p:txBody>
          <a:bodyPr/>
          <a:lstStyle/>
          <a:p>
            <a:pPr marL="0" indent="0">
              <a:buNone/>
            </a:pPr>
            <a:r>
              <a:rPr lang="en-IN" dirty="0"/>
              <a:t>Gait is a peculiar way one walks. Capturing the movements/walking style of an individual.</a:t>
            </a:r>
          </a:p>
          <a:p>
            <a:pPr marL="0" indent="0">
              <a:buNone/>
            </a:pPr>
            <a:r>
              <a:rPr lang="en-IN" dirty="0" err="1"/>
              <a:t>Bimetric</a:t>
            </a:r>
            <a:r>
              <a:rPr lang="en-IN" dirty="0"/>
              <a:t> experts says that gait is not supposed to be very distinctive but is </a:t>
            </a:r>
            <a:r>
              <a:rPr lang="en-IN" dirty="0" err="1"/>
              <a:t>suffiently</a:t>
            </a:r>
            <a:r>
              <a:rPr lang="en-IN" dirty="0"/>
              <a:t> discriminatory to allow verification in some low security applications. </a:t>
            </a:r>
          </a:p>
          <a:p>
            <a:pPr marL="0" indent="0">
              <a:buNone/>
            </a:pPr>
            <a:r>
              <a:rPr lang="en-IN" dirty="0"/>
              <a:t>Gait is a behavioural biometric and may not remain invariant especially over a long </a:t>
            </a:r>
            <a:r>
              <a:rPr lang="en-IN" dirty="0" err="1"/>
              <a:t>peried</a:t>
            </a:r>
            <a:r>
              <a:rPr lang="en-IN" dirty="0"/>
              <a:t> of </a:t>
            </a:r>
            <a:r>
              <a:rPr lang="en-IN" dirty="0" err="1"/>
              <a:t>time,owing</a:t>
            </a:r>
            <a:r>
              <a:rPr lang="en-IN" dirty="0"/>
              <a:t> to the fluctuations in body </a:t>
            </a:r>
            <a:r>
              <a:rPr lang="en-IN" dirty="0" err="1"/>
              <a:t>weight,major</a:t>
            </a:r>
            <a:r>
              <a:rPr lang="en-IN" dirty="0"/>
              <a:t> injuries involving joints etc. </a:t>
            </a:r>
          </a:p>
          <a:p>
            <a:pPr marL="0" indent="0">
              <a:buNone/>
            </a:pPr>
            <a:r>
              <a:rPr lang="en-IN" dirty="0"/>
              <a:t>Single </a:t>
            </a:r>
            <a:r>
              <a:rPr lang="en-IN" dirty="0" err="1"/>
              <a:t>grait</a:t>
            </a:r>
            <a:r>
              <a:rPr lang="en-IN" dirty="0"/>
              <a:t> based system- use video sequence footage of a walking person to measure several different movements of each articulate </a:t>
            </a:r>
            <a:r>
              <a:rPr lang="en-IN" dirty="0" err="1"/>
              <a:t>joint,it</a:t>
            </a:r>
            <a:r>
              <a:rPr lang="en-IN" dirty="0"/>
              <a:t> is input intensive and computationally expensive. </a:t>
            </a:r>
          </a:p>
          <a:p>
            <a:pPr marL="0" indent="0">
              <a:buNone/>
            </a:pPr>
            <a:endParaRPr lang="en-IN" dirty="0"/>
          </a:p>
        </p:txBody>
      </p:sp>
    </p:spTree>
    <p:extLst>
      <p:ext uri="{BB962C8B-B14F-4D97-AF65-F5344CB8AC3E}">
        <p14:creationId xmlns:p14="http://schemas.microsoft.com/office/powerpoint/2010/main" val="174180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D17C-CA5B-453F-A3C7-DEC4175DF1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B7BE9F-3F73-4500-A969-DF9A362C1584}"/>
              </a:ext>
            </a:extLst>
          </p:cNvPr>
          <p:cNvSpPr>
            <a:spLocks noGrp="1"/>
          </p:cNvSpPr>
          <p:nvPr>
            <p:ph idx="1"/>
          </p:nvPr>
        </p:nvSpPr>
        <p:spPr/>
        <p:txBody>
          <a:bodyPr/>
          <a:lstStyle/>
          <a:p>
            <a:pPr marL="0" indent="0">
              <a:buNone/>
            </a:pPr>
            <a:r>
              <a:rPr lang="en-IN" dirty="0"/>
              <a:t>Examples are</a:t>
            </a:r>
          </a:p>
          <a:p>
            <a:pPr marL="0" indent="0">
              <a:buNone/>
            </a:pPr>
            <a:r>
              <a:rPr lang="en-IN" dirty="0"/>
              <a:t>Voice</a:t>
            </a:r>
          </a:p>
          <a:p>
            <a:pPr marL="0" indent="0">
              <a:buNone/>
            </a:pPr>
            <a:r>
              <a:rPr lang="en-IN" dirty="0"/>
              <a:t>Fingerprints </a:t>
            </a:r>
          </a:p>
          <a:p>
            <a:pPr marL="0" indent="0">
              <a:buNone/>
            </a:pPr>
            <a:r>
              <a:rPr lang="en-IN" dirty="0"/>
              <a:t>Body contours</a:t>
            </a:r>
          </a:p>
          <a:p>
            <a:pPr marL="0" indent="0">
              <a:buNone/>
            </a:pPr>
            <a:r>
              <a:rPr lang="en-IN" dirty="0"/>
              <a:t>Retina and iris</a:t>
            </a:r>
          </a:p>
          <a:p>
            <a:pPr marL="0" indent="0">
              <a:buNone/>
            </a:pPr>
            <a:r>
              <a:rPr lang="en-IN" dirty="0"/>
              <a:t>Handwriting style</a:t>
            </a:r>
          </a:p>
          <a:p>
            <a:pPr marL="0" indent="0">
              <a:buNone/>
            </a:pPr>
            <a:r>
              <a:rPr lang="en-IN" dirty="0"/>
              <a:t>Gait-not commonly used.</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592375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817</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Vapor Trail</vt:lpstr>
      <vt:lpstr>Information System Security</vt:lpstr>
      <vt:lpstr>PowerPoint Presentation</vt:lpstr>
      <vt:lpstr>  </vt:lpstr>
      <vt:lpstr>Access control,user identification and user authentication</vt:lpstr>
      <vt:lpstr>PowerPoint Presentation</vt:lpstr>
      <vt:lpstr>PowerPoint Presentation</vt:lpstr>
      <vt:lpstr>Biometrics</vt:lpstr>
      <vt:lpstr>GAIT</vt:lpstr>
      <vt:lpstr>PowerPoint Presentation</vt:lpstr>
      <vt:lpstr>PowerPoint Presentation</vt:lpstr>
      <vt:lpstr>PowerPoint Presentation</vt:lpstr>
      <vt:lpstr>PowerPoint Presentation</vt:lpstr>
      <vt:lpstr>Nature of biometrics identification /authentication technques.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 Security</dc:title>
  <dc:creator>ruby singh</dc:creator>
  <cp:lastModifiedBy>ruby singh</cp:lastModifiedBy>
  <cp:revision>48</cp:revision>
  <dcterms:created xsi:type="dcterms:W3CDTF">2019-07-27T08:34:23Z</dcterms:created>
  <dcterms:modified xsi:type="dcterms:W3CDTF">2019-08-26T11:25:58Z</dcterms:modified>
</cp:coreProperties>
</file>