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84" r:id="rId8"/>
    <p:sldId id="260" r:id="rId9"/>
    <p:sldId id="261" r:id="rId10"/>
    <p:sldId id="262" r:id="rId11"/>
    <p:sldId id="263" r:id="rId12"/>
    <p:sldId id="266" r:id="rId13"/>
    <p:sldId id="28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C7B9-21E4-480B-BCEA-E88C00841EF0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174531-4C17-41C2-8CC3-0A8D1802C8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151" y="2227580"/>
            <a:ext cx="9320212" cy="1969563"/>
          </a:xfrm>
        </p:spPr>
        <p:txBody>
          <a:bodyPr>
            <a:noAutofit/>
          </a:bodyPr>
          <a:lstStyle/>
          <a:p>
            <a:pPr algn="ctr"/>
            <a:r>
              <a:rPr lang="en-US" sz="3600" b="1" u="sng">
                <a:solidFill>
                  <a:schemeClr val="tx1"/>
                </a:solidFill>
              </a:rPr>
              <a:t>IML End Term Project</a:t>
            </a:r>
            <a:br>
              <a:rPr lang="en-US" sz="3600" b="1" u="sng"/>
            </a:br>
            <a:br>
              <a:rPr lang="en-US" sz="3600" b="1" u="sng"/>
            </a:br>
            <a:br>
              <a:rPr lang="en-US" sz="3600" b="1" u="sng"/>
            </a:br>
            <a:r>
              <a:rPr lang="en-US" sz="3600" b="1"/>
              <a:t>Analyze and </a:t>
            </a:r>
            <a:r>
              <a:rPr lang="en-IN" altLang="en-US" sz="3600" b="1"/>
              <a:t>S</a:t>
            </a:r>
            <a:r>
              <a:rPr lang="en-US" sz="3600" b="1"/>
              <a:t>olve the House price prediction Problem</a:t>
            </a:r>
            <a:r>
              <a:rPr lang="en-IN" altLang="en-US" sz="3600" b="1"/>
              <a:t> using different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821" y="5059954"/>
            <a:ext cx="9198292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b="1"/>
              <a:t>Divyansh Mohan –</a:t>
            </a:r>
            <a:r>
              <a:rPr lang="en-IN" altLang="en-US" sz="2000" b="1"/>
              <a:t> </a:t>
            </a:r>
            <a:r>
              <a:rPr lang="en-US" sz="2000" b="1"/>
              <a:t>D21013</a:t>
            </a:r>
          </a:p>
          <a:p>
            <a:pPr algn="ctr"/>
            <a:r>
              <a:rPr lang="en-US" sz="2000" b="1"/>
              <a:t>Kandarp Choudhary – D21016</a:t>
            </a:r>
            <a:endParaRPr lang="en-IN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>
                <a:sym typeface="+mn-ea"/>
              </a:rPr>
              <a:t>Feature Engineering</a:t>
            </a:r>
            <a:r>
              <a:rPr lang="en-US" altLang="en-IN">
                <a:sym typeface="+mn-ea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9275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/>
              <a:t>Feature Transformation</a:t>
            </a:r>
          </a:p>
          <a:p>
            <a:r>
              <a:rPr lang="en-US"/>
              <a:t>We are choosing two features(</a:t>
            </a:r>
            <a:r>
              <a:rPr lang="en-US" b="1"/>
              <a:t>grade and sqft_living</a:t>
            </a:r>
            <a:r>
              <a:rPr lang="en-US"/>
              <a:t>) having highest SLR R-Square value and applying exponential transformation to those features to optimize our model.</a:t>
            </a:r>
          </a:p>
          <a:p>
            <a:r>
              <a:rPr lang="en-US"/>
              <a:t>Using a for loop to test the R-square value for different powers of grade and sqft_living we conclude that </a:t>
            </a:r>
            <a:r>
              <a:rPr lang="en-US" b="1"/>
              <a:t>3.25 and 2.5 </a:t>
            </a:r>
            <a:r>
              <a:rPr lang="en-US"/>
              <a:t>are the optimal powers for grade and sqft_living respectively to give to best R-square value i.e</a:t>
            </a:r>
            <a:r>
              <a:rPr lang="en-US" b="1"/>
              <a:t> 0.6049</a:t>
            </a:r>
          </a:p>
          <a:p>
            <a:r>
              <a:rPr lang="en-US"/>
              <a:t>For grade and sqft_living we have applied exponential transformations with above values and got </a:t>
            </a:r>
            <a:r>
              <a:rPr lang="en-US" b="1"/>
              <a:t>235159.70 </a:t>
            </a:r>
            <a:r>
              <a:rPr lang="en-US"/>
              <a:t>as RMSE for the same. </a:t>
            </a:r>
          </a:p>
          <a:p>
            <a:r>
              <a:rPr lang="en-US"/>
              <a:t>Adding more predictors to the previously transformed predictors we get a much better R-square i.e </a:t>
            </a:r>
            <a:r>
              <a:rPr lang="en-US" b="1"/>
              <a:t>0.7480</a:t>
            </a:r>
            <a:endParaRPr lang="en-US"/>
          </a:p>
          <a:p>
            <a:endParaRPr lang="en-I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Feature Engineering</a:t>
            </a:r>
            <a:r>
              <a:rPr lang="en-US" altLang="en-IN">
                <a:sym typeface="+mn-ea"/>
              </a:rPr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9750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sz="2000" b="1"/>
              <a:t>Feature Generation</a:t>
            </a:r>
          </a:p>
          <a:p>
            <a:r>
              <a:rPr lang="en-US"/>
              <a:t>Calculating the age of the house and adding it as a new column to the original dataframe.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/>
              <a:t>We will use the new feature house_age as a predictor in our model and we get a slightly increased R-Square value </a:t>
            </a:r>
            <a:r>
              <a:rPr lang="en-US" b="1"/>
              <a:t>0.7496 </a:t>
            </a:r>
            <a:r>
              <a:rPr lang="en-US"/>
              <a:t>and</a:t>
            </a:r>
            <a:r>
              <a:rPr lang="en-US" b="1"/>
              <a:t> </a:t>
            </a:r>
            <a:r>
              <a:rPr lang="en-US"/>
              <a:t>RMSE </a:t>
            </a:r>
            <a:r>
              <a:rPr lang="en-US" b="1"/>
              <a:t>186995.19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16" y="3077210"/>
            <a:ext cx="7579360" cy="1242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Backward Elimination: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7455" y="1452880"/>
            <a:ext cx="4768215" cy="4399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5405" y="1452880"/>
            <a:ext cx="3818890" cy="4399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2512695" y="5970270"/>
            <a:ext cx="8877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table on the right hand side shows individual contribution to R-square of each feature when it is added for the first time in MLR model.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>
                <a:sym typeface="+mn-ea"/>
              </a:rPr>
              <a:t>Backward Elimination: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9310" y="1434465"/>
            <a:ext cx="9309735" cy="4614545"/>
          </a:xfrm>
        </p:spPr>
        <p:txBody>
          <a:bodyPr>
            <a:noAutofit/>
          </a:bodyPr>
          <a:lstStyle/>
          <a:p>
            <a:r>
              <a:rPr lang="en-US"/>
              <a:t>So we are removing features which individually contributed less than 0.002</a:t>
            </a:r>
            <a:r>
              <a:rPr lang="en-US" b="1"/>
              <a:t> </a:t>
            </a:r>
            <a:r>
              <a:rPr lang="en-US"/>
              <a:t> R-square value when they were added. As their contribution to model is negligible.</a:t>
            </a:r>
          </a:p>
          <a:p>
            <a:r>
              <a:rPr lang="en-US"/>
              <a:t>We find out that 'grade', sqft_above', 'bathrooms', 'view', 'lat', 'waterfront', 'yr_renovated', 'yr_built', 'zipcode', 'long' and 'sqft_living' are the features which contributed the more than 0.002 R-square value.</a:t>
            </a:r>
          </a:p>
          <a:p>
            <a:r>
              <a:rPr lang="en-US"/>
              <a:t>The Cross validation score for MLR model with above listed features is R-square: </a:t>
            </a:r>
            <a:r>
              <a:rPr lang="en-US" b="1"/>
              <a:t>0.6879</a:t>
            </a:r>
            <a:r>
              <a:rPr lang="en-US"/>
              <a:t> and RMSE: </a:t>
            </a:r>
            <a:r>
              <a:rPr lang="en-US" b="1"/>
              <a:t>210226.32</a:t>
            </a:r>
          </a:p>
          <a:p>
            <a:r>
              <a:rPr lang="en-US"/>
              <a:t>We find the p-values of these predictors and find out that if all predictors have significnt p-value (&lt;0.05) individually. And we find out that </a:t>
            </a:r>
            <a:r>
              <a:rPr lang="en-US">
                <a:sym typeface="+mn-ea"/>
              </a:rPr>
              <a:t>'yr_renovated' has p-value: </a:t>
            </a:r>
            <a:r>
              <a:rPr lang="en-US" b="1">
                <a:sym typeface="+mn-ea"/>
              </a:rPr>
              <a:t>0.3767</a:t>
            </a:r>
            <a:r>
              <a:rPr lang="en-US">
                <a:sym typeface="+mn-ea"/>
              </a:rPr>
              <a:t>. So we remove it from predictors and train a new model.</a:t>
            </a:r>
          </a:p>
          <a:p>
            <a:r>
              <a:rPr lang="en-US">
                <a:sym typeface="+mn-ea"/>
              </a:rPr>
              <a:t>This new model shows Cross validation scores - R-square: </a:t>
            </a:r>
            <a:r>
              <a:rPr lang="en-US" b="1">
                <a:sym typeface="+mn-ea"/>
              </a:rPr>
              <a:t>0.6879</a:t>
            </a:r>
            <a:r>
              <a:rPr lang="en-US">
                <a:sym typeface="+mn-ea"/>
              </a:rPr>
              <a:t> and RMSE: </a:t>
            </a:r>
            <a:r>
              <a:rPr lang="en-US" b="1">
                <a:sym typeface="+mn-ea"/>
              </a:rPr>
              <a:t>210234.56</a:t>
            </a:r>
            <a:r>
              <a:rPr lang="en-US">
                <a:sym typeface="+mn-ea"/>
              </a:rPr>
              <a:t>, which is very close to result we obtained from model which had ‘yr_renovated' feature as a predictor in the model.</a:t>
            </a:r>
            <a:endParaRPr lang="en-US" b="1">
              <a:sym typeface="+mn-ea"/>
            </a:endParaRPr>
          </a:p>
          <a:p>
            <a:r>
              <a:rPr lang="en-US">
                <a:sym typeface="+mn-ea"/>
              </a:rPr>
              <a:t>We chceck p-values for all the features of this new model and find out all 10 features have a significant p-value(&lt;0.05).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IN" sz="3600" i="0">
                <a:latin typeface="+mj-lt"/>
              </a:rPr>
              <a:t>Decision Tree </a:t>
            </a:r>
            <a:r>
              <a:rPr lang="en-IN" altLang="en-US" sz="3600" i="0">
                <a:latin typeface="+mj-lt"/>
              </a:rPr>
              <a:t>Regression </a:t>
            </a:r>
            <a:r>
              <a:rPr lang="en-US" altLang="en-IN" sz="3600" i="0">
                <a:latin typeface="+mj-lt"/>
              </a:rPr>
              <a:t>model</a:t>
            </a:r>
            <a:r>
              <a:rPr lang="en-IN" altLang="en-US" sz="3600" i="0">
                <a:latin typeface="+mj-lt"/>
              </a:rPr>
              <a:t>:</a:t>
            </a:r>
            <a:br>
              <a:rPr lang="fr-FR" b="1" i="0">
                <a:effectLst/>
                <a:latin typeface="+mj-lt"/>
              </a:rPr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03680"/>
            <a:ext cx="9371012" cy="4805680"/>
          </a:xfrm>
        </p:spPr>
        <p:txBody>
          <a:bodyPr/>
          <a:lstStyle/>
          <a:p>
            <a:r>
              <a:rPr lang="en-IN"/>
              <a:t>To find the optimal hyperparameters for Decision Tree Regressor model </a:t>
            </a:r>
            <a:r>
              <a:rPr lang="en-US" altLang="en-IN"/>
              <a:t>having the least cv score with RMSE as the metric. W</a:t>
            </a:r>
            <a:r>
              <a:rPr lang="en-IN"/>
              <a:t>e are using </a:t>
            </a:r>
            <a:r>
              <a:rPr lang="en-US" altLang="en-IN"/>
              <a:t>nested</a:t>
            </a:r>
            <a:r>
              <a:rPr lang="en-IN"/>
              <a:t> loop</a:t>
            </a:r>
            <a:r>
              <a:rPr lang="en-US" altLang="en-IN"/>
              <a:t>s</a:t>
            </a:r>
            <a:r>
              <a:rPr lang="en-IN"/>
              <a:t> ,one to iterate through different values of max_depth parameter from 1 to 10 and the other to iterate through different values of min_samples_leaf from 1 to 10.</a:t>
            </a:r>
          </a:p>
          <a:p>
            <a:r>
              <a:rPr lang="en-IN"/>
              <a:t>We get the least RMSE for max_depth=9 and min_samples_leaf=4 i.e </a:t>
            </a:r>
            <a:r>
              <a:rPr lang="en-IN" b="1"/>
              <a:t>177675.5826.</a:t>
            </a:r>
          </a:p>
          <a:p>
            <a:r>
              <a:rPr lang="en-IN"/>
              <a:t>Using optimal hyperparameters to fit the model we get cross validation score with R-square metric as </a:t>
            </a:r>
            <a:r>
              <a:rPr lang="en-IN" b="1"/>
              <a:t>0.777</a:t>
            </a:r>
            <a:r>
              <a:rPr lang="en-US" altLang="en-IN" b="1"/>
              <a:t>4</a:t>
            </a:r>
            <a:r>
              <a:rPr lang="en-IN" b="1"/>
              <a:t> </a:t>
            </a:r>
            <a:r>
              <a:rPr lang="en-IN"/>
              <a:t>and Mean absolute Error as </a:t>
            </a:r>
            <a:r>
              <a:rPr lang="en-IN" b="1"/>
              <a:t>96079.146</a:t>
            </a:r>
            <a:r>
              <a:rPr lang="en-US" altLang="en-IN" b="1"/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Model Testing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504440" y="3038475"/>
            <a:ext cx="92798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seen in the above table, we have tested our model using 6 Regression models:</a:t>
            </a:r>
          </a:p>
          <a:p>
            <a:pPr marL="342900" indent="-342900">
              <a:buFont typeface="+mj-lt"/>
              <a:buAutoNum type="arabicParenR"/>
            </a:pPr>
            <a:r>
              <a:rPr lang="en-US"/>
              <a:t>Simple Linear Regression Model</a:t>
            </a:r>
          </a:p>
          <a:p>
            <a:pPr marL="342900" indent="-342900">
              <a:buFont typeface="+mj-lt"/>
              <a:buAutoNum type="arabicParenR"/>
            </a:pPr>
            <a:r>
              <a:rPr lang="en-US"/>
              <a:t>Multiple Linear Regression Model using 18 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>
                <a:sym typeface="+mn-ea"/>
              </a:rPr>
              <a:t>Multiple Linear Regression Model using feature transformation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>
                <a:sym typeface="+mn-ea"/>
              </a:rPr>
              <a:t>Multiple Linear Regression Model using feature addition</a:t>
            </a:r>
          </a:p>
          <a:p>
            <a:pPr marL="342900" indent="-342900">
              <a:buFont typeface="+mj-lt"/>
              <a:buAutoNum type="arabicParenR"/>
            </a:pPr>
            <a:r>
              <a:rPr lang="en-US">
                <a:sym typeface="+mn-ea"/>
              </a:rPr>
              <a:t>Multiple Linear Regression Model with </a:t>
            </a:r>
            <a:r>
              <a:rPr lang="en-US"/>
              <a:t>Backward Elimination</a:t>
            </a:r>
            <a:r>
              <a:rPr lang="en-IN" altLang="en-US"/>
              <a:t> (10 features)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Decision Tree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Among all these 6 models, we got thhe highest R-square value and lowest RMSE using the Decision tree regression model. Hence, Decision Tree Regression model is the best model here.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4440" y="1531620"/>
            <a:ext cx="9279890" cy="1224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Autofit/>
          </a:bodyPr>
          <a:lstStyle/>
          <a:p>
            <a:pPr algn="l"/>
            <a:r>
              <a:rPr lang="en-IN" altLang="en-US"/>
              <a:t>Index: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745" y="1532890"/>
            <a:ext cx="9503092" cy="50495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>
                <a:hlinkClick r:id="rId2" action="ppaction://hlinksldjump"/>
              </a:rPr>
              <a:t>Questioning the data and formulating initial hypothesis.</a:t>
            </a:r>
            <a:endParaRPr lang="en-US" sz="2000" b="1"/>
          </a:p>
          <a:p>
            <a:pPr>
              <a:buFont typeface="+mj-lt"/>
              <a:buAutoNum type="arabicPeriod"/>
            </a:pPr>
            <a:r>
              <a:rPr lang="en-US" sz="2000" b="1">
                <a:latin typeface="+mj-lt"/>
                <a:hlinkClick r:id="rId3" action="ppaction://hlinksldjump"/>
              </a:rPr>
              <a:t>Exploratory Data Analysis.</a:t>
            </a:r>
            <a:endParaRPr lang="en-US" sz="2000" b="1">
              <a:latin typeface="+mj-lt"/>
            </a:endParaRPr>
          </a:p>
          <a:p>
            <a:pPr>
              <a:buFont typeface="+mj-lt"/>
              <a:buAutoNum type="arabicPeriod" startAt="3"/>
            </a:pPr>
            <a:r>
              <a:rPr lang="en-US" sz="2000" b="1">
                <a:latin typeface="+mj-lt"/>
                <a:hlinkClick r:id="rId4" action="ppaction://hlinksldjump"/>
              </a:rPr>
              <a:t>Initial Linear Regression model fitting.</a:t>
            </a:r>
            <a:endParaRPr lang="en-US" sz="2000" b="1">
              <a:latin typeface="+mj-lt"/>
            </a:endParaRPr>
          </a:p>
          <a:p>
            <a:pPr>
              <a:buFont typeface="+mj-lt"/>
              <a:buAutoNum type="arabicPeriod" startAt="3"/>
            </a:pPr>
            <a:r>
              <a:rPr lang="en-IN" sz="2000" b="1">
                <a:hlinkClick r:id="rId5" action="ppaction://hlinksldjump"/>
              </a:rPr>
              <a:t>Feature Engineering</a:t>
            </a:r>
            <a:endParaRPr lang="fr-FR" sz="2000" b="1">
              <a:latin typeface="+mj-lt"/>
            </a:endParaRPr>
          </a:p>
          <a:p>
            <a:pPr>
              <a:buFont typeface="+mj-lt"/>
              <a:buAutoNum type="arabicPeriod" startAt="5"/>
            </a:pPr>
            <a:r>
              <a:rPr lang="en-US" altLang="fr-FR" sz="2000" b="1">
                <a:latin typeface="+mj-lt"/>
                <a:hlinkClick r:id="rId6" action="ppaction://hlinksldjump"/>
              </a:rPr>
              <a:t>B</a:t>
            </a:r>
            <a:r>
              <a:rPr lang="fr-FR" sz="2000" b="1">
                <a:latin typeface="+mj-lt"/>
                <a:hlinkClick r:id="rId6" action="ppaction://hlinksldjump"/>
              </a:rPr>
              <a:t>ackward elimination method</a:t>
            </a:r>
            <a:endParaRPr lang="fr-FR" sz="2000" b="1">
              <a:latin typeface="+mj-lt"/>
            </a:endParaRPr>
          </a:p>
          <a:p>
            <a:pPr>
              <a:buFont typeface="+mj-lt"/>
              <a:buAutoNum type="arabicPeriod" startAt="5"/>
            </a:pPr>
            <a:r>
              <a:rPr lang="fr-FR" sz="2000" b="1">
                <a:hlinkClick r:id="rId7" action="ppaction://hlinksldjump"/>
              </a:rPr>
              <a:t>Trying a Decision Tree model to fit the data.</a:t>
            </a:r>
            <a:endParaRPr lang="fr-FR" sz="2000" b="1"/>
          </a:p>
          <a:p>
            <a:pPr>
              <a:buFont typeface="+mj-lt"/>
              <a:buAutoNum type="arabicPeriod" startAt="5"/>
            </a:pPr>
            <a:r>
              <a:rPr lang="fr-FR" sz="2000" b="1">
                <a:latin typeface="+mj-lt"/>
                <a:hlinkClick r:id="rId8" action="ppaction://hlinksldjump"/>
              </a:rPr>
              <a:t>Testing the best competing models on test data and reporting the results.</a:t>
            </a:r>
            <a:endParaRPr lang="fr-FR" sz="2000" b="1" i="0"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43730"/>
          </a:xfrm>
        </p:spPr>
        <p:txBody>
          <a:bodyPr>
            <a:normAutofit fontScale="90000"/>
          </a:bodyPr>
          <a:lstStyle/>
          <a:p>
            <a:pPr algn="l"/>
            <a:r>
              <a:rPr lang="en-IN" altLang="en-US" sz="3600"/>
              <a:t>Questioning the data and formulating initial hypothesis:</a:t>
            </a:r>
            <a:br>
              <a:rPr lang="en-US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7411" y="2032000"/>
            <a:ext cx="3663624" cy="3777622"/>
          </a:xfrm>
        </p:spPr>
        <p:txBody>
          <a:bodyPr>
            <a:normAutofit/>
          </a:bodyPr>
          <a:lstStyle/>
          <a:p>
            <a:r>
              <a:rPr lang="en-US" b="1"/>
              <a:t>Initial Questions towards data column names:</a:t>
            </a:r>
          </a:p>
          <a:p>
            <a:pPr marL="800100" lvl="1" indent="-342900">
              <a:buAutoNum type="arabicPeriod"/>
            </a:pPr>
            <a:r>
              <a:rPr lang="en-US"/>
              <a:t> What is grade for? </a:t>
            </a:r>
          </a:p>
          <a:p>
            <a:pPr marL="800100" lvl="1" indent="-342900">
              <a:buAutoNum type="arabicPeriod"/>
            </a:pPr>
            <a:r>
              <a:rPr lang="en-US"/>
              <a:t> What is sqft_lot 15?</a:t>
            </a:r>
          </a:p>
          <a:p>
            <a:pPr marL="800100" lvl="1" indent="-342900">
              <a:buAutoNum type="arabicPeriod"/>
            </a:pPr>
            <a:r>
              <a:rPr lang="en-US"/>
              <a:t> What is sqft_living 15?</a:t>
            </a:r>
          </a:p>
          <a:p>
            <a:pPr marL="457200" lvl="1" indent="0">
              <a:buNone/>
            </a:pPr>
            <a:r>
              <a:rPr lang="en-IN"/>
              <a:t>The table helps us answer the questions about the meaning of the columns.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2160" y="1905000"/>
            <a:ext cx="5892800" cy="432889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145" y="751840"/>
            <a:ext cx="9763760" cy="5679440"/>
          </a:xfrm>
        </p:spPr>
        <p:txBody>
          <a:bodyPr>
            <a:normAutofit lnSpcReduction="10000"/>
          </a:bodyPr>
          <a:lstStyle/>
          <a:p>
            <a:r>
              <a:rPr lang="en-US" sz="1900" b="1"/>
              <a:t>Initial Hypotheses without doing EDA (Answers are written in () after EDA):</a:t>
            </a:r>
          </a:p>
          <a:p>
            <a:endParaRPr lang="en-US"/>
          </a:p>
          <a:p>
            <a:pPr lvl="1"/>
            <a:r>
              <a:rPr lang="en-US"/>
              <a:t> yr_built and price are negatively correlated (Wrong!, r=0.051759)</a:t>
            </a:r>
          </a:p>
          <a:p>
            <a:pPr lvl="1"/>
            <a:r>
              <a:rPr lang="en-US"/>
              <a:t> Having waterfront increases view rating, considering other factors remains similar (Yes, r=0.402725)</a:t>
            </a:r>
          </a:p>
          <a:p>
            <a:pPr lvl="1"/>
            <a:r>
              <a:rPr lang="en-US"/>
              <a:t> Price of the house will be positively correlated with condition (Wrong!, r=0.044732)</a:t>
            </a:r>
          </a:p>
          <a:p>
            <a:pPr lvl="1"/>
            <a:r>
              <a:rPr lang="en-US"/>
              <a:t> Number of bedroom will be positively correlated with number of bathrooms (Yes, r=0.506070)</a:t>
            </a:r>
          </a:p>
          <a:p>
            <a:pPr lvl="1"/>
            <a:r>
              <a:rPr lang="en-US"/>
              <a:t> Sqft_above will be positively correlated with number of bedroom (Yes, r=0.534801)</a:t>
            </a:r>
          </a:p>
          <a:p>
            <a:pPr lvl="1"/>
            <a:r>
              <a:rPr lang="en-US"/>
              <a:t> id is unique number (there are 41 duplicate entries in id)</a:t>
            </a:r>
          </a:p>
          <a:p>
            <a:pPr lvl="1"/>
            <a:r>
              <a:rPr lang="en-US"/>
              <a:t> id is not correlated with any column (Yes, id is not strongly correlated to any column)</a:t>
            </a:r>
          </a:p>
          <a:p>
            <a:pPr lvl="1"/>
            <a:r>
              <a:rPr lang="en-US"/>
              <a:t> sq_ft is positively correlated with price (Wrong!, r=0.094143)</a:t>
            </a:r>
          </a:p>
          <a:p>
            <a:pPr lvl="1"/>
            <a:r>
              <a:rPr lang="en-US"/>
              <a:t> Grade and house price are positively correlated (Yes, r=0.665567)</a:t>
            </a:r>
          </a:p>
          <a:p>
            <a:pPr lvl="1"/>
            <a:r>
              <a:rPr lang="en-US"/>
              <a:t> zipcode and price are positively correlated (Wrong!, r=-0.055629)</a:t>
            </a:r>
          </a:p>
          <a:p>
            <a:pPr lvl="1"/>
            <a:r>
              <a:rPr lang="en-US"/>
              <a:t> Number of bedrooms and price are positively correlated (Yes, r=0.300808)   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*r = Pearson's correlation coefficient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621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IN" altLang="en-US" sz="3600"/>
              <a:t>Exploratory Data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930" y="1544320"/>
            <a:ext cx="9086532" cy="4866640"/>
          </a:xfrm>
        </p:spPr>
        <p:txBody>
          <a:bodyPr/>
          <a:lstStyle/>
          <a:p>
            <a:r>
              <a:rPr lang="en-US"/>
              <a:t>We have stored the continuous numeric columns from the dataframe in variable df_cont and the categorical numeric columns in df_cat.</a:t>
            </a:r>
          </a:p>
          <a:p>
            <a:r>
              <a:rPr lang="en-US" b="1"/>
              <a:t>Univariate Analysis:</a:t>
            </a:r>
          </a:p>
          <a:p>
            <a:pPr marL="0" indent="0">
              <a:buNone/>
            </a:pPr>
            <a:r>
              <a:rPr lang="en-US"/>
              <a:t>We are plotting the barplots for all categorical columns stored in the df_cat variable.</a:t>
            </a:r>
          </a:p>
          <a:p>
            <a:pPr marL="0" indent="0">
              <a:buNone/>
            </a:pPr>
            <a:r>
              <a:rPr lang="en-US"/>
              <a:t>Similarly, we are plotting the boxplot and histogram for all continuous numeric columns from the df_cont variable.We are using the subplot function to add the Histogram and Boxplot of a column in one single figure.</a:t>
            </a:r>
          </a:p>
          <a:p>
            <a:r>
              <a:rPr lang="en-US" b="1"/>
              <a:t>Bivariate Analysis:</a:t>
            </a:r>
          </a:p>
          <a:p>
            <a:pPr marL="0" indent="0">
              <a:buNone/>
            </a:pPr>
            <a:r>
              <a:rPr lang="en-US"/>
              <a:t>Earlier we used one column at a time to plot the graphs which was Univariate analysis.Here we are comparing price column with all other columns  using a scatterplot.We have kept the colours different for categorical and continuous columns.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Exploratory Data Analysis: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720" y="1524000"/>
            <a:ext cx="9277350" cy="4989195"/>
          </a:xfrm>
        </p:spPr>
        <p:txBody>
          <a:bodyPr>
            <a:normAutofit fontScale="97500" lnSpcReduction="10000"/>
          </a:bodyPr>
          <a:lstStyle/>
          <a:p>
            <a:r>
              <a:rPr lang="en-US" sz="2000"/>
              <a:t>We found out the correlated columns with price which can be helpful in selecting our predictor variables using the corr() function.</a:t>
            </a:r>
          </a:p>
          <a:p>
            <a:r>
              <a:rPr lang="en-US" sz="2000"/>
              <a:t>Plotting scatter plot for the columns having some correlation.We are dropping the columns which show weak correlation with price</a:t>
            </a:r>
          </a:p>
          <a:p>
            <a:r>
              <a:rPr lang="en-IN" sz="2000"/>
              <a:t>The columns that show weak correlation are </a:t>
            </a:r>
            <a:r>
              <a:rPr lang="en-IN" sz="2000" b="1"/>
              <a:t>"long","condition","id","yr_renovated","waterfront","zipcode","yr_built","sqft_lot","sqft_lot15“.</a:t>
            </a:r>
          </a:p>
          <a:p>
            <a:r>
              <a:rPr lang="en-IN" sz="2000"/>
              <a:t>We also found out that 41 ids were duplicate as they represented houses that were sold multiple times.</a:t>
            </a:r>
          </a:p>
          <a:p>
            <a:r>
              <a:rPr lang="en-US" sz="2000"/>
              <a:t>Other EDA Observations:</a:t>
            </a:r>
          </a:p>
          <a:p>
            <a:pPr marL="800100" lvl="1" indent="-342900">
              <a:buAutoNum type="arabicPeriod"/>
            </a:pPr>
            <a:r>
              <a:rPr lang="en-US" sz="1800"/>
              <a:t> sqft_above + sqft_basement = sqft_living</a:t>
            </a:r>
          </a:p>
          <a:p>
            <a:pPr marL="800100" lvl="1" indent="-342900">
              <a:buAutoNum type="arabicPeriod"/>
            </a:pPr>
            <a:r>
              <a:rPr lang="en-US" sz="1800"/>
              <a:t> Most houses never renovated.</a:t>
            </a:r>
          </a:p>
          <a:p>
            <a:pPr marL="800100" lvl="1" indent="-342900">
              <a:buAutoNum type="arabicPeriod"/>
            </a:pPr>
            <a:r>
              <a:rPr lang="en-US" sz="1800"/>
              <a:t> Most houses don't have waterfront.</a:t>
            </a:r>
          </a:p>
          <a:p>
            <a:pPr marL="800100" lvl="1" indent="-342900">
              <a:buAutoNum type="arabicPeriod"/>
            </a:pPr>
            <a:r>
              <a:rPr lang="en-US" sz="1800"/>
              <a:t> Each Zipcode does not have unique longitude and latitude.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6F089-FE38-4E7A-8BB8-B1B118FB4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20" y="934720"/>
            <a:ext cx="8666480" cy="5638800"/>
          </a:xfrm>
        </p:spPr>
      </p:pic>
    </p:spTree>
    <p:extLst>
      <p:ext uri="{BB962C8B-B14F-4D97-AF65-F5344CB8AC3E}">
        <p14:creationId xmlns:p14="http://schemas.microsoft.com/office/powerpoint/2010/main" val="12845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3600"/>
              <a:t>Initial Linear Regression model fitting:</a:t>
            </a:r>
            <a:br>
              <a:rPr lang="en-US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895" y="1724660"/>
            <a:ext cx="4553585" cy="4380865"/>
          </a:xfrm>
        </p:spPr>
        <p:txBody>
          <a:bodyPr>
            <a:normAutofit fontScale="90000"/>
          </a:bodyPr>
          <a:lstStyle/>
          <a:p>
            <a:pPr>
              <a:buFont typeface="+mj-lt"/>
              <a:buAutoNum type="arabicPeriod"/>
            </a:pPr>
            <a:r>
              <a:rPr lang="en-US" sz="2000" b="1"/>
              <a:t>Fitting Simple Linear Regression Models:</a:t>
            </a:r>
          </a:p>
          <a:p>
            <a:pPr marL="0" indent="0">
              <a:buNone/>
            </a:pPr>
            <a:r>
              <a:rPr lang="en-US"/>
              <a:t>We are creating simple Linear Regression models where we our fixing our target variable to price and through a for loop we are iterating through all the columns in the dataset and finding out the cross validation score for R-square,RMSE and MAE metrics.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From the table we can see that the model with sqft_living as predictor has the highest R-square value </a:t>
            </a:r>
            <a:r>
              <a:rPr lang="en-US" b="1">
                <a:sym typeface="+mn-ea"/>
              </a:rPr>
              <a:t>0.4897</a:t>
            </a:r>
            <a:r>
              <a:rPr lang="en-US">
                <a:sym typeface="+mn-ea"/>
              </a:rPr>
              <a:t> and RMSE value </a:t>
            </a:r>
            <a:r>
              <a:rPr lang="en-US" b="1">
                <a:sym typeface="+mn-ea"/>
              </a:rPr>
              <a:t>268870.09</a:t>
            </a:r>
            <a:r>
              <a:rPr lang="en-US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IN">
                <a:sym typeface="+mn-ea"/>
              </a:rPr>
              <a:t>The Mean absolute Error (MAE) explains</a:t>
            </a:r>
            <a:r>
              <a:rPr lang="en-US" altLang="en-IN">
                <a:sym typeface="+mn-ea"/>
              </a:rPr>
              <a:t> on average, </a:t>
            </a:r>
            <a:r>
              <a:rPr lang="en-IN">
                <a:sym typeface="+mn-ea"/>
              </a:rPr>
              <a:t> how much the predicted value deviates from the original value.</a:t>
            </a:r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1710" y="1724025"/>
            <a:ext cx="4427855" cy="47078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895" y="1675765"/>
            <a:ext cx="4612005" cy="4799330"/>
          </a:xfrm>
        </p:spPr>
        <p:txBody>
          <a:bodyPr>
            <a:normAutofit fontScale="90000"/>
          </a:bodyPr>
          <a:lstStyle/>
          <a:p>
            <a:pPr>
              <a:buFont typeface="+mj-lt"/>
              <a:buAutoNum type="arabicPeriod" startAt="2"/>
            </a:pPr>
            <a:r>
              <a:rPr lang="en-IN" sz="2000" b="1"/>
              <a:t>Multiple Linear Regression Models</a:t>
            </a:r>
          </a:p>
          <a:p>
            <a:pPr marL="0" indent="0">
              <a:buFont typeface="+mj-lt"/>
              <a:buNone/>
            </a:pPr>
            <a:r>
              <a:rPr lang="en-US"/>
              <a:t>Creating a Multiple Linear Regression model where we our fixing our target variable to price and through a for loop we are adding a new predictor in each iteration and finding out the cross validation score for R-square,RMSE and MAE metrics. We are making a DataFrame which consists of predictors used and the cv score metrics.</a:t>
            </a:r>
          </a:p>
          <a:p>
            <a:pPr marL="0" indent="0">
              <a:buNone/>
            </a:pPr>
            <a:r>
              <a:rPr lang="en-IN"/>
              <a:t>So the model with the </a:t>
            </a:r>
            <a:r>
              <a:rPr lang="en-US" altLang="en-IN"/>
              <a:t>highest </a:t>
            </a:r>
            <a:r>
              <a:rPr lang="en-IN"/>
              <a:t>R-square value will also have the least </a:t>
            </a:r>
            <a:r>
              <a:rPr lang="en-US" altLang="en-IN"/>
              <a:t>RMSE and MAE</a:t>
            </a:r>
            <a:r>
              <a:rPr lang="en-IN">
                <a:sym typeface="+mn-ea"/>
              </a:rPr>
              <a:t> in most cases.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From the table we see that including all the columns except ‘date’ and ‘id’ gives us the highest R-Square value which is </a:t>
            </a:r>
            <a:r>
              <a:rPr lang="en-US" b="1">
                <a:sym typeface="+mn-ea"/>
              </a:rPr>
              <a:t>0.6918 </a:t>
            </a:r>
            <a:r>
              <a:rPr lang="en-US">
                <a:sym typeface="+mn-ea"/>
              </a:rPr>
              <a:t>and the lowest </a:t>
            </a:r>
            <a:r>
              <a:rPr lang="en-IN" altLang="en-US">
                <a:sym typeface="+mn-ea"/>
              </a:rPr>
              <a:t>RMSE</a:t>
            </a:r>
            <a:r>
              <a:rPr lang="en-US">
                <a:sym typeface="+mn-ea"/>
              </a:rPr>
              <a:t> which is </a:t>
            </a:r>
            <a:r>
              <a:rPr lang="en-IN" altLang="en-US" b="1">
                <a:sym typeface="+mn-ea"/>
              </a:rPr>
              <a:t>208954.73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3620" y="1684020"/>
            <a:ext cx="4398645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3600"/>
              <a:t>Initial Linear Regression model fitting:</a:t>
            </a:r>
            <a:br>
              <a:rPr lang="en-US" b="1"/>
            </a:b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1462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IML End Term Project   Analyze and Solve the House price prediction Problem using different Regression Models</vt:lpstr>
      <vt:lpstr>Index:</vt:lpstr>
      <vt:lpstr>Questioning the data and formulating initial hypothesis: </vt:lpstr>
      <vt:lpstr>PowerPoint Presentation</vt:lpstr>
      <vt:lpstr>Exploratory Data Analysis:</vt:lpstr>
      <vt:lpstr>Exploratory Data Analysis:</vt:lpstr>
      <vt:lpstr>PowerPoint Presentation</vt:lpstr>
      <vt:lpstr>Initial Linear Regression model fitting: </vt:lpstr>
      <vt:lpstr>Initial Linear Regression model fitting: </vt:lpstr>
      <vt:lpstr>Feature Engineering:</vt:lpstr>
      <vt:lpstr>Feature Engineering:</vt:lpstr>
      <vt:lpstr>Backward Elimination:</vt:lpstr>
      <vt:lpstr>Backward Elimination:</vt:lpstr>
      <vt:lpstr>Decision Tree Regression model: </vt:lpstr>
      <vt:lpstr>Model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End Term Project to Analyze and Solve the House price prediction Problem</dc:title>
  <dc:creator>Divyansh Mohan</dc:creator>
  <cp:lastModifiedBy>Divyansh Mohan</cp:lastModifiedBy>
  <cp:revision>95</cp:revision>
  <dcterms:created xsi:type="dcterms:W3CDTF">2021-11-07T07:17:00Z</dcterms:created>
  <dcterms:modified xsi:type="dcterms:W3CDTF">2021-11-11T19:03:38Z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E0644C4C34614C6E96609532E26B54EA</vt:lpwstr>
  </property>
  <property fmtid="{D5CDD505-2E9C-101B-9397-08002B2CF9AE}" pid="3" name="KSOProductBuildVer">
    <vt:lpwstr>1033-11.2.0.10307</vt:lpwstr>
  </property>
</Properties>
</file>