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300" cy="34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300" cy="344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300" cy="3444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p1: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0: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11: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12: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2: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3: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4: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5: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6: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7: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9: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ctrTitle"/>
          </p:nvPr>
        </p:nvSpPr>
        <p:spPr>
          <a:xfrm>
            <a:off x="3195574" y="2067305"/>
            <a:ext cx="5800800" cy="51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4"/>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body" idx="2"/>
          </p:nvPr>
        </p:nvSpPr>
        <p:spPr>
          <a:xfrm>
            <a:off x="6278880" y="1577340"/>
            <a:ext cx="53034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8"/>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13"/>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70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13"/>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70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019"/>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13"/>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 name="Google Shape;21;p13"/>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2" name="Google Shape;22;p13"/>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3"/>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3"/>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7" Type="http://schemas.openxmlformats.org/officeDocument/2006/relationships/image" Target="../media/image11.jpg" /><Relationship Id="rId2" Type="http://schemas.openxmlformats.org/officeDocument/2006/relationships/notesSlide" Target="../notesSlides/notesSlide6.xml" /><Relationship Id="rId1" Type="http://schemas.openxmlformats.org/officeDocument/2006/relationships/slideLayout" Target="../slideLayouts/slideLayout2.xml" /><Relationship Id="rId6" Type="http://schemas.openxmlformats.org/officeDocument/2006/relationships/image" Target="../media/image10.jpg" /><Relationship Id="rId5" Type="http://schemas.openxmlformats.org/officeDocument/2006/relationships/image" Target="../media/image9.jpg" /><Relationship Id="rId4" Type="http://schemas.openxmlformats.org/officeDocument/2006/relationships/image" Target="../media/image8.png" /></Relationships>
</file>

<file path=ppt/slides/_rels/slide7.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3" name="Google Shape;6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Clr>
                <a:srgbClr val="0F0F0F"/>
              </a:buClr>
              <a:buSzPts val="3200"/>
              <a:buFont typeface="Times New Roman"/>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1</a:t>
            </a:fld>
            <a:endParaRPr/>
          </a:p>
        </p:txBody>
      </p:sp>
      <p:sp>
        <p:nvSpPr>
          <p:cNvPr id="66" name="Google Shape;66;p1"/>
          <p:cNvSpPr txBox="1"/>
          <p:nvPr/>
        </p:nvSpPr>
        <p:spPr>
          <a:xfrm>
            <a:off x="2554542" y="3314150"/>
            <a:ext cx="8610600" cy="19389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STUDENT NAME: </a:t>
            </a:r>
            <a:r>
              <a:rPr lang="en-US" sz="2400" dirty="0" err="1">
                <a:solidFill>
                  <a:schemeClr val="dk1"/>
                </a:solidFill>
                <a:latin typeface="Calibri"/>
                <a:ea typeface="Calibri"/>
                <a:cs typeface="Calibri"/>
                <a:sym typeface="Calibri"/>
              </a:rPr>
              <a:t>Divakaran.G</a:t>
            </a: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REGISTER NO: 312211841, </a:t>
            </a:r>
            <a:r>
              <a:rPr lang="en-GB" sz="1800" b="0" i="0" u="none" strike="noStrike" cap="none" dirty="0">
                <a:solidFill>
                  <a:schemeClr val="dk1"/>
                </a:solidFill>
                <a:latin typeface="Calibri"/>
                <a:ea typeface="Calibri"/>
                <a:cs typeface="Calibri"/>
                <a:sym typeface="Calibri"/>
              </a:rPr>
              <a:t>E56FB4D4473ABEC9F214502ED3E082FF</a:t>
            </a:r>
            <a:endParaRPr lang="en-US"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DEPARTMENT</a:t>
            </a:r>
            <a:r>
              <a:rPr lang="en-US" sz="2400" b="0" i="0" u="none" strike="noStrike" cap="none" dirty="0">
                <a:solidFill>
                  <a:schemeClr val="dk1"/>
                </a:solidFill>
                <a:latin typeface="Calibri"/>
                <a:ea typeface="Calibri"/>
                <a:cs typeface="Calibri"/>
                <a:sym typeface="Calibri"/>
              </a:rPr>
              <a:t>: COMMERCE (GENERAL)</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COLLEGE: THIRUTHANGAL NADAR COLLEGE</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           </a:t>
            </a: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10</a:t>
            </a:fld>
            <a:endParaRPr sz="1100" b="0" i="0" u="none" strike="noStrike" cap="none">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Trebuchet MS"/>
                <a:ea typeface="Trebuchet MS"/>
                <a:cs typeface="Trebuchet MS"/>
                <a:sym typeface="Trebuchet MS"/>
              </a:rPr>
              <a:t>MODELLING</a:t>
            </a:r>
            <a:endParaRPr sz="4800" b="0" i="0" u="none" strike="noStrike" cap="none">
              <a:solidFill>
                <a:schemeClr val="dk1"/>
              </a:solidFill>
              <a:latin typeface="Trebuchet MS"/>
              <a:ea typeface="Trebuchet MS"/>
              <a:cs typeface="Trebuchet MS"/>
              <a:sym typeface="Trebuchet MS"/>
            </a:endParaRPr>
          </a:p>
        </p:txBody>
      </p:sp>
      <p:sp>
        <p:nvSpPr>
          <p:cNvPr id="196" name="Google Shape;196;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7" name="Google Shape;197;p10"/>
          <p:cNvSpPr txBox="1"/>
          <p:nvPr/>
        </p:nvSpPr>
        <p:spPr>
          <a:xfrm>
            <a:off x="739775" y="1761275"/>
            <a:ext cx="8230200" cy="42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t>Types of Attrition</a:t>
            </a:r>
            <a:endParaRPr sz="1700" b="1"/>
          </a:p>
          <a:p>
            <a:pPr marL="457200" lvl="0" indent="-336550" algn="l" rtl="0">
              <a:spcBef>
                <a:spcPts val="0"/>
              </a:spcBef>
              <a:spcAft>
                <a:spcPts val="0"/>
              </a:spcAft>
              <a:buSzPts val="1700"/>
              <a:buChar char="●"/>
            </a:pPr>
            <a:r>
              <a:rPr lang="en-US" sz="1700" b="1"/>
              <a:t>Voluntary</a:t>
            </a:r>
            <a:endParaRPr sz="1700" b="1"/>
          </a:p>
          <a:p>
            <a:pPr marL="0" lvl="0" indent="0" algn="l" rtl="0">
              <a:spcBef>
                <a:spcPts val="0"/>
              </a:spcBef>
              <a:spcAft>
                <a:spcPts val="0"/>
              </a:spcAft>
              <a:buNone/>
            </a:pPr>
            <a:r>
              <a:rPr lang="en-US" sz="1700"/>
              <a:t>Voluntary attrition occurs when employees choose to voluntarily leave their positions within an organization, rather than being compelled to do so through layoffs or other forms of involuntary separation.</a:t>
            </a:r>
            <a:endParaRPr sz="1700"/>
          </a:p>
          <a:p>
            <a:pPr marL="0" lvl="0" indent="0" algn="l" rtl="0">
              <a:spcBef>
                <a:spcPts val="0"/>
              </a:spcBef>
              <a:spcAft>
                <a:spcPts val="0"/>
              </a:spcAft>
              <a:buNone/>
            </a:pPr>
            <a:endParaRPr sz="1700"/>
          </a:p>
          <a:p>
            <a:pPr marL="457200" lvl="0" indent="-336550" algn="l" rtl="0">
              <a:spcBef>
                <a:spcPts val="0"/>
              </a:spcBef>
              <a:spcAft>
                <a:spcPts val="0"/>
              </a:spcAft>
              <a:buSzPts val="1700"/>
              <a:buChar char="●"/>
            </a:pPr>
            <a:r>
              <a:rPr lang="en-US" sz="1700" b="1"/>
              <a:t>Retirement</a:t>
            </a:r>
            <a:r>
              <a:rPr lang="en-US" sz="1700"/>
              <a:t>: </a:t>
            </a:r>
            <a:endParaRPr sz="1700"/>
          </a:p>
          <a:p>
            <a:pPr marL="0" lvl="0" indent="0" algn="l" rtl="0">
              <a:spcBef>
                <a:spcPts val="0"/>
              </a:spcBef>
              <a:spcAft>
                <a:spcPts val="0"/>
              </a:spcAft>
              <a:buNone/>
            </a:pPr>
            <a:r>
              <a:rPr lang="en-US" sz="1700"/>
              <a:t>An expected form of voluntary attrition, retirement occurs when employees </a:t>
            </a:r>
            <a:endParaRPr sz="1700"/>
          </a:p>
          <a:p>
            <a:pPr marL="0" lvl="0" indent="0" algn="l" rtl="0">
              <a:spcBef>
                <a:spcPts val="0"/>
              </a:spcBef>
              <a:spcAft>
                <a:spcPts val="0"/>
              </a:spcAft>
              <a:buNone/>
            </a:pPr>
            <a:r>
              <a:rPr lang="en-US" sz="1700"/>
              <a:t>leave the workforce upon reaching a certain age or after achieving financial security, impacting the organization's experience and knowledge base.</a:t>
            </a:r>
            <a:endParaRPr sz="1700"/>
          </a:p>
          <a:p>
            <a:pPr marL="0" lvl="0" indent="0" algn="l" rtl="0">
              <a:spcBef>
                <a:spcPts val="0"/>
              </a:spcBef>
              <a:spcAft>
                <a:spcPts val="0"/>
              </a:spcAft>
              <a:buNone/>
            </a:pPr>
            <a:endParaRPr sz="1700"/>
          </a:p>
          <a:p>
            <a:pPr marL="457200" lvl="0" indent="-336550" algn="l" rtl="0">
              <a:spcBef>
                <a:spcPts val="0"/>
              </a:spcBef>
              <a:spcAft>
                <a:spcPts val="0"/>
              </a:spcAft>
              <a:buSzPts val="1700"/>
              <a:buChar char="●"/>
            </a:pPr>
            <a:r>
              <a:rPr lang="en-US" sz="1700" b="1"/>
              <a:t>Internal attrition</a:t>
            </a:r>
            <a:r>
              <a:rPr lang="en-US" sz="1700"/>
              <a:t>: </a:t>
            </a:r>
            <a:endParaRPr sz="1700"/>
          </a:p>
          <a:p>
            <a:pPr marL="0" lvl="0" indent="0" algn="l" rtl="0">
              <a:spcBef>
                <a:spcPts val="0"/>
              </a:spcBef>
              <a:spcAft>
                <a:spcPts val="0"/>
              </a:spcAft>
              <a:buNone/>
            </a:pPr>
            <a:r>
              <a:rPr lang="en-US" sz="1700"/>
              <a:t>This type of voluntary attrition occurs when employees leave their current </a:t>
            </a:r>
            <a:endParaRPr sz="1700"/>
          </a:p>
          <a:p>
            <a:pPr marL="0" lvl="0" indent="0" algn="l" rtl="0">
              <a:spcBef>
                <a:spcPts val="0"/>
              </a:spcBef>
              <a:spcAft>
                <a:spcPts val="0"/>
              </a:spcAft>
              <a:buNone/>
            </a:pPr>
            <a:r>
              <a:rPr lang="en-US" sz="1700"/>
              <a:t>positions for other roles within the same organization, thus not affecting the overall </a:t>
            </a:r>
            <a:endParaRPr sz="1700"/>
          </a:p>
          <a:p>
            <a:pPr marL="0" lvl="0" indent="0" algn="l" rtl="0">
              <a:spcBef>
                <a:spcPts val="0"/>
              </a:spcBef>
              <a:spcAft>
                <a:spcPts val="0"/>
              </a:spcAft>
              <a:buNone/>
            </a:pPr>
            <a:r>
              <a:rPr lang="en-US" sz="1700"/>
              <a:t>headcount but potentially impacting team dynamics and departmental continuity.</a:t>
            </a:r>
            <a:endParaRPr sz="1700"/>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Google Shape;203;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Google Shape;204;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05" name="Google Shape;205;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6" name="Google Shape;206;p11"/>
          <p:cNvSpPr txBox="1">
            <a:spLocks noGrp="1"/>
          </p:cNvSpPr>
          <p:nvPr>
            <p:ph type="title"/>
          </p:nvPr>
        </p:nvSpPr>
        <p:spPr>
          <a:xfrm>
            <a:off x="755325" y="385450"/>
            <a:ext cx="30159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RESULTS</a:t>
            </a:r>
            <a:endParaRPr/>
          </a:p>
        </p:txBody>
      </p:sp>
      <p:sp>
        <p:nvSpPr>
          <p:cNvPr id="207" name="Google Shape;207;p1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11</a:t>
            </a:fld>
            <a:endParaRPr sz="1100" b="0" i="0" u="none" strike="noStrike" cap="none">
              <a:solidFill>
                <a:schemeClr val="dk1"/>
              </a:solidFill>
              <a:latin typeface="Trebuchet MS"/>
              <a:ea typeface="Trebuchet MS"/>
              <a:cs typeface="Trebuchet MS"/>
              <a:sym typeface="Trebuchet MS"/>
            </a:endParaRPr>
          </a:p>
        </p:txBody>
      </p:sp>
      <p:sp>
        <p:nvSpPr>
          <p:cNvPr id="208" name="Google Shape;208;p11"/>
          <p:cNvSpPr txBox="1"/>
          <p:nvPr/>
        </p:nvSpPr>
        <p:spPr>
          <a:xfrm>
            <a:off x="755325" y="1277250"/>
            <a:ext cx="9753600" cy="505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p:txBody>
      </p:sp>
      <p:pic>
        <p:nvPicPr>
          <p:cNvPr id="209" name="Google Shape;209;p11"/>
          <p:cNvPicPr preferRelativeResize="0"/>
          <p:nvPr/>
        </p:nvPicPr>
        <p:blipFill>
          <a:blip r:embed="rId4">
            <a:alphaModFix/>
          </a:blip>
          <a:stretch>
            <a:fillRect/>
          </a:stretch>
        </p:blipFill>
        <p:spPr>
          <a:xfrm>
            <a:off x="755325" y="1695450"/>
            <a:ext cx="8275775" cy="505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2"/>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5" name="Google Shape;215;p12"/>
          <p:cNvSpPr txBox="1"/>
          <p:nvPr/>
        </p:nvSpPr>
        <p:spPr>
          <a:xfrm>
            <a:off x="1119276" y="1478400"/>
            <a:ext cx="7879800" cy="505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900"/>
              <a:t>Employee turnover may feel inevitable, but it doesn't have to be. With careful strategy and commitment, organizations can curb attrition and retain top talent. Since, the costs of neglecting retention are too high, financially and in business performance.Awareness of your attrition rate is most certainly a good thing. That's because it allows you to identify how many employees are leaving and why they are leaving. If you have a high employee turnover rate, pay attention to it.</a:t>
            </a:r>
            <a:endParaRPr sz="2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5" cy="6858466"/>
            <a:chOff x="7448612" y="0"/>
            <a:chExt cx="4743795" cy="6858466"/>
          </a:xfrm>
        </p:grpSpPr>
        <p:sp>
          <p:nvSpPr>
            <p:cNvPr id="73" name="Google Shape;73;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70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70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019"/>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2"/>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2</a:t>
            </a:fld>
            <a:endParaRPr/>
          </a:p>
        </p:txBody>
      </p:sp>
      <p:sp>
        <p:nvSpPr>
          <p:cNvPr id="91" name="Google Shape;91;p2"/>
          <p:cNvSpPr txBox="1"/>
          <p:nvPr/>
        </p:nvSpPr>
        <p:spPr>
          <a:xfrm>
            <a:off x="1217522" y="2123271"/>
            <a:ext cx="8593200" cy="1439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0F0F0F"/>
                </a:solidFill>
                <a:latin typeface="Times New Roman"/>
                <a:ea typeface="Times New Roman"/>
                <a:cs typeface="Times New Roman"/>
                <a:sym typeface="Times New Roman"/>
              </a:rPr>
              <a:t>Employee attrition Analysis using Excel</a:t>
            </a:r>
            <a:endParaRPr sz="2800" b="0" i="0" u="none" strike="noStrike" cap="non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3"/>
          <p:cNvSpPr/>
          <p:nvPr/>
        </p:nvSpPr>
        <p:spPr>
          <a:xfrm>
            <a:off x="-76200" y="28579"/>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97" name="Google Shape;97;p3"/>
          <p:cNvGrpSpPr/>
          <p:nvPr/>
        </p:nvGrpSpPr>
        <p:grpSpPr>
          <a:xfrm>
            <a:off x="7448612" y="0"/>
            <a:ext cx="4743795" cy="6858466"/>
            <a:chOff x="7448612" y="0"/>
            <a:chExt cx="4743795" cy="6858466"/>
          </a:xfrm>
        </p:grpSpPr>
        <p:sp>
          <p:nvSpPr>
            <p:cNvPr id="98" name="Google Shape;98;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3"/>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70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p3"/>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70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019"/>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 name="Google Shape;108;p3"/>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3"/>
          <p:cNvSpPr txBox="1">
            <a:spLocks noGrp="1"/>
          </p:cNvSpPr>
          <p:nvPr>
            <p:ph type="title"/>
          </p:nvPr>
        </p:nvSpPr>
        <p:spPr>
          <a:xfrm>
            <a:off x="739775" y="445388"/>
            <a:ext cx="23571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AGENDA</a:t>
            </a:r>
            <a:endParaRPr/>
          </a:p>
        </p:txBody>
      </p:sp>
      <p:sp>
        <p:nvSpPr>
          <p:cNvPr id="116" name="Google Shape;116;p3"/>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3</a:t>
            </a:fld>
            <a:endParaRPr/>
          </a:p>
        </p:txBody>
      </p:sp>
      <p:sp>
        <p:nvSpPr>
          <p:cNvPr id="117" name="Google Shape;117;p3"/>
          <p:cNvSpPr txBox="1"/>
          <p:nvPr/>
        </p:nvSpPr>
        <p:spPr>
          <a:xfrm>
            <a:off x="2509807" y="1041533"/>
            <a:ext cx="5029200" cy="440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D0D0D"/>
              </a:solidFill>
              <a:latin typeface="Times New Roman"/>
              <a:ea typeface="Times New Roman"/>
              <a:cs typeface="Times New Roman"/>
              <a:sym typeface="Times New Roman"/>
            </a:endParaRPr>
          </a:p>
          <a:p>
            <a:pPr marL="0" marR="0" lvl="0" indent="-17780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Problem Statement</a:t>
            </a:r>
            <a:endParaRPr sz="1400" b="0" i="0" u="none" strike="noStrike" cap="none">
              <a:solidFill>
                <a:srgbClr val="000000"/>
              </a:solidFill>
              <a:latin typeface="Arial"/>
              <a:ea typeface="Arial"/>
              <a:cs typeface="Arial"/>
              <a:sym typeface="Arial"/>
            </a:endParaRPr>
          </a:p>
          <a:p>
            <a:pPr marL="0" marR="0" lvl="0" indent="-17780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Project Overview</a:t>
            </a:r>
            <a:endParaRPr sz="1400" b="0" i="0" u="none" strike="noStrike" cap="none">
              <a:solidFill>
                <a:srgbClr val="000000"/>
              </a:solidFill>
              <a:latin typeface="Arial"/>
              <a:ea typeface="Arial"/>
              <a:cs typeface="Arial"/>
              <a:sym typeface="Arial"/>
            </a:endParaRPr>
          </a:p>
          <a:p>
            <a:pPr marL="0" marR="0" lvl="0" indent="-17780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End Users</a:t>
            </a:r>
            <a:endParaRPr sz="1400" b="0" i="0" u="none" strike="noStrike" cap="none">
              <a:solidFill>
                <a:srgbClr val="000000"/>
              </a:solidFill>
              <a:latin typeface="Arial"/>
              <a:ea typeface="Arial"/>
              <a:cs typeface="Arial"/>
              <a:sym typeface="Arial"/>
            </a:endParaRPr>
          </a:p>
          <a:p>
            <a:pPr marL="0" marR="0" lvl="0" indent="-17780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Our Solution and Proposition</a:t>
            </a:r>
            <a:endParaRPr sz="1400" b="0" i="0" u="none" strike="noStrike" cap="none">
              <a:solidFill>
                <a:srgbClr val="000000"/>
              </a:solidFill>
              <a:latin typeface="Arial"/>
              <a:ea typeface="Arial"/>
              <a:cs typeface="Arial"/>
              <a:sym typeface="Arial"/>
            </a:endParaRPr>
          </a:p>
          <a:p>
            <a:pPr marL="0" marR="0" lvl="0" indent="-17780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Dataset Description</a:t>
            </a:r>
            <a:endParaRPr sz="2800" b="0" i="0" u="none" strike="noStrike" cap="none">
              <a:solidFill>
                <a:srgbClr val="0D0D0D"/>
              </a:solidFill>
              <a:latin typeface="Times New Roman"/>
              <a:ea typeface="Times New Roman"/>
              <a:cs typeface="Times New Roman"/>
              <a:sym typeface="Times New Roman"/>
            </a:endParaRPr>
          </a:p>
          <a:p>
            <a:pPr marL="0" marR="0" lvl="0" indent="-17780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Modelling Approach</a:t>
            </a:r>
            <a:endParaRPr sz="1400" b="0" i="0" u="none" strike="noStrike" cap="none">
              <a:solidFill>
                <a:srgbClr val="000000"/>
              </a:solidFill>
              <a:latin typeface="Arial"/>
              <a:ea typeface="Arial"/>
              <a:cs typeface="Arial"/>
              <a:sym typeface="Arial"/>
            </a:endParaRPr>
          </a:p>
          <a:p>
            <a:pPr marL="0" marR="0" lvl="0" indent="-17780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Results and Discussion</a:t>
            </a:r>
            <a:endParaRPr sz="2800" b="0" i="0" u="none" strike="noStrike" cap="none">
              <a:solidFill>
                <a:srgbClr val="0D0D0D"/>
              </a:solidFill>
              <a:latin typeface="Times New Roman"/>
              <a:ea typeface="Times New Roman"/>
              <a:cs typeface="Times New Roman"/>
              <a:sym typeface="Times New Roman"/>
            </a:endParaRPr>
          </a:p>
          <a:p>
            <a:pPr marL="0" marR="0" lvl="0" indent="-17780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Conclusion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7991475" y="2933700"/>
            <a:ext cx="2762251" cy="3257550"/>
            <a:chOff x="7991475" y="2933700"/>
            <a:chExt cx="2762251"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126" name="Google Shape;126;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 name="Google Shape;127;p4"/>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PROBLEM	STATEMENT</a:t>
            </a:r>
            <a:endParaRPr sz="425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4</a:t>
            </a:fld>
            <a:endParaRPr/>
          </a:p>
        </p:txBody>
      </p:sp>
      <p:sp>
        <p:nvSpPr>
          <p:cNvPr id="130" name="Google Shape;130;p4"/>
          <p:cNvSpPr txBox="1"/>
          <p:nvPr/>
        </p:nvSpPr>
        <p:spPr>
          <a:xfrm>
            <a:off x="1225300" y="2866525"/>
            <a:ext cx="6567300" cy="370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Calibri"/>
              <a:buChar char="●"/>
            </a:pPr>
            <a:r>
              <a:rPr lang="en-US" sz="1400" b="0" i="0" u="none" strike="noStrike" cap="none">
                <a:solidFill>
                  <a:srgbClr val="000000"/>
                </a:solidFill>
                <a:latin typeface="Calibri"/>
                <a:ea typeface="Calibri"/>
                <a:cs typeface="Calibri"/>
                <a:sym typeface="Calibri"/>
              </a:rPr>
              <a:t> </a:t>
            </a:r>
            <a:r>
              <a:rPr lang="en-US" sz="2700" b="0" i="0" u="none" strike="noStrike" cap="none">
                <a:solidFill>
                  <a:srgbClr val="000000"/>
                </a:solidFill>
                <a:latin typeface="Calibri"/>
                <a:ea typeface="Calibri"/>
                <a:cs typeface="Calibri"/>
                <a:sym typeface="Calibri"/>
              </a:rPr>
              <a:t>Employee attrition can be for voluntary or involuntary reasons. The reasons are through natural means like retirement, or it can be through resignation, termination of contract. It costs precious time and money and can result in a loss of staff morale. This could also tarnish a company's reputation.</a:t>
            </a:r>
            <a:endParaRPr sz="27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5"/>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OVERVIEW</a:t>
            </a:r>
            <a:endParaRPr sz="4250"/>
          </a:p>
        </p:txBody>
      </p:sp>
      <p:pic>
        <p:nvPicPr>
          <p:cNvPr id="141" name="Google Shape;141;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5"/>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5</a:t>
            </a:fld>
            <a:endParaRPr/>
          </a:p>
        </p:txBody>
      </p:sp>
      <p:sp>
        <p:nvSpPr>
          <p:cNvPr id="143" name="Google Shape;143;p5"/>
          <p:cNvSpPr txBox="1"/>
          <p:nvPr/>
        </p:nvSpPr>
        <p:spPr>
          <a:xfrm>
            <a:off x="676275" y="2019300"/>
            <a:ext cx="7924800" cy="504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D0D0D"/>
                </a:solidFill>
                <a:latin typeface="Times New Roman"/>
                <a:ea typeface="Times New Roman"/>
                <a:cs typeface="Times New Roman"/>
                <a:sym typeface="Times New Roman"/>
              </a:rPr>
              <a:t>.•</a:t>
            </a:r>
            <a:r>
              <a:rPr lang="en-US" sz="3300" b="1" i="0" u="none" strike="noStrike" cap="none">
                <a:solidFill>
                  <a:srgbClr val="0D0D0D"/>
                </a:solidFill>
                <a:latin typeface="Times New Roman"/>
                <a:ea typeface="Times New Roman"/>
                <a:cs typeface="Times New Roman"/>
                <a:sym typeface="Times New Roman"/>
              </a:rPr>
              <a:t>Employee attrition</a:t>
            </a:r>
            <a:endParaRPr sz="3300" b="1"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      unpredictable Employee attrition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happens when an employee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leaves an organization for any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reason and is not replaced for a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long time, or not ever. It often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results in a decrease in the size of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an organization’s or department’s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workforce</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9" name="Google Shape;149;p6"/>
          <p:cNvSpPr/>
          <p:nvPr/>
        </p:nvSpPr>
        <p:spPr>
          <a:xfrm flipH="1">
            <a:off x="6909941" y="996753"/>
            <a:ext cx="180737" cy="181356"/>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 name="Google Shape;151;p6"/>
          <p:cNvSpPr txBox="1">
            <a:spLocks noGrp="1"/>
          </p:cNvSpPr>
          <p:nvPr>
            <p:ph type="title"/>
          </p:nvPr>
        </p:nvSpPr>
        <p:spPr>
          <a:xfrm>
            <a:off x="699450" y="891802"/>
            <a:ext cx="5014500" cy="997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3200"/>
              <a:t>WHO ARE THE END USERS?</a:t>
            </a:r>
            <a:endParaRPr sz="3200"/>
          </a:p>
        </p:txBody>
      </p:sp>
      <p:pic>
        <p:nvPicPr>
          <p:cNvPr id="152" name="Google Shape;152;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6"/>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6</a:t>
            </a:fld>
            <a:endParaRPr/>
          </a:p>
        </p:txBody>
      </p:sp>
      <p:pic>
        <p:nvPicPr>
          <p:cNvPr id="154" name="Google Shape;154;p6"/>
          <p:cNvPicPr preferRelativeResize="0"/>
          <p:nvPr/>
        </p:nvPicPr>
        <p:blipFill rotWithShape="1">
          <a:blip r:embed="rId4">
            <a:alphaModFix/>
          </a:blip>
          <a:srcRect/>
          <a:stretch/>
        </p:blipFill>
        <p:spPr>
          <a:xfrm>
            <a:off x="2294750" y="2011250"/>
            <a:ext cx="2478000" cy="18363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568"/>
              </a:srgbClr>
            </a:outerShdw>
          </a:effectLst>
        </p:spPr>
      </p:pic>
      <p:pic>
        <p:nvPicPr>
          <p:cNvPr id="155" name="Google Shape;155;p6"/>
          <p:cNvPicPr preferRelativeResize="0"/>
          <p:nvPr/>
        </p:nvPicPr>
        <p:blipFill rotWithShape="1">
          <a:blip r:embed="rId5">
            <a:alphaModFix/>
          </a:blip>
          <a:srcRect/>
          <a:stretch/>
        </p:blipFill>
        <p:spPr>
          <a:xfrm>
            <a:off x="6553200" y="1763590"/>
            <a:ext cx="2209800" cy="2209800"/>
          </a:xfrm>
          <a:prstGeom prst="rect">
            <a:avLst/>
          </a:prstGeom>
          <a:noFill/>
          <a:ln>
            <a:noFill/>
          </a:ln>
        </p:spPr>
      </p:pic>
      <p:pic>
        <p:nvPicPr>
          <p:cNvPr id="156" name="Google Shape;156;p6"/>
          <p:cNvPicPr preferRelativeResize="0"/>
          <p:nvPr/>
        </p:nvPicPr>
        <p:blipFill rotWithShape="1">
          <a:blip r:embed="rId6">
            <a:alphaModFix/>
          </a:blip>
          <a:srcRect/>
          <a:stretch/>
        </p:blipFill>
        <p:spPr>
          <a:xfrm>
            <a:off x="819326" y="4792247"/>
            <a:ext cx="3248025" cy="1409700"/>
          </a:xfrm>
          <a:prstGeom prst="rect">
            <a:avLst/>
          </a:prstGeom>
          <a:noFill/>
          <a:ln>
            <a:noFill/>
          </a:ln>
        </p:spPr>
      </p:pic>
      <p:pic>
        <p:nvPicPr>
          <p:cNvPr id="157" name="Google Shape;157;p6"/>
          <p:cNvPicPr preferRelativeResize="0"/>
          <p:nvPr/>
        </p:nvPicPr>
        <p:blipFill rotWithShape="1">
          <a:blip r:embed="rId7">
            <a:alphaModFix/>
          </a:blip>
          <a:srcRect/>
          <a:stretch/>
        </p:blipFill>
        <p:spPr>
          <a:xfrm>
            <a:off x="5144675" y="3847400"/>
            <a:ext cx="3131551" cy="285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1"/>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229" name="Google Shape;229;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Google Shape;230;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1" name="Google Shape;231;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2" name="Google Shape;232;p1"/>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600"/>
              <a:t>OUR SOLUTION AND ITS VALUE PROPOSITION</a:t>
            </a:r>
            <a:endParaRPr/>
          </a:p>
        </p:txBody>
      </p:sp>
      <p:pic>
        <p:nvPicPr>
          <p:cNvPr id="233" name="Google Shape;233;p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234" name="Google Shape;234;p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7</a:t>
            </a:fld>
            <a:endParaRPr/>
          </a:p>
        </p:txBody>
      </p:sp>
      <p:sp>
        <p:nvSpPr>
          <p:cNvPr id="235" name="Google Shape;235;p1"/>
          <p:cNvSpPr txBox="1"/>
          <p:nvPr/>
        </p:nvSpPr>
        <p:spPr>
          <a:xfrm>
            <a:off x="2782999" y="2333600"/>
            <a:ext cx="7538400" cy="324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Conditional formatting -Highlight blanks </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Filter -Remove blanks </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Formula -</a:t>
            </a:r>
            <a:r>
              <a:rPr lang="en-US" sz="3900">
                <a:latin typeface="Calibri"/>
                <a:ea typeface="Calibri"/>
                <a:cs typeface="Calibri"/>
                <a:sym typeface="Calibri"/>
              </a:rPr>
              <a:t>Attrition </a:t>
            </a:r>
            <a:r>
              <a:rPr lang="en-US" sz="3900" b="0" i="0" u="none" strike="noStrike" cap="none">
                <a:solidFill>
                  <a:srgbClr val="000000"/>
                </a:solidFill>
                <a:latin typeface="Calibri"/>
                <a:ea typeface="Calibri"/>
                <a:cs typeface="Calibri"/>
                <a:sym typeface="Calibri"/>
              </a:rPr>
              <a:t>analysis</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Pivot table -Summarize information</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Graph –Data visualization</a:t>
            </a:r>
            <a:endParaRPr sz="39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Dataset Description</a:t>
            </a:r>
            <a:endParaRPr/>
          </a:p>
        </p:txBody>
      </p:sp>
      <p:sp>
        <p:nvSpPr>
          <p:cNvPr id="175" name="Google Shape;175;p8"/>
          <p:cNvSpPr txBox="1"/>
          <p:nvPr/>
        </p:nvSpPr>
        <p:spPr>
          <a:xfrm>
            <a:off x="755325" y="1739346"/>
            <a:ext cx="9753600" cy="4860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3600">
                <a:latin typeface="Calibri"/>
                <a:ea typeface="Calibri"/>
                <a:cs typeface="Calibri"/>
                <a:sym typeface="Calibri"/>
              </a:rPr>
              <a:t>Employee Dataset  - From Edunet Dashboard</a:t>
            </a:r>
            <a:endParaRPr sz="36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a:latin typeface="Calibri"/>
                <a:ea typeface="Calibri"/>
                <a:cs typeface="Calibri"/>
                <a:sym typeface="Calibri"/>
              </a:rPr>
              <a:t>Available Features - 26</a:t>
            </a:r>
            <a:endParaRPr sz="36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a:latin typeface="Calibri"/>
                <a:ea typeface="Calibri"/>
                <a:cs typeface="Calibri"/>
                <a:sym typeface="Calibri"/>
              </a:rPr>
              <a:t>Necessary Features- 9</a:t>
            </a:r>
            <a:endParaRPr sz="36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a:latin typeface="Calibri"/>
                <a:ea typeface="Calibri"/>
                <a:cs typeface="Calibri"/>
                <a:sym typeface="Calibri"/>
              </a:rPr>
              <a:t>Employee Id          - In Number</a:t>
            </a:r>
            <a:endParaRPr sz="36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a:latin typeface="Calibri"/>
                <a:ea typeface="Calibri"/>
                <a:cs typeface="Calibri"/>
                <a:sym typeface="Calibri"/>
              </a:rPr>
              <a:t>Name                    - In text</a:t>
            </a:r>
            <a:endParaRPr sz="36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a:latin typeface="Calibri"/>
                <a:ea typeface="Calibri"/>
                <a:cs typeface="Calibri"/>
                <a:sym typeface="Calibri"/>
              </a:rPr>
              <a:t>DOB.                       – numerical value</a:t>
            </a:r>
            <a:endParaRPr sz="36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a:latin typeface="Calibri"/>
                <a:ea typeface="Calibri"/>
                <a:cs typeface="Calibri"/>
                <a:sym typeface="Calibri"/>
              </a:rPr>
              <a:t>Gender                  - Male, Female</a:t>
            </a:r>
            <a:endParaRPr sz="36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a:latin typeface="Calibri"/>
                <a:ea typeface="Calibri"/>
                <a:cs typeface="Calibri"/>
                <a:sym typeface="Calibri"/>
              </a:rPr>
              <a:t>Start &amp;exit date.   - Date</a:t>
            </a:r>
            <a:endParaRPr sz="36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81" name="Google Shape;181;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2" name="Google Shape;182;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84" name="Google Shape;184;p9"/>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5" name="Google Shape;185;p9"/>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THE "WOW" IN OUR SOLUTION</a:t>
            </a:r>
            <a:endParaRPr sz="4250"/>
          </a:p>
        </p:txBody>
      </p:sp>
      <p:sp>
        <p:nvSpPr>
          <p:cNvPr id="186" name="Google Shape;186;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9</a:t>
            </a:fld>
            <a:endParaRPr sz="1100" b="0" i="0" u="none" strike="noStrike" cap="none">
              <a:solidFill>
                <a:schemeClr val="dk1"/>
              </a:solidFill>
              <a:latin typeface="Trebuchet MS"/>
              <a:ea typeface="Trebuchet MS"/>
              <a:cs typeface="Trebuchet MS"/>
              <a:sym typeface="Trebuchet MS"/>
            </a:endParaRPr>
          </a:p>
        </p:txBody>
      </p:sp>
      <p:sp>
        <p:nvSpPr>
          <p:cNvPr id="187" name="Google Shape;187;p9"/>
          <p:cNvSpPr txBox="1"/>
          <p:nvPr/>
        </p:nvSpPr>
        <p:spPr>
          <a:xfrm>
            <a:off x="2743200" y="1695450"/>
            <a:ext cx="7067700" cy="407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Attrition rate = (Number of employees who left / Average number of employees in the period) x 100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For example, if 15 employees left during the year, the formula would be: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Attrition Rate = (15 / ((100 + 85) / 2)) x 100 = 8.57%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2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Divakaran G</cp:lastModifiedBy>
  <cp:revision>2</cp:revision>
  <dcterms:modified xsi:type="dcterms:W3CDTF">2024-08-31T07:27:10Z</dcterms:modified>
</cp:coreProperties>
</file>