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74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4687B-4EAF-43A2-8401-6FD994D23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970721"/>
          </a:xfrm>
        </p:spPr>
        <p:txBody>
          <a:bodyPr>
            <a:normAutofit/>
          </a:bodyPr>
          <a:lstStyle/>
          <a:p>
            <a:r>
              <a:rPr lang="ru-RU" sz="2800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D9ADF1-65F4-43D8-AA07-88D385FF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417" y="1580322"/>
            <a:ext cx="11595401" cy="256429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(курс </a:t>
            </a:r>
            <a:r>
              <a:rPr lang="en-US" dirty="0"/>
              <a:t>learn python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r>
              <a:rPr lang="ru-RU" sz="4300" b="1" dirty="0"/>
              <a:t>По теме</a:t>
            </a:r>
          </a:p>
          <a:p>
            <a:r>
              <a:rPr lang="ru-RU" sz="4300" b="1" dirty="0"/>
              <a:t>«Прогнозирование поведения стоимости акций»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0B5B1F-C149-47FE-8AE8-7BF29052402B}"/>
              </a:ext>
            </a:extLst>
          </p:cNvPr>
          <p:cNvSpPr txBox="1">
            <a:spLocks/>
          </p:cNvSpPr>
          <p:nvPr/>
        </p:nvSpPr>
        <p:spPr>
          <a:xfrm>
            <a:off x="8915400" y="6033052"/>
            <a:ext cx="3025894" cy="599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500" dirty="0"/>
              <a:t>20 июля 2019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B0C36C8-91D1-4F4A-B813-908A756077A3}"/>
              </a:ext>
            </a:extLst>
          </p:cNvPr>
          <p:cNvSpPr txBox="1">
            <a:spLocks/>
          </p:cNvSpPr>
          <p:nvPr/>
        </p:nvSpPr>
        <p:spPr>
          <a:xfrm>
            <a:off x="337930" y="5702576"/>
            <a:ext cx="4601817" cy="1091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1400" cap="none" dirty="0"/>
              <a:t>Куратор: </a:t>
            </a:r>
            <a:r>
              <a:rPr lang="ru-RU" sz="1400" b="1" cap="none" dirty="0"/>
              <a:t>Юлдуз Фаттахова</a:t>
            </a:r>
          </a:p>
          <a:p>
            <a:pPr algn="l"/>
            <a:r>
              <a:rPr lang="ru-RU" sz="1400" cap="none" dirty="0"/>
              <a:t>Курсовую работу выполнили: </a:t>
            </a:r>
          </a:p>
          <a:p>
            <a:pPr algn="l"/>
            <a:r>
              <a:rPr lang="ru-RU" sz="1400" b="1" cap="none" dirty="0"/>
              <a:t>Артём Хейфец и Дмитрий Глуздов</a:t>
            </a:r>
          </a:p>
          <a:p>
            <a:endParaRPr lang="ru-RU" sz="1400" cap="none" dirty="0"/>
          </a:p>
        </p:txBody>
      </p:sp>
    </p:spTree>
    <p:extLst>
      <p:ext uri="{BB962C8B-B14F-4D97-AF65-F5344CB8AC3E}">
        <p14:creationId xmlns:p14="http://schemas.microsoft.com/office/powerpoint/2010/main" val="341654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Интерфейс на стороне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3637722"/>
            <a:ext cx="9905998" cy="3124201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Ссылка: </a:t>
            </a:r>
            <a:r>
              <a:rPr lang="en-US" b="1" u="sng" dirty="0"/>
              <a:t>http://lp13.ddns.net:5000</a:t>
            </a:r>
            <a:endParaRPr lang="ru-RU" b="1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6FE08-BDB3-4565-B254-692174AE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3" y="1017932"/>
            <a:ext cx="9475962" cy="50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Интерфейс на стороне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3637722"/>
            <a:ext cx="9905998" cy="3124201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Ссылка: </a:t>
            </a:r>
            <a:r>
              <a:rPr lang="en-US" b="1" u="sng" dirty="0"/>
              <a:t>http://lp13.ddns.net:5000</a:t>
            </a:r>
            <a:endParaRPr lang="ru-RU" b="1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049B2-EB1A-4636-8B41-689519F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7" y="902043"/>
            <a:ext cx="7797738" cy="52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107674"/>
            <a:ext cx="9905998" cy="1905000"/>
          </a:xfrm>
        </p:spPr>
        <p:txBody>
          <a:bodyPr/>
          <a:lstStyle/>
          <a:p>
            <a:r>
              <a:rPr lang="ru-RU" dirty="0"/>
              <a:t>ФОРМИРОВАНИЕ Предсказаний</a:t>
            </a:r>
            <a:br>
              <a:rPr lang="ru-RU" dirty="0"/>
            </a:br>
            <a:r>
              <a:rPr lang="ru-RU" b="1" dirty="0"/>
              <a:t>Что?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6361043"/>
            <a:ext cx="6672677" cy="400878"/>
          </a:xfrm>
        </p:spPr>
        <p:txBody>
          <a:bodyPr>
            <a:normAutofit/>
          </a:bodyPr>
          <a:lstStyle/>
          <a:p>
            <a:r>
              <a:rPr lang="ru-RU" dirty="0"/>
              <a:t>Ссылка: </a:t>
            </a:r>
            <a:r>
              <a:rPr lang="en-US" b="1" u="sng" dirty="0"/>
              <a:t>http://lp13.ddns.net:5000</a:t>
            </a:r>
            <a:endParaRPr lang="ru-RU" b="1" u="sng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771AFCB-8FE7-490A-8935-CB10F1480C5F}"/>
              </a:ext>
            </a:extLst>
          </p:cNvPr>
          <p:cNvSpPr txBox="1">
            <a:spLocks/>
          </p:cNvSpPr>
          <p:nvPr/>
        </p:nvSpPr>
        <p:spPr>
          <a:xfrm>
            <a:off x="467139" y="1192695"/>
            <a:ext cx="11270974" cy="49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cap="none" dirty="0"/>
              <a:t>ARIMA</a:t>
            </a:r>
            <a:r>
              <a:rPr lang="ru-RU" sz="2800" cap="none" dirty="0"/>
              <a:t> – долго и много ручной работы;</a:t>
            </a:r>
          </a:p>
          <a:p>
            <a:r>
              <a:rPr lang="ru-RU" sz="2800" b="1" cap="none" dirty="0"/>
              <a:t>Линейная регрессия</a:t>
            </a:r>
            <a:r>
              <a:rPr lang="ru-RU" sz="2800" cap="none" dirty="0"/>
              <a:t> – просто, быстро, близко к </a:t>
            </a:r>
            <a:r>
              <a:rPr lang="en-US" sz="2800" cap="none" dirty="0"/>
              <a:t>ARIMA</a:t>
            </a:r>
            <a:r>
              <a:rPr lang="ru-RU" sz="2800" cap="none" dirty="0"/>
              <a:t>;</a:t>
            </a:r>
            <a:endParaRPr lang="en-US" sz="2800" cap="none" dirty="0"/>
          </a:p>
          <a:p>
            <a:r>
              <a:rPr lang="ru-RU" sz="2800" b="1" cap="none" dirty="0"/>
              <a:t>Деревья решений</a:t>
            </a:r>
            <a:r>
              <a:rPr lang="ru-RU" sz="2800" cap="none" dirty="0"/>
              <a:t> – не проверено и мало информации;</a:t>
            </a:r>
            <a:endParaRPr lang="en-US" sz="2800" cap="none" dirty="0"/>
          </a:p>
          <a:p>
            <a:r>
              <a:rPr lang="ru-RU" sz="2800" b="1" cap="none" dirty="0"/>
              <a:t>Что дальше</a:t>
            </a:r>
            <a:r>
              <a:rPr lang="ru-RU" sz="2800" cap="none" dirty="0"/>
              <a:t>? Видимо, нейронные сети!</a:t>
            </a:r>
          </a:p>
        </p:txBody>
      </p:sp>
    </p:spTree>
    <p:extLst>
      <p:ext uri="{BB962C8B-B14F-4D97-AF65-F5344CB8AC3E}">
        <p14:creationId xmlns:p14="http://schemas.microsoft.com/office/powerpoint/2010/main" val="401453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107674"/>
            <a:ext cx="9905998" cy="1905000"/>
          </a:xfrm>
        </p:spPr>
        <p:txBody>
          <a:bodyPr/>
          <a:lstStyle/>
          <a:p>
            <a:r>
              <a:rPr lang="ru-RU" dirty="0"/>
              <a:t>ФОРМИРОВАНИЕ Предсказаний</a:t>
            </a:r>
            <a:br>
              <a:rPr lang="ru-RU" dirty="0"/>
            </a:br>
            <a:r>
              <a:rPr lang="ru-RU" b="1" dirty="0"/>
              <a:t>как? – сначала только один шаг!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6361043"/>
            <a:ext cx="6672677" cy="400878"/>
          </a:xfrm>
        </p:spPr>
        <p:txBody>
          <a:bodyPr>
            <a:normAutofit/>
          </a:bodyPr>
          <a:lstStyle/>
          <a:p>
            <a:r>
              <a:rPr lang="ru-RU" dirty="0"/>
              <a:t>Ссылка: </a:t>
            </a:r>
            <a:r>
              <a:rPr lang="en-US" b="1" u="sng" dirty="0"/>
              <a:t>http://lp13.ddns.net:5000</a:t>
            </a:r>
            <a:endParaRPr lang="ru-RU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0CC99D-BAF0-4C43-B735-939EA24A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3" y="1405558"/>
            <a:ext cx="5591175" cy="2933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3E3350-0255-4888-AE40-8BAB5B74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92" y="3204541"/>
            <a:ext cx="55911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107674"/>
            <a:ext cx="9905998" cy="1905000"/>
          </a:xfrm>
        </p:spPr>
        <p:txBody>
          <a:bodyPr/>
          <a:lstStyle/>
          <a:p>
            <a:r>
              <a:rPr lang="ru-RU" dirty="0"/>
              <a:t>ФОРМИРОВАНИЕ Предсказаний</a:t>
            </a:r>
            <a:br>
              <a:rPr lang="ru-RU" dirty="0"/>
            </a:br>
            <a:r>
              <a:rPr lang="ru-RU" b="1" dirty="0"/>
              <a:t>как? – план=факт и ещё один шаг!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6361043"/>
            <a:ext cx="6672677" cy="400878"/>
          </a:xfrm>
        </p:spPr>
        <p:txBody>
          <a:bodyPr>
            <a:normAutofit/>
          </a:bodyPr>
          <a:lstStyle/>
          <a:p>
            <a:r>
              <a:rPr lang="ru-RU" dirty="0"/>
              <a:t>Ссылка: </a:t>
            </a:r>
            <a:r>
              <a:rPr lang="en-US" b="1" u="sng" dirty="0"/>
              <a:t>http://lp13.ddns.net:5000</a:t>
            </a:r>
            <a:endParaRPr lang="ru-RU" b="1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4DCCEC-8F5F-452F-9B52-A5A47912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41" y="1461444"/>
            <a:ext cx="5562600" cy="2724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F01A6D-7D82-492E-B4DF-EC83657D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65" y="3206449"/>
            <a:ext cx="56864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4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107674"/>
            <a:ext cx="9905998" cy="1905000"/>
          </a:xfrm>
        </p:spPr>
        <p:txBody>
          <a:bodyPr/>
          <a:lstStyle/>
          <a:p>
            <a:r>
              <a:rPr lang="ru-RU" dirty="0"/>
              <a:t>ФОРМИРОВАНИЕ Предсказаний</a:t>
            </a:r>
            <a:br>
              <a:rPr lang="ru-RU" dirty="0"/>
            </a:br>
            <a:r>
              <a:rPr lang="ru-RU" b="1" dirty="0"/>
              <a:t>как? – повторяем шаг за шагом.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6361043"/>
            <a:ext cx="6672677" cy="400878"/>
          </a:xfrm>
        </p:spPr>
        <p:txBody>
          <a:bodyPr>
            <a:normAutofit/>
          </a:bodyPr>
          <a:lstStyle/>
          <a:p>
            <a:r>
              <a:rPr lang="ru-RU" dirty="0"/>
              <a:t>Ссылка: </a:t>
            </a:r>
            <a:r>
              <a:rPr lang="en-US" b="1" u="sng" dirty="0"/>
              <a:t>http://lp13.ddns.net:5000</a:t>
            </a:r>
            <a:endParaRPr lang="ru-RU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0E0455-E9CA-41DB-AD98-90D5F381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08" y="2206901"/>
            <a:ext cx="8058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107674"/>
            <a:ext cx="9905998" cy="1905000"/>
          </a:xfrm>
        </p:spPr>
        <p:txBody>
          <a:bodyPr/>
          <a:lstStyle/>
          <a:p>
            <a:r>
              <a:rPr lang="ru-RU"/>
              <a:t>ФОРМИРОВАНИЕ Предсказаний</a:t>
            </a:r>
            <a:br>
              <a:rPr lang="ru-RU"/>
            </a:br>
            <a:r>
              <a:rPr lang="ru-RU" b="1"/>
              <a:t>с помощью чего?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6361043"/>
            <a:ext cx="6672677" cy="400878"/>
          </a:xfrm>
        </p:spPr>
        <p:txBody>
          <a:bodyPr>
            <a:normAutofit/>
          </a:bodyPr>
          <a:lstStyle/>
          <a:p>
            <a:r>
              <a:rPr lang="ru-RU" dirty="0"/>
              <a:t>Ссылка: </a:t>
            </a:r>
            <a:r>
              <a:rPr lang="en-US" b="1" u="sng" dirty="0"/>
              <a:t>https://scikit-learn.org</a:t>
            </a:r>
            <a:endParaRPr lang="ru-RU" b="1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5E70E3-FFC6-4D64-A629-1707FB03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15" y="1152011"/>
            <a:ext cx="2512818" cy="15447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37C769-E451-427D-9BAD-77364545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19" y="3057011"/>
            <a:ext cx="87344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39F9FDB-DD5B-4252-A458-DE5A5DCA2264}"/>
              </a:ext>
            </a:extLst>
          </p:cNvPr>
          <p:cNvSpPr/>
          <p:nvPr/>
        </p:nvSpPr>
        <p:spPr>
          <a:xfrm>
            <a:off x="957469" y="1371600"/>
            <a:ext cx="718931" cy="514443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132BA3-E92D-49ED-81C2-B43C0FDEF199}"/>
              </a:ext>
            </a:extLst>
          </p:cNvPr>
          <p:cNvSpPr/>
          <p:nvPr/>
        </p:nvSpPr>
        <p:spPr>
          <a:xfrm rot="16200000">
            <a:off x="-92521" y="3753259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(back-end)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>
            <a:extLst>
              <a:ext uri="{FF2B5EF4-FFF2-40B4-BE49-F238E27FC236}">
                <a16:creationId xmlns:a16="http://schemas.microsoft.com/office/drawing/2014/main" id="{6D34F961-353E-4DBE-88C2-D82D5FE0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49" y="1371600"/>
            <a:ext cx="1358901" cy="172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ÐÐ¾ÑÐ¾Ð¶ÐµÐµ Ð¸Ð·Ð¾Ð±ÑÐ°Ð¶ÐµÐ½Ð¸Ðµ">
            <a:extLst>
              <a:ext uri="{FF2B5EF4-FFF2-40B4-BE49-F238E27FC236}">
                <a16:creationId xmlns:a16="http://schemas.microsoft.com/office/drawing/2014/main" id="{312997A9-E454-4B63-BBC6-8260A565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19" y="3123758"/>
            <a:ext cx="1765268" cy="98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AA370F7-A741-403E-8637-426645A89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228" y="4549391"/>
            <a:ext cx="1765269" cy="1085166"/>
          </a:xfrm>
          <a:prstGeom prst="rect">
            <a:avLst/>
          </a:prstGeom>
        </p:spPr>
      </p:pic>
      <p:pic>
        <p:nvPicPr>
          <p:cNvPr id="1034" name="Picture 10" descr="ÐÐ¾ÑÐ¾Ð¶ÐµÐµ Ð¸Ð·Ð¾Ð±ÑÐ°Ð¶ÐµÐ½Ð¸Ðµ">
            <a:extLst>
              <a:ext uri="{FF2B5EF4-FFF2-40B4-BE49-F238E27FC236}">
                <a16:creationId xmlns:a16="http://schemas.microsoft.com/office/drawing/2014/main" id="{2090FB75-4BF2-4AB2-BF6C-78953EB11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563" y="3101110"/>
            <a:ext cx="2033522" cy="9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7065CA-44A2-4F40-8218-7738A8EFD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504" y="4389621"/>
            <a:ext cx="1671639" cy="1492536"/>
          </a:xfrm>
          <a:prstGeom prst="rect">
            <a:avLst/>
          </a:prstGeom>
        </p:spPr>
      </p:pic>
      <p:pic>
        <p:nvPicPr>
          <p:cNvPr id="1036" name="Picture 12" descr="ÐÐ°ÑÑÐ¸Ð½ÐºÐ¸ Ð¿Ð¾ Ð·Ð°Ð¿ÑÐ¾ÑÑ aws">
            <a:extLst>
              <a:ext uri="{FF2B5EF4-FFF2-40B4-BE49-F238E27FC236}">
                <a16:creationId xmlns:a16="http://schemas.microsoft.com/office/drawing/2014/main" id="{B90044C1-C45E-4378-8248-6E7EA461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19" y="3884391"/>
            <a:ext cx="2098199" cy="9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5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56402"/>
            <a:ext cx="9905998" cy="1905000"/>
          </a:xfrm>
        </p:spPr>
        <p:txBody>
          <a:bodyPr/>
          <a:lstStyle/>
          <a:p>
            <a:r>
              <a:rPr lang="ru-RU" dirty="0"/>
              <a:t>Заходите!</a:t>
            </a:r>
            <a:br>
              <a:rPr lang="ru-RU" dirty="0"/>
            </a:br>
            <a:r>
              <a:rPr lang="ru-RU" dirty="0"/>
              <a:t>Оно действительно работает!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88813A-D5C4-4492-84F1-AB4F7796F3FD}"/>
              </a:ext>
            </a:extLst>
          </p:cNvPr>
          <p:cNvSpPr/>
          <p:nvPr/>
        </p:nvSpPr>
        <p:spPr>
          <a:xfrm>
            <a:off x="1211167" y="2761734"/>
            <a:ext cx="95413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/>
              <a:t>http://LP13.ddns.net:5000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82570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5" y="2337351"/>
            <a:ext cx="9253330" cy="190500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84563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A70B2-0B59-4A85-B1B4-194568C4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99989"/>
            <a:ext cx="9905998" cy="1905000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9345E-07D8-41B9-8F67-7B681CF8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8" y="4118028"/>
            <a:ext cx="9905998" cy="3124201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Ссылка на документ: </a:t>
            </a:r>
            <a:r>
              <a:rPr lang="en-US" b="1" u="sng" dirty="0"/>
              <a:t>https://clck.ru/H8Kis</a:t>
            </a:r>
            <a:endParaRPr lang="ru-RU" b="1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54BD2D-5107-48D5-9743-06C7F550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4" y="899469"/>
            <a:ext cx="10256444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71DFA-F64E-484F-AACE-C66EDC22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63907"/>
            <a:ext cx="9905998" cy="1905000"/>
          </a:xfrm>
        </p:spPr>
        <p:txBody>
          <a:bodyPr/>
          <a:lstStyle/>
          <a:p>
            <a:r>
              <a:rPr lang="ru-RU" dirty="0"/>
              <a:t>Инструкция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3964B-87C8-4C73-A91D-93443EC82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78" y="4540525"/>
            <a:ext cx="9905998" cy="3124201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Ссылка на документ: </a:t>
            </a:r>
            <a:r>
              <a:rPr lang="en-US" b="1" u="sng" dirty="0"/>
              <a:t>https://clck.ru/H8Kso</a:t>
            </a:r>
            <a:endParaRPr lang="ru-RU" b="1" u="sng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B3BDD5-C22A-4251-9B75-AB9E46C4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24" y="950154"/>
            <a:ext cx="7906164" cy="52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3637722"/>
            <a:ext cx="9905998" cy="3124201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Ссылка на описание структуры: </a:t>
            </a:r>
            <a:r>
              <a:rPr lang="en-US" b="1" u="sng" dirty="0"/>
              <a:t>https://clck.ru/H8KqT</a:t>
            </a:r>
            <a:endParaRPr lang="ru-RU" b="1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CB98C7-0FDE-48E2-A852-09C1A777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7" y="1113182"/>
            <a:ext cx="9462910" cy="46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Источник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C4A11-FC7E-4ABC-ADBB-9A440126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93" y="3637722"/>
            <a:ext cx="9905998" cy="3124201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Ссылка: </a:t>
            </a:r>
            <a:r>
              <a:rPr lang="en-US" b="1" u="sng" dirty="0"/>
              <a:t>https://mfd.ru/export/</a:t>
            </a:r>
            <a:endParaRPr lang="ru-RU" b="1" u="sng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2E5E9A-0CFE-4844-92C2-39B96C0F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93" y="977142"/>
            <a:ext cx="6887991" cy="51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4" name="Блок-схема: магнитный диск 3">
            <a:extLst>
              <a:ext uri="{FF2B5EF4-FFF2-40B4-BE49-F238E27FC236}">
                <a16:creationId xmlns:a16="http://schemas.microsoft.com/office/drawing/2014/main" id="{06B7672B-2397-4FB7-9F3A-44BF652C6667}"/>
              </a:ext>
            </a:extLst>
          </p:cNvPr>
          <p:cNvSpPr/>
          <p:nvPr/>
        </p:nvSpPr>
        <p:spPr>
          <a:xfrm>
            <a:off x="7694499" y="4601688"/>
            <a:ext cx="3039762" cy="17052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5" name="Пузырек для мыслей: облако 4">
            <a:extLst>
              <a:ext uri="{FF2B5EF4-FFF2-40B4-BE49-F238E27FC236}">
                <a16:creationId xmlns:a16="http://schemas.microsoft.com/office/drawing/2014/main" id="{BF02304D-C32C-4B02-8284-A55F95877609}"/>
              </a:ext>
            </a:extLst>
          </p:cNvPr>
          <p:cNvSpPr/>
          <p:nvPr/>
        </p:nvSpPr>
        <p:spPr>
          <a:xfrm>
            <a:off x="1836008" y="4503403"/>
            <a:ext cx="3210339" cy="170523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  <a:p>
            <a:pPr algn="ctr"/>
            <a:r>
              <a:rPr lang="en-US" dirty="0"/>
              <a:t>Learning</a:t>
            </a:r>
            <a:endParaRPr lang="ru-RU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39F9FDB-DD5B-4252-A458-DE5A5DCA2264}"/>
              </a:ext>
            </a:extLst>
          </p:cNvPr>
          <p:cNvSpPr/>
          <p:nvPr/>
        </p:nvSpPr>
        <p:spPr>
          <a:xfrm>
            <a:off x="957469" y="2395330"/>
            <a:ext cx="657147" cy="412070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132BA3-E92D-49ED-81C2-B43C0FDEF199}"/>
              </a:ext>
            </a:extLst>
          </p:cNvPr>
          <p:cNvSpPr/>
          <p:nvPr/>
        </p:nvSpPr>
        <p:spPr>
          <a:xfrm rot="16200000">
            <a:off x="-61093" y="4449923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(back-end)</a:t>
            </a:r>
            <a:endParaRPr lang="ru-RU" dirty="0"/>
          </a:p>
        </p:txBody>
      </p:sp>
      <p:sp>
        <p:nvSpPr>
          <p:cNvPr id="11" name="Стрелка: вверх 10">
            <a:extLst>
              <a:ext uri="{FF2B5EF4-FFF2-40B4-BE49-F238E27FC236}">
                <a16:creationId xmlns:a16="http://schemas.microsoft.com/office/drawing/2014/main" id="{C847B3CD-1D88-4718-ADD6-CDCE82941A70}"/>
              </a:ext>
            </a:extLst>
          </p:cNvPr>
          <p:cNvSpPr/>
          <p:nvPr/>
        </p:nvSpPr>
        <p:spPr>
          <a:xfrm>
            <a:off x="3288776" y="1051509"/>
            <a:ext cx="657147" cy="1220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E1855E-B02B-4591-B679-4C592AA990A2}"/>
              </a:ext>
            </a:extLst>
          </p:cNvPr>
          <p:cNvSpPr/>
          <p:nvPr/>
        </p:nvSpPr>
        <p:spPr>
          <a:xfrm>
            <a:off x="1838246" y="2548540"/>
            <a:ext cx="8896015" cy="92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Web-server</a:t>
            </a:r>
          </a:p>
        </p:txBody>
      </p:sp>
      <p:sp>
        <p:nvSpPr>
          <p:cNvPr id="14" name="Стрелка: вверх 13">
            <a:extLst>
              <a:ext uri="{FF2B5EF4-FFF2-40B4-BE49-F238E27FC236}">
                <a16:creationId xmlns:a16="http://schemas.microsoft.com/office/drawing/2014/main" id="{47A70ED7-6E0F-494A-86B2-BBC5FC5CE838}"/>
              </a:ext>
            </a:extLst>
          </p:cNvPr>
          <p:cNvSpPr/>
          <p:nvPr/>
        </p:nvSpPr>
        <p:spPr>
          <a:xfrm rot="10800000">
            <a:off x="8540172" y="1076424"/>
            <a:ext cx="657147" cy="12204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: влево 14">
            <a:extLst>
              <a:ext uri="{FF2B5EF4-FFF2-40B4-BE49-F238E27FC236}">
                <a16:creationId xmlns:a16="http://schemas.microsoft.com/office/drawing/2014/main" id="{4F9A9939-96A3-4AD3-9369-471E4470D79C}"/>
              </a:ext>
            </a:extLst>
          </p:cNvPr>
          <p:cNvSpPr/>
          <p:nvPr/>
        </p:nvSpPr>
        <p:spPr>
          <a:xfrm>
            <a:off x="5217796" y="4800535"/>
            <a:ext cx="2136913" cy="6537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Факт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8650D18B-FFFA-4B1A-B93E-D362FF95B9CE}"/>
              </a:ext>
            </a:extLst>
          </p:cNvPr>
          <p:cNvSpPr/>
          <p:nvPr/>
        </p:nvSpPr>
        <p:spPr>
          <a:xfrm>
            <a:off x="5336753" y="5454304"/>
            <a:ext cx="2067339" cy="653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Прогноз</a:t>
            </a:r>
          </a:p>
        </p:txBody>
      </p:sp>
      <p:sp>
        <p:nvSpPr>
          <p:cNvPr id="19" name="Стрелка: вверх 18">
            <a:extLst>
              <a:ext uri="{FF2B5EF4-FFF2-40B4-BE49-F238E27FC236}">
                <a16:creationId xmlns:a16="http://schemas.microsoft.com/office/drawing/2014/main" id="{4B1179D7-296B-4BFD-9F0F-327B47A99FBE}"/>
              </a:ext>
            </a:extLst>
          </p:cNvPr>
          <p:cNvSpPr/>
          <p:nvPr/>
        </p:nvSpPr>
        <p:spPr>
          <a:xfrm>
            <a:off x="8852490" y="3620040"/>
            <a:ext cx="657147" cy="817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6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94396E-DC92-4DF6-AD93-26DC4F2B67EE}"/>
              </a:ext>
            </a:extLst>
          </p:cNvPr>
          <p:cNvSpPr/>
          <p:nvPr/>
        </p:nvSpPr>
        <p:spPr>
          <a:xfrm>
            <a:off x="993913" y="928526"/>
            <a:ext cx="504907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/>
              <a:t>&lt;ROOT&gt;</a:t>
            </a:r>
          </a:p>
          <a:p>
            <a:r>
              <a:rPr lang="ru-RU" sz="1600" dirty="0"/>
              <a:t>|   initdb.py</a:t>
            </a:r>
          </a:p>
          <a:p>
            <a:r>
              <a:rPr lang="ru-RU" sz="1600" dirty="0"/>
              <a:t>|   main.py</a:t>
            </a:r>
          </a:p>
          <a:p>
            <a:r>
              <a:rPr lang="ru-RU" sz="1600" dirty="0"/>
              <a:t>|   prediction.py</a:t>
            </a:r>
          </a:p>
          <a:p>
            <a:r>
              <a:rPr lang="ru-RU" sz="1600" dirty="0"/>
              <a:t>|   test.py</a:t>
            </a:r>
          </a:p>
          <a:p>
            <a:r>
              <a:rPr lang="ru-RU" sz="1600" dirty="0"/>
              <a:t>|   update.py</a:t>
            </a:r>
          </a:p>
          <a:p>
            <a:r>
              <a:rPr lang="ru-RU" sz="1600" dirty="0"/>
              <a:t>|   u_and_p.py</a:t>
            </a:r>
          </a:p>
          <a:p>
            <a:r>
              <a:rPr lang="ru-RU" sz="1600" dirty="0"/>
              <a:t>|   environment.yml</a:t>
            </a:r>
          </a:p>
          <a:p>
            <a:r>
              <a:rPr lang="ru-RU" sz="1600" dirty="0"/>
              <a:t>|   README.md</a:t>
            </a:r>
          </a:p>
          <a:p>
            <a:r>
              <a:rPr lang="ru-RU" sz="1600" b="1" dirty="0"/>
              <a:t>+---</a:t>
            </a:r>
            <a:r>
              <a:rPr lang="ru-RU" sz="1600" b="1" u="sng" dirty="0" err="1"/>
              <a:t>DBase</a:t>
            </a:r>
            <a:endParaRPr lang="ru-RU" sz="1600" b="1" u="sng" dirty="0"/>
          </a:p>
          <a:p>
            <a:r>
              <a:rPr lang="ru-RU" sz="1600" dirty="0"/>
              <a:t>|       test.sqlight</a:t>
            </a:r>
          </a:p>
          <a:p>
            <a:r>
              <a:rPr lang="ru-RU" sz="1600" dirty="0"/>
              <a:t>|       </a:t>
            </a:r>
          </a:p>
          <a:p>
            <a:r>
              <a:rPr lang="ru-RU" sz="1600" b="1" dirty="0"/>
              <a:t>\---</a:t>
            </a:r>
            <a:r>
              <a:rPr lang="ru-RU" sz="1600" b="1" u="sng" dirty="0" err="1"/>
              <a:t>src</a:t>
            </a:r>
            <a:endParaRPr lang="ru-RU" sz="1600" b="1" u="sng" dirty="0"/>
          </a:p>
          <a:p>
            <a:r>
              <a:rPr lang="ru-RU" sz="1600" dirty="0"/>
              <a:t>    |   config.py</a:t>
            </a:r>
          </a:p>
          <a:p>
            <a:r>
              <a:rPr lang="ru-RU" sz="1600" dirty="0"/>
              <a:t>    |   constants.py</a:t>
            </a:r>
          </a:p>
          <a:p>
            <a:r>
              <a:rPr lang="ru-RU" sz="1600" dirty="0"/>
              <a:t>    |   utils.py</a:t>
            </a:r>
          </a:p>
          <a:p>
            <a:r>
              <a:rPr lang="ru-RU" sz="1600" dirty="0"/>
              <a:t>    |   </a:t>
            </a:r>
          </a:p>
          <a:p>
            <a:r>
              <a:rPr lang="ru-RU" sz="1600" b="1" dirty="0"/>
              <a:t>    +---</a:t>
            </a:r>
            <a:r>
              <a:rPr lang="ru-RU" sz="1600" b="1" u="sng" dirty="0" err="1"/>
              <a:t>db</a:t>
            </a:r>
            <a:endParaRPr lang="ru-RU" sz="1600" b="1" u="sng" dirty="0"/>
          </a:p>
          <a:p>
            <a:r>
              <a:rPr lang="ru-RU" sz="1600" dirty="0"/>
              <a:t>    |       __init__.py</a:t>
            </a:r>
          </a:p>
          <a:p>
            <a:r>
              <a:rPr lang="ru-RU" sz="1600" dirty="0"/>
              <a:t>    |       </a:t>
            </a:r>
          </a:p>
          <a:p>
            <a:r>
              <a:rPr lang="ru-RU" sz="1600" b="1" dirty="0"/>
              <a:t>    +---</a:t>
            </a:r>
            <a:r>
              <a:rPr lang="ru-RU" sz="1600" b="1" u="sng" dirty="0" err="1"/>
              <a:t>inet</a:t>
            </a:r>
            <a:endParaRPr lang="ru-RU" sz="1600" b="1" u="sng" dirty="0"/>
          </a:p>
          <a:p>
            <a:r>
              <a:rPr lang="ru-RU" sz="1600" dirty="0"/>
              <a:t>    |       __init__.py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47C8984-0937-4512-A56E-D06E57A86B9C}"/>
              </a:ext>
            </a:extLst>
          </p:cNvPr>
          <p:cNvSpPr/>
          <p:nvPr/>
        </p:nvSpPr>
        <p:spPr>
          <a:xfrm>
            <a:off x="6080334" y="928526"/>
            <a:ext cx="504907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+---</a:t>
            </a:r>
            <a:r>
              <a:rPr lang="ru-RU" sz="1600" b="1" u="sng" dirty="0" err="1"/>
              <a:t>prediction</a:t>
            </a:r>
            <a:endParaRPr lang="ru-RU" sz="1600" b="1" u="sng" dirty="0"/>
          </a:p>
          <a:p>
            <a:r>
              <a:rPr lang="ru-RU" sz="1600" dirty="0"/>
              <a:t>    |       __init__.py</a:t>
            </a:r>
          </a:p>
          <a:p>
            <a:r>
              <a:rPr lang="ru-RU" sz="1600" dirty="0"/>
              <a:t>    |       </a:t>
            </a:r>
          </a:p>
          <a:p>
            <a:r>
              <a:rPr lang="ru-RU" sz="1600" b="1" dirty="0"/>
              <a:t>    \---</a:t>
            </a:r>
            <a:r>
              <a:rPr lang="ru-RU" sz="1600" b="1" u="sng" dirty="0" err="1"/>
              <a:t>web_service</a:t>
            </a:r>
            <a:endParaRPr lang="ru-RU" sz="1600" b="1" u="sng" dirty="0"/>
          </a:p>
          <a:p>
            <a:r>
              <a:rPr lang="ru-RU" sz="1600" dirty="0"/>
              <a:t>        |   view.py</a:t>
            </a:r>
          </a:p>
          <a:p>
            <a:r>
              <a:rPr lang="ru-RU" sz="1600" dirty="0"/>
              <a:t>        |   webserver.py</a:t>
            </a:r>
          </a:p>
          <a:p>
            <a:r>
              <a:rPr lang="ru-RU" sz="1600" dirty="0"/>
              <a:t>        |   web_app.py</a:t>
            </a:r>
          </a:p>
          <a:p>
            <a:r>
              <a:rPr lang="ru-RU" sz="1600" dirty="0"/>
              <a:t>        |   </a:t>
            </a:r>
          </a:p>
          <a:p>
            <a:r>
              <a:rPr lang="ru-RU" sz="1600" b="1" dirty="0"/>
              <a:t>        +---</a:t>
            </a:r>
            <a:r>
              <a:rPr lang="ru-RU" sz="1600" b="1" u="sng" dirty="0" err="1"/>
              <a:t>predicts</a:t>
            </a:r>
            <a:endParaRPr lang="ru-RU" sz="1600" b="1" u="sng" dirty="0"/>
          </a:p>
          <a:p>
            <a:r>
              <a:rPr lang="ru-RU" sz="1600" dirty="0"/>
              <a:t>        |   |   blueprint.py</a:t>
            </a:r>
          </a:p>
          <a:p>
            <a:r>
              <a:rPr lang="ru-RU" sz="1600" dirty="0"/>
              <a:t>        |   |   </a:t>
            </a:r>
          </a:p>
          <a:p>
            <a:r>
              <a:rPr lang="ru-RU" sz="1600" b="1" dirty="0"/>
              <a:t>        |   \---</a:t>
            </a:r>
            <a:r>
              <a:rPr lang="ru-RU" sz="1600" b="1" u="sng" dirty="0" err="1"/>
              <a:t>templates</a:t>
            </a:r>
            <a:endParaRPr lang="ru-RU" sz="1600" b="1" u="sng" dirty="0"/>
          </a:p>
          <a:p>
            <a:r>
              <a:rPr lang="ru-RU" sz="1600" b="1" dirty="0"/>
              <a:t>        |       \---</a:t>
            </a:r>
            <a:r>
              <a:rPr lang="ru-RU" sz="1600" b="1" u="sng" dirty="0" err="1"/>
              <a:t>predicts</a:t>
            </a:r>
            <a:endParaRPr lang="ru-RU" sz="1600" b="1" u="sng" dirty="0"/>
          </a:p>
          <a:p>
            <a:r>
              <a:rPr lang="ru-RU" sz="1600" dirty="0"/>
              <a:t>        |               description_page.html</a:t>
            </a:r>
          </a:p>
          <a:p>
            <a:r>
              <a:rPr lang="ru-RU" sz="1600" dirty="0"/>
              <a:t>        |               frameset.html</a:t>
            </a:r>
          </a:p>
          <a:p>
            <a:r>
              <a:rPr lang="ru-RU" sz="1600" dirty="0"/>
              <a:t>        |               index.html</a:t>
            </a:r>
          </a:p>
          <a:p>
            <a:r>
              <a:rPr lang="ru-RU" sz="1600" dirty="0"/>
              <a:t>        |               plot_page.html</a:t>
            </a:r>
          </a:p>
          <a:p>
            <a:r>
              <a:rPr lang="ru-RU" sz="1600" dirty="0"/>
              <a:t>        |               </a:t>
            </a:r>
          </a:p>
          <a:p>
            <a:r>
              <a:rPr lang="ru-RU" sz="1600" b="1" dirty="0"/>
              <a:t>        \---</a:t>
            </a:r>
            <a:r>
              <a:rPr lang="ru-RU" sz="1600" b="1" u="sng" dirty="0" err="1"/>
              <a:t>templates</a:t>
            </a:r>
            <a:endParaRPr lang="ru-RU" sz="1600" b="1" u="sng" dirty="0"/>
          </a:p>
          <a:p>
            <a:r>
              <a:rPr lang="ru-RU" sz="1600" dirty="0"/>
              <a:t>                base_page.html</a:t>
            </a:r>
          </a:p>
          <a:p>
            <a:r>
              <a:rPr lang="ru-RU" sz="1600" dirty="0"/>
              <a:t>                base_page_no_bottom.html</a:t>
            </a:r>
          </a:p>
          <a:p>
            <a:r>
              <a:rPr lang="ru-RU" sz="1600" dirty="0"/>
              <a:t>                base_page_no_top.html</a:t>
            </a:r>
          </a:p>
          <a:p>
            <a:r>
              <a:rPr lang="ru-RU" sz="1600" dirty="0"/>
              <a:t>                index.html</a:t>
            </a:r>
          </a:p>
        </p:txBody>
      </p:sp>
    </p:spTree>
    <p:extLst>
      <p:ext uri="{BB962C8B-B14F-4D97-AF65-F5344CB8AC3E}">
        <p14:creationId xmlns:p14="http://schemas.microsoft.com/office/powerpoint/2010/main" val="110052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ФУНКЦИОНАЛЬНЫЕ БЛОКИ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9886B48-6F89-4003-8E0D-F9D0054AC9F1}"/>
              </a:ext>
            </a:extLst>
          </p:cNvPr>
          <p:cNvSpPr txBox="1">
            <a:spLocks/>
          </p:cNvSpPr>
          <p:nvPr/>
        </p:nvSpPr>
        <p:spPr>
          <a:xfrm>
            <a:off x="1134786" y="1192695"/>
            <a:ext cx="8676222" cy="49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Проверка наличия компонентов системы</a:t>
            </a:r>
          </a:p>
          <a:p>
            <a:r>
              <a:rPr lang="ru-RU" sz="2800" dirty="0"/>
              <a:t>Работа с базой данных (</a:t>
            </a:r>
            <a:r>
              <a:rPr lang="en-US" sz="2800" dirty="0"/>
              <a:t>SQLite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ru-RU" sz="2800" dirty="0"/>
              <a:t>Обновления базы данных (</a:t>
            </a:r>
            <a:r>
              <a:rPr lang="en-US" sz="2800" dirty="0"/>
              <a:t>API</a:t>
            </a:r>
            <a:r>
              <a:rPr lang="ru-RU" sz="2800" dirty="0"/>
              <a:t>)</a:t>
            </a:r>
          </a:p>
          <a:p>
            <a:r>
              <a:rPr lang="en-US" sz="2800" dirty="0"/>
              <a:t>Web</a:t>
            </a:r>
            <a:r>
              <a:rPr lang="ru-RU" sz="2800" dirty="0"/>
              <a:t>-сервер (</a:t>
            </a:r>
            <a:r>
              <a:rPr lang="en-US" sz="2800" dirty="0"/>
              <a:t>Flask</a:t>
            </a:r>
            <a:r>
              <a:rPr lang="ru-RU" sz="2800" dirty="0"/>
              <a:t>)</a:t>
            </a:r>
          </a:p>
          <a:p>
            <a:r>
              <a:rPr lang="ru-RU" sz="2800" dirty="0"/>
              <a:t>Прогнозирование временного ряда (</a:t>
            </a:r>
            <a:r>
              <a:rPr lang="en-US" sz="2800" dirty="0">
                <a:effectLst/>
              </a:rPr>
              <a:t>scikit-learn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93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9159B-3F9C-4EB2-B247-D4F0DEEF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393" y="-372302"/>
            <a:ext cx="9905998" cy="1905000"/>
          </a:xfrm>
        </p:spPr>
        <p:txBody>
          <a:bodyPr/>
          <a:lstStyle/>
          <a:p>
            <a:r>
              <a:rPr lang="ru-RU" dirty="0"/>
              <a:t>Варианты запуска серверной части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9886B48-6F89-4003-8E0D-F9D0054AC9F1}"/>
              </a:ext>
            </a:extLst>
          </p:cNvPr>
          <p:cNvSpPr txBox="1">
            <a:spLocks/>
          </p:cNvSpPr>
          <p:nvPr/>
        </p:nvSpPr>
        <p:spPr>
          <a:xfrm>
            <a:off x="406400" y="1192695"/>
            <a:ext cx="11331713" cy="4909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cap="none" dirty="0"/>
              <a:t>test.py</a:t>
            </a:r>
            <a:r>
              <a:rPr lang="ru-RU" sz="2800" cap="none" dirty="0"/>
              <a:t> - запускается один раз после установки системы;</a:t>
            </a:r>
          </a:p>
          <a:p>
            <a:r>
              <a:rPr lang="en-US" sz="2800" b="1" cap="none" dirty="0"/>
              <a:t>initdb.py</a:t>
            </a:r>
            <a:r>
              <a:rPr lang="ru-RU" sz="2800" cap="none" dirty="0"/>
              <a:t> - запускается один раз при настройке;</a:t>
            </a:r>
            <a:endParaRPr lang="en-US" sz="2800" cap="none" dirty="0"/>
          </a:p>
          <a:p>
            <a:r>
              <a:rPr lang="en-US" sz="2800" b="1" cap="none" dirty="0"/>
              <a:t>main.py</a:t>
            </a:r>
            <a:r>
              <a:rPr lang="ru-RU" sz="2800" cap="none" dirty="0"/>
              <a:t> - запуск серверной части;</a:t>
            </a:r>
            <a:endParaRPr lang="en-US" sz="2800" cap="none" dirty="0"/>
          </a:p>
          <a:p>
            <a:r>
              <a:rPr lang="en-US" sz="2800" b="1" cap="none" dirty="0"/>
              <a:t>update.py</a:t>
            </a:r>
            <a:r>
              <a:rPr lang="ru-RU" sz="2800" cap="none" dirty="0"/>
              <a:t> - запуск для загрузки новых данных из Интернета;</a:t>
            </a:r>
          </a:p>
          <a:p>
            <a:r>
              <a:rPr lang="en-US" sz="2800" b="1" cap="none" dirty="0"/>
              <a:t>predict.py</a:t>
            </a:r>
            <a:r>
              <a:rPr lang="ru-RU" sz="2800" b="1" cap="none" dirty="0"/>
              <a:t> </a:t>
            </a:r>
            <a:r>
              <a:rPr lang="ru-RU" sz="2800" cap="none" dirty="0"/>
              <a:t>– запускается для формирования предсказаний.</a:t>
            </a:r>
          </a:p>
        </p:txBody>
      </p:sp>
    </p:spTree>
    <p:extLst>
      <p:ext uri="{BB962C8B-B14F-4D97-AF65-F5344CB8AC3E}">
        <p14:creationId xmlns:p14="http://schemas.microsoft.com/office/powerpoint/2010/main" val="1532453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525</Words>
  <Application>Microsoft Office PowerPoint</Application>
  <PresentationFormat>Широкоэкранный</PresentationFormat>
  <Paragraphs>147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Сетка</vt:lpstr>
      <vt:lpstr>Курсовой проект</vt:lpstr>
      <vt:lpstr>Постановка задачи</vt:lpstr>
      <vt:lpstr>Инструкция пользователя</vt:lpstr>
      <vt:lpstr>Структура данных</vt:lpstr>
      <vt:lpstr>Источник данных</vt:lpstr>
      <vt:lpstr>Архитектура проекта</vt:lpstr>
      <vt:lpstr>Структура проекта</vt:lpstr>
      <vt:lpstr>ФУНКЦИОНАЛЬНЫЕ БЛОКИ</vt:lpstr>
      <vt:lpstr>Варианты запуска серверной части</vt:lpstr>
      <vt:lpstr>Интерфейс на стороне пользователя</vt:lpstr>
      <vt:lpstr>Интерфейс на стороне пользователя</vt:lpstr>
      <vt:lpstr>ФОРМИРОВАНИЕ Предсказаний Что?</vt:lpstr>
      <vt:lpstr>ФОРМИРОВАНИЕ Предсказаний как? – сначала только один шаг!</vt:lpstr>
      <vt:lpstr>ФОРМИРОВАНИЕ Предсказаний как? – план=факт и ещё один шаг!</vt:lpstr>
      <vt:lpstr>ФОРМИРОВАНИЕ Предсказаний как? – повторяем шаг за шагом.</vt:lpstr>
      <vt:lpstr>ФОРМИРОВАНИЕ Предсказаний с помощью чего?</vt:lpstr>
      <vt:lpstr>СТЕК ТЕХНОЛОГИЙ</vt:lpstr>
      <vt:lpstr>Заходите! Оно действительно работает!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Глуздов Дмитрий Викторович</dc:creator>
  <cp:lastModifiedBy>Дмитрий Глуздов</cp:lastModifiedBy>
  <cp:revision>57</cp:revision>
  <dcterms:created xsi:type="dcterms:W3CDTF">2019-07-17T19:24:40Z</dcterms:created>
  <dcterms:modified xsi:type="dcterms:W3CDTF">2019-07-20T07:07:02Z</dcterms:modified>
</cp:coreProperties>
</file>