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3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Mero Thai" charset="1" panose="00000500000000000000"/>
      <p:regular r:id="rId16"/>
    </p:embeddedFont>
    <p:embeddedFont>
      <p:font typeface="Mero Thai Bold" charset="1" panose="00000500000000000000"/>
      <p:regular r:id="rId17"/>
    </p:embeddedFont>
    <p:embeddedFont>
      <p:font typeface="Mero Thai Ligh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notesMasters/notesMaster1.xml" Type="http://schemas.openxmlformats.org/officeDocument/2006/relationships/notesMaster"/><Relationship Id="rId34" Target="theme/theme2.xml" Type="http://schemas.openxmlformats.org/officeDocument/2006/relationships/theme"/><Relationship Id="rId35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table of content</a:t>
            </a:r>
          </a:p>
          <a:p>
            <a:r>
              <a:rPr lang="en-US"/>
              <a:t>terminologies</a:t>
            </a:r>
          </a:p>
          <a:p>
            <a:r>
              <a:rPr lang="en-US"/>
              <a:t>BMR</a:t>
            </a:r>
          </a:p>
          <a:p>
            <a:r>
              <a:rPr lang="en-US"/>
              <a:t>BMI</a:t>
            </a:r>
          </a:p>
          <a:p>
            <a:r>
              <a:rPr lang="en-US"/>
              <a:t>CALORIE INTAKE</a:t>
            </a:r>
          </a:p>
          <a:p>
            <a:r>
              <a:rPr lang="en-US"/>
              <a:t>ACTIVITY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49" r="-7948" b="-241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57225"/>
            <a:ext cx="12007025" cy="431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5957"/>
              </a:lnSpc>
            </a:pPr>
            <a:r>
              <a:rPr lang="en-US" sz="12664">
                <a:solidFill>
                  <a:srgbClr val="EFEFEF"/>
                </a:solidFill>
                <a:latin typeface="Mero Thai"/>
              </a:rPr>
              <a:t>Fitness Data Analysis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94510" y="2061102"/>
            <a:ext cx="8194844" cy="3082398"/>
          </a:xfrm>
          <a:custGeom>
            <a:avLst/>
            <a:gdLst/>
            <a:ahLst/>
            <a:cxnLst/>
            <a:rect r="r" b="b" t="t" l="l"/>
            <a:pathLst>
              <a:path h="3082398" w="8194844">
                <a:moveTo>
                  <a:pt x="0" y="0"/>
                </a:moveTo>
                <a:lnTo>
                  <a:pt x="8194844" y="0"/>
                </a:lnTo>
                <a:lnTo>
                  <a:pt x="8194844" y="3082398"/>
                </a:lnTo>
                <a:lnTo>
                  <a:pt x="0" y="3082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84" r="-83837" b="-33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94510" y="370850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4437" y="2021151"/>
            <a:ext cx="7975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finally &lt;- finally%&gt;%arrange(Age)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finally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94510" y="5882244"/>
            <a:ext cx="7764790" cy="3464226"/>
          </a:xfrm>
          <a:custGeom>
            <a:avLst/>
            <a:gdLst/>
            <a:ahLst/>
            <a:cxnLst/>
            <a:rect r="r" b="b" t="t" l="l"/>
            <a:pathLst>
              <a:path h="3464226" w="7764790">
                <a:moveTo>
                  <a:pt x="0" y="0"/>
                </a:moveTo>
                <a:lnTo>
                  <a:pt x="7764790" y="0"/>
                </a:lnTo>
                <a:lnTo>
                  <a:pt x="7764790" y="3464226"/>
                </a:lnTo>
                <a:lnTo>
                  <a:pt x="0" y="3464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052" t="-3384" r="0" b="-338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50035"/>
            <a:ext cx="15904874" cy="9586930"/>
          </a:xfrm>
          <a:custGeom>
            <a:avLst/>
            <a:gdLst/>
            <a:ahLst/>
            <a:cxnLst/>
            <a:rect r="r" b="b" t="t" l="l"/>
            <a:pathLst>
              <a:path h="9586930" w="15904874">
                <a:moveTo>
                  <a:pt x="0" y="0"/>
                </a:moveTo>
                <a:lnTo>
                  <a:pt x="15904874" y="0"/>
                </a:lnTo>
                <a:lnTo>
                  <a:pt x="15904874" y="9586930"/>
                </a:lnTo>
                <a:lnTo>
                  <a:pt x="0" y="9586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722316"/>
            <a:ext cx="9127530" cy="1100495"/>
            <a:chOff x="0" y="0"/>
            <a:chExt cx="2403959" cy="2898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3958" cy="289842"/>
            </a:xfrm>
            <a:custGeom>
              <a:avLst/>
              <a:gdLst/>
              <a:ahLst/>
              <a:cxnLst/>
              <a:rect r="r" b="b" t="t" l="l"/>
              <a:pathLst>
                <a:path h="289842" w="2403958">
                  <a:moveTo>
                    <a:pt x="0" y="0"/>
                  </a:moveTo>
                  <a:lnTo>
                    <a:pt x="2403958" y="0"/>
                  </a:lnTo>
                  <a:lnTo>
                    <a:pt x="2403958" y="289842"/>
                  </a:lnTo>
                  <a:lnTo>
                    <a:pt x="0" y="289842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3959" cy="32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913119" y="495645"/>
            <a:ext cx="8098830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EFEFEF"/>
                </a:solidFill>
                <a:latin typeface="Canva Sans Bold"/>
              </a:rPr>
              <a:t>Processed data: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94510" y="1886267"/>
            <a:ext cx="8393689" cy="3297912"/>
          </a:xfrm>
          <a:custGeom>
            <a:avLst/>
            <a:gdLst/>
            <a:ahLst/>
            <a:cxnLst/>
            <a:rect r="r" b="b" t="t" l="l"/>
            <a:pathLst>
              <a:path h="3297912" w="8393689">
                <a:moveTo>
                  <a:pt x="0" y="0"/>
                </a:moveTo>
                <a:lnTo>
                  <a:pt x="8393689" y="0"/>
                </a:lnTo>
                <a:lnTo>
                  <a:pt x="8393689" y="3297912"/>
                </a:lnTo>
                <a:lnTo>
                  <a:pt x="0" y="329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9" t="0" r="-204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94510" y="370850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43063" y="4108340"/>
            <a:ext cx="7885" cy="107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13715" y="1829117"/>
            <a:ext cx="7842449" cy="5020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install.packages("ggplot2")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library("ggplot2")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library(ggplot2)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bmI &lt;- finally$Bmi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AGE &lt;- c(15,16,17,18,19,20,21,22)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gender &lt;- finally$Gender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circle &lt;- data.frame(bmI,AGE,gender)</a:t>
            </a:r>
          </a:p>
          <a:p>
            <a:pPr>
              <a:lnSpc>
                <a:spcPts val="3639"/>
              </a:lnSpc>
            </a:pP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ggplot(circle, aes(AGE, bmI, fill = gender)) +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  geom_bar(stat="identity", position = "dodge") + 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  labs(title="Multiple Bar plots")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04534" y="664483"/>
            <a:ext cx="14878931" cy="8958034"/>
          </a:xfrm>
          <a:custGeom>
            <a:avLst/>
            <a:gdLst/>
            <a:ahLst/>
            <a:cxnLst/>
            <a:rect r="r" b="b" t="t" l="l"/>
            <a:pathLst>
              <a:path h="8958034" w="14878931">
                <a:moveTo>
                  <a:pt x="0" y="0"/>
                </a:moveTo>
                <a:lnTo>
                  <a:pt x="14878932" y="0"/>
                </a:lnTo>
                <a:lnTo>
                  <a:pt x="14878932" y="8958034"/>
                </a:lnTo>
                <a:lnTo>
                  <a:pt x="0" y="8958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7" r="0" b="-184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2221" y="2584132"/>
            <a:ext cx="74006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Data Organization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1519" y="7770813"/>
            <a:ext cx="75760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Data Visualization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2221" y="6416993"/>
            <a:ext cx="58346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Data 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2221" y="3823652"/>
            <a:ext cx="71223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EFEFEF"/>
                </a:solidFill>
                <a:latin typeface="Canva Sans Bold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2221" y="550863"/>
            <a:ext cx="64125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519" y="5177473"/>
            <a:ext cx="76174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Data Manipulation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7141" y="0"/>
            <a:ext cx="4246859" cy="7423578"/>
          </a:xfrm>
          <a:custGeom>
            <a:avLst/>
            <a:gdLst/>
            <a:ahLst/>
            <a:cxnLst/>
            <a:rect r="r" b="b" t="t" l="l"/>
            <a:pathLst>
              <a:path h="7423578" w="4246859">
                <a:moveTo>
                  <a:pt x="0" y="0"/>
                </a:moveTo>
                <a:lnTo>
                  <a:pt x="4246859" y="0"/>
                </a:lnTo>
                <a:lnTo>
                  <a:pt x="4246859" y="7423578"/>
                </a:lnTo>
                <a:lnTo>
                  <a:pt x="0" y="7423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71" t="-3813" r="-4615" b="-38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384" y="2382287"/>
            <a:ext cx="4302876" cy="7904713"/>
          </a:xfrm>
          <a:custGeom>
            <a:avLst/>
            <a:gdLst/>
            <a:ahLst/>
            <a:cxnLst/>
            <a:rect r="r" b="b" t="t" l="l"/>
            <a:pathLst>
              <a:path h="7904713" w="4302876">
                <a:moveTo>
                  <a:pt x="0" y="0"/>
                </a:moveTo>
                <a:lnTo>
                  <a:pt x="4302876" y="0"/>
                </a:lnTo>
                <a:lnTo>
                  <a:pt x="4302876" y="7904713"/>
                </a:lnTo>
                <a:lnTo>
                  <a:pt x="0" y="7904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4" t="-4737" r="-5013" b="-258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37636" y="1157530"/>
            <a:ext cx="6882889" cy="6813873"/>
            <a:chOff x="0" y="0"/>
            <a:chExt cx="9177186" cy="90851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29137" y="-152400"/>
              <a:ext cx="6279427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EFEFEF"/>
                  </a:solidFill>
                  <a:latin typeface="Mero Thai"/>
                </a:rPr>
                <a:t> Contents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203450"/>
              <a:ext cx="733770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EFEFEF"/>
                  </a:solidFill>
                  <a:latin typeface="Canva Sans"/>
                </a:rPr>
                <a:t>Terminology</a:t>
              </a:r>
              <a:r>
                <a:rPr lang="en-US" sz="5199">
                  <a:solidFill>
                    <a:srgbClr val="EFEFEF"/>
                  </a:solidFill>
                  <a:latin typeface="Canva Sans Bold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044533"/>
              <a:ext cx="917718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EFEFEF"/>
                  </a:solidFill>
                  <a:latin typeface="Canva Sans"/>
                </a:rPr>
                <a:t>Data Explanation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989327"/>
              <a:ext cx="8955353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EFEFEF"/>
                  </a:solidFill>
                  <a:latin typeface="Canva Sans"/>
                </a:rPr>
                <a:t>Code Explanation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934120"/>
              <a:ext cx="625303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EFEFEF"/>
                  </a:solidFill>
                  <a:latin typeface="Canva Sans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617100" y="3158592"/>
            <a:ext cx="169222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flipV="true">
            <a:off x="3617314" y="4320642"/>
            <a:ext cx="169222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flipV="true">
            <a:off x="6806216" y="5486401"/>
            <a:ext cx="169222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flipV="true">
            <a:off x="6806430" y="6648451"/>
            <a:ext cx="169222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72823" y="783922"/>
            <a:ext cx="2514795" cy="2514795"/>
          </a:xfrm>
          <a:custGeom>
            <a:avLst/>
            <a:gdLst/>
            <a:ahLst/>
            <a:cxnLst/>
            <a:rect r="r" b="b" t="t" l="l"/>
            <a:pathLst>
              <a:path h="2514795" w="2514795">
                <a:moveTo>
                  <a:pt x="0" y="0"/>
                </a:moveTo>
                <a:lnTo>
                  <a:pt x="2514795" y="0"/>
                </a:lnTo>
                <a:lnTo>
                  <a:pt x="2514795" y="2514795"/>
                </a:lnTo>
                <a:lnTo>
                  <a:pt x="0" y="2514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577730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59"/>
              </a:lnSpc>
              <a:spcBef>
                <a:spcPct val="0"/>
              </a:spcBef>
            </a:pPr>
            <a:r>
              <a:rPr lang="en-US" sz="6299">
                <a:solidFill>
                  <a:srgbClr val="EFEFEF"/>
                </a:solidFill>
                <a:latin typeface="Mero Thai"/>
              </a:rPr>
              <a:t>Terminology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01390"/>
            <a:ext cx="232769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10" indent="-539755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EFEFEF"/>
                </a:solidFill>
                <a:latin typeface="Mero Thai"/>
              </a:rPr>
              <a:t>BMI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825342"/>
            <a:ext cx="258818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10" indent="-539755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EFEFEF"/>
                </a:solidFill>
                <a:latin typeface="Mero Thai"/>
              </a:rPr>
              <a:t>BMR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191250"/>
            <a:ext cx="5721913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10" indent="-539755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EFEFEF"/>
                </a:solidFill>
                <a:latin typeface="Mero Thai"/>
              </a:rPr>
              <a:t>Calorie Intake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029200"/>
            <a:ext cx="558722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7" indent="-539754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EFEFEF"/>
                </a:solidFill>
                <a:latin typeface="Mero Thai"/>
              </a:rPr>
              <a:t>Activity Level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87855" y="2854109"/>
            <a:ext cx="37165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FEFEF"/>
                </a:solidFill>
                <a:latin typeface="Canva Sans"/>
              </a:rPr>
              <a:t>Weight  by height.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6120" y="3829469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787855" y="3965467"/>
            <a:ext cx="95423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FEFEF"/>
                </a:solidFill>
                <a:latin typeface="Canva Sans"/>
              </a:rPr>
              <a:t>Number of calories burnt by the body at rest.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89155" y="5079257"/>
            <a:ext cx="63774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FEFEF"/>
                </a:solidFill>
                <a:latin typeface="Canva Sans"/>
              </a:rPr>
              <a:t>Physical activity done in a day.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56120" y="6324919"/>
            <a:ext cx="84178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FEFEF"/>
                </a:solidFill>
                <a:latin typeface="Canva Sans"/>
              </a:rPr>
              <a:t>Total amount of enery gained from food.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060" y="2118996"/>
            <a:ext cx="15925865" cy="454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EFEFEF"/>
                </a:solidFill>
                <a:latin typeface="Canva Sans"/>
              </a:rPr>
              <a:t>The data collected for the analysis is from Kaggle .</a:t>
            </a:r>
          </a:p>
          <a:p>
            <a:pPr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EFEFEF"/>
                </a:solidFill>
                <a:latin typeface="Canva Sans"/>
              </a:rPr>
              <a:t>It consists of 8 columns and 80 rows.</a:t>
            </a:r>
          </a:p>
          <a:p>
            <a:pPr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EFEFEF"/>
                </a:solidFill>
                <a:latin typeface="Canva Sans"/>
              </a:rPr>
              <a:t>It consists of data of people between the age group of 15 to 22 years.</a:t>
            </a:r>
          </a:p>
          <a:p>
            <a:pPr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EFEFEF"/>
                </a:solidFill>
                <a:latin typeface="Canva Sans"/>
              </a:rPr>
              <a:t>Below are the names of the columns:</a:t>
            </a:r>
          </a:p>
          <a:p>
            <a:pPr>
              <a:lnSpc>
                <a:spcPts val="60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3069" y="6667500"/>
            <a:ext cx="15641861" cy="702510"/>
          </a:xfrm>
          <a:custGeom>
            <a:avLst/>
            <a:gdLst/>
            <a:ahLst/>
            <a:cxnLst/>
            <a:rect r="r" b="b" t="t" l="l"/>
            <a:pathLst>
              <a:path h="702510" w="15641861">
                <a:moveTo>
                  <a:pt x="0" y="0"/>
                </a:moveTo>
                <a:lnTo>
                  <a:pt x="15641862" y="0"/>
                </a:lnTo>
                <a:lnTo>
                  <a:pt x="15641862" y="702510"/>
                </a:lnTo>
                <a:lnTo>
                  <a:pt x="0" y="702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15" r="0" b="-260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76300"/>
            <a:ext cx="8436481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EFEFEF"/>
                </a:solidFill>
                <a:latin typeface="Mero Thai"/>
              </a:rPr>
              <a:t>Data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9" y="0"/>
            <a:ext cx="9208789" cy="10287000"/>
            <a:chOff x="0" y="0"/>
            <a:chExt cx="242536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53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25360">
                  <a:moveTo>
                    <a:pt x="0" y="0"/>
                  </a:moveTo>
                  <a:lnTo>
                    <a:pt x="2425360" y="0"/>
                  </a:lnTo>
                  <a:lnTo>
                    <a:pt x="24253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536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78366" y="5983052"/>
            <a:ext cx="7780934" cy="2107926"/>
          </a:xfrm>
          <a:custGeom>
            <a:avLst/>
            <a:gdLst/>
            <a:ahLst/>
            <a:cxnLst/>
            <a:rect r="r" b="b" t="t" l="l"/>
            <a:pathLst>
              <a:path h="2107926" w="7780934">
                <a:moveTo>
                  <a:pt x="0" y="0"/>
                </a:moveTo>
                <a:lnTo>
                  <a:pt x="7780934" y="0"/>
                </a:lnTo>
                <a:lnTo>
                  <a:pt x="7780934" y="2107925"/>
                </a:lnTo>
                <a:lnTo>
                  <a:pt x="0" y="2107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50845" y="1988832"/>
            <a:ext cx="7908455" cy="3154668"/>
          </a:xfrm>
          <a:custGeom>
            <a:avLst/>
            <a:gdLst/>
            <a:ahLst/>
            <a:cxnLst/>
            <a:rect r="r" b="b" t="t" l="l"/>
            <a:pathLst>
              <a:path h="3154668" w="7908455">
                <a:moveTo>
                  <a:pt x="0" y="0"/>
                </a:moveTo>
                <a:lnTo>
                  <a:pt x="7908455" y="0"/>
                </a:lnTo>
                <a:lnTo>
                  <a:pt x="7908455" y="3154668"/>
                </a:lnTo>
                <a:lnTo>
                  <a:pt x="0" y="3154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19" t="0" r="-3219" b="-265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2043" y="448310"/>
            <a:ext cx="79751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52043" y="1922157"/>
            <a:ext cx="7736797" cy="616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project &lt;- read.csv("RPRO.csv")</a:t>
            </a: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  </a:t>
            </a:r>
            <a:r>
              <a:rPr lang="en-US" sz="3508" spc="77">
                <a:solidFill>
                  <a:srgbClr val="000000"/>
                </a:solidFill>
                <a:latin typeface="Canva Sans Bold"/>
              </a:rPr>
              <a:t>project</a:t>
            </a:r>
          </a:p>
          <a:p>
            <a:pPr>
              <a:lnSpc>
                <a:spcPts val="4911"/>
              </a:lnSpc>
            </a:pP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body_mass_index &lt;- function(height,weight)</a:t>
            </a: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{</a:t>
            </a: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  weight / height ^ 2</a:t>
            </a: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>
              <a:lnSpc>
                <a:spcPts val="4911"/>
              </a:lnSpc>
            </a:pPr>
            <a:r>
              <a:rPr lang="en-US" sz="3508" spc="77">
                <a:solidFill>
                  <a:srgbClr val="000000"/>
                </a:solidFill>
                <a:latin typeface="Canva Sans Bold"/>
              </a:rPr>
              <a:t>body_mass_index(1.67,89)</a:t>
            </a:r>
          </a:p>
          <a:p>
            <a:pPr>
              <a:lnSpc>
                <a:spcPts val="49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13715" y="372110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33113" y="372110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86640" y="1765581"/>
            <a:ext cx="8351385" cy="866952"/>
          </a:xfrm>
          <a:custGeom>
            <a:avLst/>
            <a:gdLst/>
            <a:ahLst/>
            <a:cxnLst/>
            <a:rect r="r" b="b" t="t" l="l"/>
            <a:pathLst>
              <a:path h="866952" w="8351385">
                <a:moveTo>
                  <a:pt x="0" y="0"/>
                </a:moveTo>
                <a:lnTo>
                  <a:pt x="8351385" y="0"/>
                </a:lnTo>
                <a:lnTo>
                  <a:pt x="8351385" y="866952"/>
                </a:lnTo>
                <a:lnTo>
                  <a:pt x="0" y="86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29" t="0" r="-234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3323" y="2794458"/>
            <a:ext cx="8138019" cy="2349042"/>
          </a:xfrm>
          <a:custGeom>
            <a:avLst/>
            <a:gdLst/>
            <a:ahLst/>
            <a:cxnLst/>
            <a:rect r="r" b="b" t="t" l="l"/>
            <a:pathLst>
              <a:path h="2349042" w="8138019">
                <a:moveTo>
                  <a:pt x="0" y="0"/>
                </a:moveTo>
                <a:lnTo>
                  <a:pt x="8138019" y="0"/>
                </a:lnTo>
                <a:lnTo>
                  <a:pt x="8138019" y="2349042"/>
                </a:lnTo>
                <a:lnTo>
                  <a:pt x="0" y="2349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95" t="0" r="-1495" b="-2766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57577" y="5552012"/>
            <a:ext cx="8180449" cy="2899835"/>
          </a:xfrm>
          <a:custGeom>
            <a:avLst/>
            <a:gdLst/>
            <a:ahLst/>
            <a:cxnLst/>
            <a:rect r="r" b="b" t="t" l="l"/>
            <a:pathLst>
              <a:path h="2899835" w="8180449">
                <a:moveTo>
                  <a:pt x="0" y="0"/>
                </a:moveTo>
                <a:lnTo>
                  <a:pt x="8180448" y="0"/>
                </a:lnTo>
                <a:lnTo>
                  <a:pt x="8180448" y="2899835"/>
                </a:lnTo>
                <a:lnTo>
                  <a:pt x="0" y="2899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67" r="0" b="-106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3715" y="1708431"/>
            <a:ext cx="8592409" cy="332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f &lt;- project[project$Gender == "Female", ]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</a:rPr>
              <a:t>m &lt;- project[project$Gender == "Male", ]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f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m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62900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419554" cy="10287000"/>
            <a:chOff x="0" y="0"/>
            <a:chExt cx="24808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08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0870">
                  <a:moveTo>
                    <a:pt x="0" y="0"/>
                  </a:moveTo>
                  <a:lnTo>
                    <a:pt x="2480870" y="0"/>
                  </a:lnTo>
                  <a:lnTo>
                    <a:pt x="24808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8087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794711" y="2218077"/>
            <a:ext cx="8043314" cy="3876613"/>
          </a:xfrm>
          <a:custGeom>
            <a:avLst/>
            <a:gdLst/>
            <a:ahLst/>
            <a:cxnLst/>
            <a:rect r="r" b="b" t="t" l="l"/>
            <a:pathLst>
              <a:path h="3876613" w="8043314">
                <a:moveTo>
                  <a:pt x="0" y="0"/>
                </a:moveTo>
                <a:lnTo>
                  <a:pt x="8043314" y="0"/>
                </a:lnTo>
                <a:lnTo>
                  <a:pt x="8043314" y="3876614"/>
                </a:lnTo>
                <a:lnTo>
                  <a:pt x="0" y="3876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" t="0" r="-700" b="-101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62900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3715" y="1868064"/>
            <a:ext cx="8968063" cy="7911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calculate_bmr &lt;- function(Weight, Height, Age, Gender) {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# Check Gender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if (Gender == "male") {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  bmr &lt;- 88.362 + (13.397 * Weight) + (4.799 * Height) - (5.677 * Age)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} else if (Gender == "female") {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  bmr &lt;- 447.593 + (9.247 * Weight) + (3.098 * Height) - (4.330 * Age)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} else {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  stop("Invalid gender. Please specify 'male' or 'female'.")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}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bmr &lt;- round(bmr, 2) return(bmr)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bmr_male &lt;- calculate_bmr(64, 167, 46, "male")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bmr_female &lt;- calculate_bmr(72, 158, 46, "female")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bmr_female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bmr_male</a:t>
            </a:r>
          </a:p>
          <a:p>
            <a:pPr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88542" y="1822803"/>
            <a:ext cx="7992855" cy="1205170"/>
          </a:xfrm>
          <a:custGeom>
            <a:avLst/>
            <a:gdLst/>
            <a:ahLst/>
            <a:cxnLst/>
            <a:rect r="r" b="b" t="t" l="l"/>
            <a:pathLst>
              <a:path h="1205170" w="7992855">
                <a:moveTo>
                  <a:pt x="0" y="0"/>
                </a:moveTo>
                <a:lnTo>
                  <a:pt x="7992856" y="0"/>
                </a:lnTo>
                <a:lnTo>
                  <a:pt x="7992856" y="1205171"/>
                </a:lnTo>
                <a:lnTo>
                  <a:pt x="0" y="120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853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32085" y="3457488"/>
            <a:ext cx="8049313" cy="1039201"/>
          </a:xfrm>
          <a:custGeom>
            <a:avLst/>
            <a:gdLst/>
            <a:ahLst/>
            <a:cxnLst/>
            <a:rect r="r" b="b" t="t" l="l"/>
            <a:pathLst>
              <a:path h="1039201" w="8049313">
                <a:moveTo>
                  <a:pt x="0" y="0"/>
                </a:moveTo>
                <a:lnTo>
                  <a:pt x="8049313" y="0"/>
                </a:lnTo>
                <a:lnTo>
                  <a:pt x="8049313" y="1039202"/>
                </a:lnTo>
                <a:lnTo>
                  <a:pt x="0" y="103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01" b="-999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88542" y="5143500"/>
            <a:ext cx="7670758" cy="1279364"/>
          </a:xfrm>
          <a:custGeom>
            <a:avLst/>
            <a:gdLst/>
            <a:ahLst/>
            <a:cxnLst/>
            <a:rect r="r" b="b" t="t" l="l"/>
            <a:pathLst>
              <a:path h="1279364" w="7670758">
                <a:moveTo>
                  <a:pt x="0" y="0"/>
                </a:moveTo>
                <a:lnTo>
                  <a:pt x="7670758" y="0"/>
                </a:lnTo>
                <a:lnTo>
                  <a:pt x="7670758" y="1279364"/>
                </a:lnTo>
                <a:lnTo>
                  <a:pt x="0" y="1279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099" r="0" b="-8492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88542" y="7070564"/>
            <a:ext cx="7520253" cy="1714368"/>
          </a:xfrm>
          <a:custGeom>
            <a:avLst/>
            <a:gdLst/>
            <a:ahLst/>
            <a:cxnLst/>
            <a:rect r="r" b="b" t="t" l="l"/>
            <a:pathLst>
              <a:path h="1714368" w="7520253">
                <a:moveTo>
                  <a:pt x="0" y="0"/>
                </a:moveTo>
                <a:lnTo>
                  <a:pt x="7520254" y="0"/>
                </a:lnTo>
                <a:lnTo>
                  <a:pt x="7520254" y="1714368"/>
                </a:lnTo>
                <a:lnTo>
                  <a:pt x="0" y="1714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368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62900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4437" y="1784703"/>
            <a:ext cx="7975125" cy="794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f$maintenance &lt;- 447.593 + (9.247 * f$Weight) + (3.098 * f$Height) - (4.330 * f$Age)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m$maintenance &lt;- 88.362 + (13.397 * m$Weight) + (4.799 * m$Height) - (5.677 * m$Age)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m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x &lt;- rbind(f,m)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b &lt;- sample(nrow(x))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 &lt;- x[b, ]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finally$BMR &lt;- finally$Activity.level * finally$maintenance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62900" y="1958974"/>
            <a:ext cx="3987563" cy="2041847"/>
          </a:xfrm>
          <a:custGeom>
            <a:avLst/>
            <a:gdLst/>
            <a:ahLst/>
            <a:cxnLst/>
            <a:rect r="r" b="b" t="t" l="l"/>
            <a:pathLst>
              <a:path h="2041847" w="3987563">
                <a:moveTo>
                  <a:pt x="0" y="0"/>
                </a:moveTo>
                <a:lnTo>
                  <a:pt x="3987563" y="0"/>
                </a:lnTo>
                <a:lnTo>
                  <a:pt x="3987563" y="2041847"/>
                </a:lnTo>
                <a:lnTo>
                  <a:pt x="0" y="204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50" b="-855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4510" y="4293071"/>
            <a:ext cx="7764790" cy="2326496"/>
          </a:xfrm>
          <a:custGeom>
            <a:avLst/>
            <a:gdLst/>
            <a:ahLst/>
            <a:cxnLst/>
            <a:rect r="r" b="b" t="t" l="l"/>
            <a:pathLst>
              <a:path h="2326496" w="7764790">
                <a:moveTo>
                  <a:pt x="0" y="0"/>
                </a:moveTo>
                <a:lnTo>
                  <a:pt x="7764790" y="0"/>
                </a:lnTo>
                <a:lnTo>
                  <a:pt x="7764790" y="2326495"/>
                </a:lnTo>
                <a:lnTo>
                  <a:pt x="0" y="2326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42" t="0" r="-3544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28787" y="2294923"/>
            <a:ext cx="7940848" cy="1001478"/>
          </a:xfrm>
          <a:custGeom>
            <a:avLst/>
            <a:gdLst/>
            <a:ahLst/>
            <a:cxnLst/>
            <a:rect r="r" b="b" t="t" l="l"/>
            <a:pathLst>
              <a:path h="1001478" w="7940848">
                <a:moveTo>
                  <a:pt x="0" y="0"/>
                </a:moveTo>
                <a:lnTo>
                  <a:pt x="7940848" y="0"/>
                </a:lnTo>
                <a:lnTo>
                  <a:pt x="7940848" y="1001478"/>
                </a:lnTo>
                <a:lnTo>
                  <a:pt x="0" y="1001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04" r="-89215" b="-770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3715" y="310838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"/>
              </a:rPr>
              <a:t>Input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4510" y="370850"/>
            <a:ext cx="797512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7828"/>
                </a:solidFill>
                <a:latin typeface="Canva Sans"/>
              </a:rPr>
              <a:t>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0734" y="2082612"/>
            <a:ext cx="7943557" cy="670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install.packages("dplyr")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library(dplyr)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average_fvalue &lt;- mean(f$Bmi)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average_fvalue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average_mvalue &lt;- mean(m$Bmi)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average_mvalue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weight_change &lt;- function(calories){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  ((calories * 30)/3500) * 0.45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weight_change(-450)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finally$calorie_difference &lt;- finally$Calorie.intake - finally$BMR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finally$weight_difference &lt;- ((finally$calorie_difference * 30)/3500) * 0.45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finally</a:t>
            </a:r>
          </a:p>
          <a:p>
            <a:pPr>
              <a:lnSpc>
                <a:spcPts val="35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DAF-iy64kQc</dc:identifier>
  <dcterms:modified xsi:type="dcterms:W3CDTF">2011-08-01T06:04:30Z</dcterms:modified>
  <cp:revision>1</cp:revision>
  <dc:title>Fitness Data Analysis</dc:title>
</cp:coreProperties>
</file>