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B21166-FCAA-42CB-9CB4-4593853B7821}">
          <p14:sldIdLst>
            <p14:sldId id="256"/>
            <p14:sldId id="270"/>
            <p14:sldId id="271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[EMPLOYEES QUALIFICATIONS.xlsx]Analysis!PivotTable1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IN" sz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QUALIFICATION CHART</a:t>
            </a:r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2916235070084783"/>
          <c:y val="3.46698042384518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Analysis!$B$2:$B$3</c:f>
              <c:strCache>
                <c:ptCount val="1"/>
                <c:pt idx="0">
                  <c:v>Female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Analysis!$A$4:$A$7</c:f>
              <c:strCache>
                <c:ptCount val="3"/>
                <c:pt idx="0">
                  <c:v>PHD</c:v>
                </c:pt>
                <c:pt idx="1">
                  <c:v>Masters</c:v>
                </c:pt>
                <c:pt idx="2">
                  <c:v>Bachelors</c:v>
                </c:pt>
              </c:strCache>
            </c:strRef>
          </c:cat>
          <c:val>
            <c:numRef>
              <c:f>Analysis!$B$4:$B$7</c:f>
              <c:numCache>
                <c:formatCode>General</c:formatCode>
                <c:ptCount val="3"/>
                <c:pt idx="0">
                  <c:v>69</c:v>
                </c:pt>
                <c:pt idx="1">
                  <c:v>371</c:v>
                </c:pt>
                <c:pt idx="2">
                  <c:v>1435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8E-418A-865C-E5182E75010E}"/>
            </c:ext>
          </c:extLst>
        </c:ser>
        <c:ser>
          <c:idx val="1"/>
          <c:order val="1"/>
          <c:tx>
            <c:strRef>
              <c:f>Analysis!$C$2:$C$3</c:f>
              <c:strCache>
                <c:ptCount val="1"/>
                <c:pt idx="0">
                  <c:v>Male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Analysis!$A$4:$A$7</c:f>
              <c:strCache>
                <c:ptCount val="3"/>
                <c:pt idx="0">
                  <c:v>PHD</c:v>
                </c:pt>
                <c:pt idx="1">
                  <c:v>Masters</c:v>
                </c:pt>
                <c:pt idx="2">
                  <c:v>Bachelors</c:v>
                </c:pt>
              </c:strCache>
            </c:strRef>
          </c:cat>
          <c:val>
            <c:numRef>
              <c:f>Analysis!$C$4:$C$7</c:f>
              <c:numCache>
                <c:formatCode>General</c:formatCode>
                <c:ptCount val="3"/>
                <c:pt idx="0">
                  <c:v>110</c:v>
                </c:pt>
                <c:pt idx="1">
                  <c:v>502</c:v>
                </c:pt>
                <c:pt idx="2">
                  <c:v>2166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8E-418A-865C-E5182E750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63968"/>
        <c:axId val="47365504"/>
      </c:lineChart>
      <c:catAx>
        <c:axId val="47363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504"/>
        <c:crosses val="autoZero"/>
        <c:auto val="1"/>
        <c:lblAlgn val="ctr"/>
        <c:lblOffset val="100"/>
        <c:noMultiLvlLbl val="0"/>
      </c:catAx>
      <c:valAx>
        <c:axId val="4736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i="0">
                <a:latin typeface="+mj-lt"/>
              </a:rPr>
              <a:t>PERCENTAGE</a:t>
            </a:r>
            <a:r>
              <a:rPr lang="en-IN" sz="1600" i="0" baseline="0">
                <a:latin typeface="+mj-lt"/>
              </a:rPr>
              <a:t> ANALYSIS</a:t>
            </a:r>
            <a:endParaRPr lang="en-IN" sz="1600" i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236962978085245E-2"/>
          <c:y val="0.20938644079336244"/>
          <c:w val="0.93676303702191477"/>
          <c:h val="0.75131061396152021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5BA-4A5B-83E0-5908195B3F87}"/>
              </c:ext>
            </c:extLst>
          </c:dPt>
          <c:dPt>
            <c:idx val="1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BA-4A5B-83E0-5908195B3F87}"/>
              </c:ext>
            </c:extLst>
          </c:dPt>
          <c:dPt>
            <c:idx val="2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5BA-4A5B-83E0-5908195B3F87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5BA-4A5B-83E0-5908195B3F87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5BA-4A5B-83E0-5908195B3F87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5BA-4A5B-83E0-5908195B3F87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C0504D"/>
                </a:solidFill>
                <a:round/>
              </a:ln>
              <a:effectLst>
                <a:outerShdw blurRad="50800" dist="38100" dir="2700000" algn="tl" rotWithShape="0">
                  <a:srgbClr val="C0504D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Analysis!$A$10:$A$12</c:f>
              <c:strCache>
                <c:ptCount val="3"/>
                <c:pt idx="0">
                  <c:v>Bachelors</c:v>
                </c:pt>
                <c:pt idx="1">
                  <c:v>Masters</c:v>
                </c:pt>
                <c:pt idx="2">
                  <c:v>PHD</c:v>
                </c:pt>
              </c:strCache>
            </c:strRef>
          </c:cat>
          <c:val>
            <c:numRef>
              <c:f>Analysis!$B$10:$B$12</c:f>
              <c:numCache>
                <c:formatCode>0.0</c:formatCode>
                <c:ptCount val="3"/>
                <c:pt idx="0">
                  <c:v>3.846980442725124</c:v>
                </c:pt>
                <c:pt idx="1">
                  <c:v>18.762088974854933</c:v>
                </c:pt>
                <c:pt idx="2">
                  <c:v>77.390930582419941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BA-4A5B-83E0-5908195B3F87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47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7097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868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434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411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9521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0800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1007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79104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3349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55941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7425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2103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27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1374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242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3176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7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791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44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47633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534400" y="151042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00" y="592291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447800" y="868936"/>
            <a:ext cx="1149667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Qualification Analysis using Excel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563920"/>
            <a:ext cx="838199" cy="4994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IN" sz="3200" spc="10" dirty="0">
                <a:solidFill>
                  <a:schemeClr val="bg1"/>
                </a:solidFill>
              </a:rPr>
              <a:t>1</a:t>
            </a:r>
            <a:endParaRPr sz="3200" spc="10" dirty="0">
              <a:solidFill>
                <a:schemeClr val="bg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14092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DIVYA AV</a:t>
            </a:r>
          </a:p>
          <a:p>
            <a:r>
              <a:rPr lang="en-US" sz="2400" b="1" dirty="0"/>
              <a:t>REGISTER NO</a:t>
            </a:r>
            <a:r>
              <a:rPr lang="en-US" sz="2400" dirty="0"/>
              <a:t>:  2213211042138</a:t>
            </a:r>
          </a:p>
          <a:p>
            <a:r>
              <a:rPr lang="en-US" sz="2400" b="1" dirty="0"/>
              <a:t>NAAN MUDHALVAN ID</a:t>
            </a:r>
            <a:r>
              <a:rPr lang="en-US" sz="2400" dirty="0"/>
              <a:t>: unm13212213211042138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: B COM (CORPORATE SECRETARYSHIP)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PRESIDENCY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2014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15600" y="611397"/>
            <a:ext cx="685800" cy="437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800" spc="10" dirty="0">
                <a:solidFill>
                  <a:schemeClr val="bg1"/>
                </a:solidFill>
                <a:latin typeface="Trebuchet MS"/>
                <a:cs typeface="Trebuchet MS"/>
              </a:rPr>
              <a:t>10</a:t>
            </a:fld>
            <a:endParaRPr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4048" y="1067316"/>
            <a:ext cx="33039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b="1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1353800" y="63380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1E5A2-739E-1AF4-544F-B076B18A0897}"/>
              </a:ext>
            </a:extLst>
          </p:cNvPr>
          <p:cNvSpPr txBox="1"/>
          <p:nvPr/>
        </p:nvSpPr>
        <p:spPr>
          <a:xfrm>
            <a:off x="533400" y="2133600"/>
            <a:ext cx="11430000" cy="585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Collection:</a:t>
            </a:r>
            <a:r>
              <a:rPr lang="en-US" dirty="0"/>
              <a:t> Gather employee data (education, certifications, experience)</a:t>
            </a:r>
          </a:p>
          <a:p>
            <a:pPr>
              <a:lnSpc>
                <a:spcPct val="150000"/>
              </a:lnSpc>
            </a:pPr>
            <a:r>
              <a:rPr lang="en-US" dirty="0"/>
              <a:t> and job role requirements.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2.  Analytical Tools:</a:t>
            </a:r>
            <a:r>
              <a:rPr lang="en-US" dirty="0"/>
              <a:t> Employ pivot tables, conditional formatting, and a scoring system</a:t>
            </a:r>
          </a:p>
          <a:p>
            <a:pPr>
              <a:lnSpc>
                <a:spcPct val="150000"/>
              </a:lnSpc>
            </a:pPr>
            <a:r>
              <a:rPr lang="en-US" dirty="0"/>
              <a:t> to assess employee qualifications.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3.  Data Structuring:</a:t>
            </a:r>
            <a:r>
              <a:rPr lang="en-US" dirty="0"/>
              <a:t> Organize data in Excel tables, ensuring consistent formats.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 Qualification Matching:</a:t>
            </a:r>
            <a:r>
              <a:rPr lang="en-US" dirty="0"/>
              <a:t> Use functions like VLOOKUP to compare employee qualifications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 with job requirements and identify gaps.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5.  Advanced Analysis:</a:t>
            </a:r>
            <a:r>
              <a:rPr lang="en-US" dirty="0"/>
              <a:t> Optionally, use regression and scenario analysis to explore key</a:t>
            </a:r>
          </a:p>
          <a:p>
            <a:pPr>
              <a:lnSpc>
                <a:spcPct val="150000"/>
              </a:lnSpc>
            </a:pPr>
            <a:r>
              <a:rPr lang="en-US" dirty="0"/>
              <a:t> trends and potential impacts.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6.  Reporting:</a:t>
            </a:r>
            <a:r>
              <a:rPr lang="en-US" dirty="0"/>
              <a:t> Create interactive dashboards and automated reports for easy interpretation</a:t>
            </a:r>
          </a:p>
          <a:p>
            <a:pPr>
              <a:lnSpc>
                <a:spcPct val="150000"/>
              </a:lnSpc>
            </a:pPr>
            <a:r>
              <a:rPr lang="en-US" dirty="0"/>
              <a:t> and decision-making.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72872" y="6188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4406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1251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635" y="1019325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/>
              <a:t>  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 rot="10800000" flipV="1">
            <a:off x="10481930" y="602614"/>
            <a:ext cx="921068" cy="437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IN" sz="28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fld id="{81D60167-4931-47E6-BA6A-407CBD079E47}" type="slidenum">
              <a:rPr sz="2800" spc="10" smtClean="0">
                <a:solidFill>
                  <a:schemeClr val="bg1"/>
                </a:solidFill>
                <a:latin typeface="Trebuchet MS"/>
                <a:cs typeface="Trebuchet MS"/>
              </a:rPr>
              <a:t>11</a:t>
            </a:fld>
            <a:endParaRPr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42274"/>
              </p:ext>
            </p:extLst>
          </p:nvPr>
        </p:nvGraphicFramePr>
        <p:xfrm>
          <a:off x="755332" y="2525475"/>
          <a:ext cx="4366685" cy="256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878894"/>
              </p:ext>
            </p:extLst>
          </p:nvPr>
        </p:nvGraphicFramePr>
        <p:xfrm>
          <a:off x="5791200" y="2590800"/>
          <a:ext cx="4418302" cy="2585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BE48E1B-E27C-6A4F-993F-61F25BB9E160}"/>
              </a:ext>
            </a:extLst>
          </p:cNvPr>
          <p:cNvSpPr txBox="1"/>
          <p:nvPr/>
        </p:nvSpPr>
        <p:spPr>
          <a:xfrm>
            <a:off x="3733800" y="5527744"/>
            <a:ext cx="4394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 Black" panose="020B0A04020102020204" pitchFamily="34" charset="0"/>
              </a:rPr>
              <a:t>QUALIFICATIONS CHART AND</a:t>
            </a:r>
          </a:p>
          <a:p>
            <a:r>
              <a:rPr lang="en-IN" sz="2000" b="1" dirty="0">
                <a:latin typeface="Arial Black" panose="020B0A04020102020204" pitchFamily="34" charset="0"/>
              </a:rPr>
              <a:t> PERCENTAGE ANALYSIS</a:t>
            </a:r>
          </a:p>
        </p:txBody>
      </p:sp>
      <p:pic>
        <p:nvPicPr>
          <p:cNvPr id="12" name="Graphic 11" descr="Bar graph with upward trend with solid fill">
            <a:extLst>
              <a:ext uri="{FF2B5EF4-FFF2-40B4-BE49-F238E27FC236}">
                <a16:creationId xmlns:a16="http://schemas.microsoft.com/office/drawing/2014/main" id="{AE6FD1E5-9864-74DD-6FE5-8BDD5386C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5225377"/>
            <a:ext cx="1752600" cy="18357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29" y="972562"/>
            <a:ext cx="10681335" cy="758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C8591-B950-EE36-508B-0FE87B15F754}"/>
              </a:ext>
            </a:extLst>
          </p:cNvPr>
          <p:cNvSpPr txBox="1"/>
          <p:nvPr/>
        </p:nvSpPr>
        <p:spPr>
          <a:xfrm>
            <a:off x="914400" y="2286000"/>
            <a:ext cx="10059164" cy="5527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Employee Qualification Analysis effectively aligns employee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qualifications with job requirements, identifying skill gaps and promotion opportunities.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interactive dashboards and automated reports offer a user-friendly way to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visualize and act on the findings.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Excel’s tools for data organization, analysis, and reporting,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process delivers actionable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insightsfor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HR, supporting better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talent management and strategic workforce planning.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Overall, this analysis not only supports strategic workforce planning but also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enhances the organization’s ability to nurture talent and maintain a competitive edge.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88CE5-0DED-206F-68BF-52D8A8576C6B}"/>
              </a:ext>
            </a:extLst>
          </p:cNvPr>
          <p:cNvSpPr txBox="1"/>
          <p:nvPr/>
        </p:nvSpPr>
        <p:spPr>
          <a:xfrm>
            <a:off x="10210800" y="44934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8972-3D9D-B37C-DD6E-63534934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5403-1681-B0AF-F779-5341EDCA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895600"/>
            <a:ext cx="8825659" cy="13589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QUALIFICATION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46CFA-9A17-F18E-1504-0800A337D662}"/>
              </a:ext>
            </a:extLst>
          </p:cNvPr>
          <p:cNvSpPr txBox="1"/>
          <p:nvPr/>
        </p:nvSpPr>
        <p:spPr>
          <a:xfrm>
            <a:off x="10591800" y="152400"/>
            <a:ext cx="597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   2</a:t>
            </a:r>
          </a:p>
        </p:txBody>
      </p:sp>
    </p:spTree>
    <p:extLst>
      <p:ext uri="{BB962C8B-B14F-4D97-AF65-F5344CB8AC3E}">
        <p14:creationId xmlns:p14="http://schemas.microsoft.com/office/powerpoint/2010/main" val="30017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586C-343A-1E95-62B6-569B2EAB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Aptos Display" panose="020B0004020202020204" pitchFamily="34" charset="0"/>
              </a:rPr>
              <a:t>                    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180B-7849-C35D-F189-3235BCD3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1" y="2514599"/>
            <a:ext cx="6324600" cy="4321277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5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5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5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5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51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51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5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5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51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51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5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  <p:pic>
        <p:nvPicPr>
          <p:cNvPr id="4" name="object 20">
            <a:extLst>
              <a:ext uri="{FF2B5EF4-FFF2-40B4-BE49-F238E27FC236}">
                <a16:creationId xmlns:a16="http://schemas.microsoft.com/office/drawing/2014/main" id="{F6519948-2839-6924-76DD-332678F2D9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63877"/>
            <a:ext cx="2286044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B8F3F-D1D6-E580-4F87-22F98A5B2347}"/>
              </a:ext>
            </a:extLst>
          </p:cNvPr>
          <p:cNvSpPr txBox="1"/>
          <p:nvPr/>
        </p:nvSpPr>
        <p:spPr>
          <a:xfrm>
            <a:off x="10276385" y="471713"/>
            <a:ext cx="79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2800" dirty="0">
                <a:solidFill>
                  <a:schemeClr val="bg1"/>
                </a:solidFill>
              </a:rPr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08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0" y="4982795"/>
            <a:ext cx="1533525" cy="16954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29600" y="4131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0" y="1117172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ABE377-F98E-7F09-CE24-2EAC05179BA2}"/>
              </a:ext>
            </a:extLst>
          </p:cNvPr>
          <p:cNvSpPr txBox="1"/>
          <p:nvPr/>
        </p:nvSpPr>
        <p:spPr>
          <a:xfrm>
            <a:off x="-2944361" y="2362200"/>
            <a:ext cx="13716000" cy="502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0" lvl="8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organization aims to optimize the allocation of human resources by analyzing the qualifications of employees across various departments.</a:t>
            </a:r>
          </a:p>
          <a:p>
            <a:pPr marL="39433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goal is to categorize employees based on their qualifications, compare them against job role requirements, and provide actionable insights for HR decision-making.</a:t>
            </a:r>
          </a:p>
          <a:p>
            <a:pPr marL="39433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need to identify skill gaps, training needs, and potential for internal promotions to improve overall efficiency and productivity.</a:t>
            </a:r>
          </a:p>
          <a:p>
            <a:pPr marL="39433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analysis will involve assessing employees' educational backgrounds, certifications, years of experience, and performance ratings. </a:t>
            </a:r>
          </a:p>
          <a:p>
            <a:pPr lvl="8">
              <a:lnSpc>
                <a:spcPct val="150000"/>
              </a:lnSpc>
            </a:pPr>
            <a:endParaRPr lang="en-US" sz="1800" dirty="0"/>
          </a:p>
          <a:p>
            <a:pPr lvl="8">
              <a:lnSpc>
                <a:spcPct val="150000"/>
              </a:lnSpc>
              <a:buFont typeface="Wingdings" pitchFamily="2" charset="2"/>
              <a:buChar char="q"/>
            </a:pP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94710" y="1082278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9DDF1-FAEC-B668-4A73-D041B5DE7BBD}"/>
              </a:ext>
            </a:extLst>
          </p:cNvPr>
          <p:cNvSpPr txBox="1"/>
          <p:nvPr/>
        </p:nvSpPr>
        <p:spPr>
          <a:xfrm rot="10800000" flipV="1">
            <a:off x="838200" y="2395299"/>
            <a:ext cx="79184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Designing a tailored training program that includes modules on basic, intermediate, and advanced Excel functions, such as data entry, formulas, pivot tables, and data visualization.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Conducting a baseline assessment to identify employees' existing Excel skills and knowledge gaps.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Assessing the effectiveness of the training through tests, quizzes, or practical assessments, and gathering feedback to refine the program as needed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8100" y="638605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 flipH="1" flipV="1">
            <a:off x="8610600" y="533400"/>
            <a:ext cx="304800" cy="35839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38494" y="60817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4126" y="1259506"/>
            <a:ext cx="9663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89930F-E006-62F1-D67C-1908B1729A20}"/>
              </a:ext>
            </a:extLst>
          </p:cNvPr>
          <p:cNvSpPr txBox="1"/>
          <p:nvPr/>
        </p:nvSpPr>
        <p:spPr>
          <a:xfrm>
            <a:off x="876300" y="2302201"/>
            <a:ext cx="1082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HR Teams use the information to assess Training needs, Track </a:t>
            </a:r>
          </a:p>
          <a:p>
            <a:r>
              <a:rPr lang="en-IN" sz="2400" dirty="0"/>
              <a:t>Employee development, and ensure that staff have the necessary </a:t>
            </a:r>
          </a:p>
          <a:p>
            <a:r>
              <a:rPr lang="en-IN" sz="2400" dirty="0"/>
              <a:t>Qualifications for their roles.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These Professionals reply on the short note to design, implements and </a:t>
            </a:r>
          </a:p>
          <a:p>
            <a:r>
              <a:rPr lang="en-IN" sz="2400" dirty="0"/>
              <a:t>Evaluate Training Programs aimed to improving Employees Excel skills.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Staff members can refers to the short note to understand the </a:t>
            </a:r>
          </a:p>
          <a:p>
            <a:r>
              <a:rPr lang="en-IN" sz="2400" dirty="0"/>
              <a:t>Expectations around Excel Proficiency, identify areas for self </a:t>
            </a:r>
          </a:p>
          <a:p>
            <a:r>
              <a:rPr lang="en-IN" sz="2400" dirty="0"/>
              <a:t>Improvements, and track their own progress.  </a:t>
            </a:r>
          </a:p>
          <a:p>
            <a:r>
              <a:rPr lang="en-IN" sz="24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81" b="89911" l="10000" r="90000">
                        <a14:foregroundMark x1="32000" y1="25415" x2="15692" y2="6258"/>
                        <a14:foregroundMark x1="15692" y1="6258" x2="36769" y2="12005"/>
                        <a14:foregroundMark x1="36769" y1="12005" x2="37538" y2="14176"/>
                        <a14:foregroundMark x1="30308" y1="18135" x2="39231" y2="20434"/>
                        <a14:foregroundMark x1="34154" y1="12644" x2="38462" y2="20817"/>
                        <a14:foregroundMark x1="22154" y1="10983" x2="36308" y2="5364"/>
                        <a14:foregroundMark x1="23077" y1="7663" x2="40154" y2="6641"/>
                        <a14:foregroundMark x1="32000" y1="4981" x2="19231" y2="9323"/>
                        <a14:foregroundMark x1="42000" y1="33844" x2="51231" y2="51086"/>
                        <a14:foregroundMark x1="51231" y1="51086" x2="50462" y2="51980"/>
                        <a14:foregroundMark x1="48769" y1="33589" x2="51846" y2="50958"/>
                        <a14:foregroundMark x1="45385" y1="38186" x2="46308" y2="35249"/>
                        <a14:foregroundMark x1="66769" y1="15198" x2="67077" y2="13921"/>
                        <a14:foregroundMark x1="49692" y1="29630" x2="59538" y2="39847"/>
                        <a14:foregroundMark x1="67077" y1="9579" x2="73538" y2="20434"/>
                        <a14:foregroundMark x1="69692" y1="9579" x2="70615" y2="4981"/>
                        <a14:backgroundMark x1="25723" y1="3766" x2="22615" y2="1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7200" y="4114094"/>
            <a:ext cx="2381250" cy="3097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object 3"/>
          <p:cNvSpPr/>
          <p:nvPr/>
        </p:nvSpPr>
        <p:spPr>
          <a:xfrm>
            <a:off x="11734800" y="6337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3400" y="3403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H="1">
            <a:off x="11650765" y="5943600"/>
            <a:ext cx="290512" cy="2410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5400" y="1195141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8164" y="304800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E60DF9-8425-EB09-5D2D-9ACF122A6364}"/>
              </a:ext>
            </a:extLst>
          </p:cNvPr>
          <p:cNvSpPr txBox="1"/>
          <p:nvPr/>
        </p:nvSpPr>
        <p:spPr>
          <a:xfrm>
            <a:off x="703449" y="2819400"/>
            <a:ext cx="11615680" cy="4148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Gothic" panose="020B0502020202020204" pitchFamily="34" charset="0"/>
              </a:rPr>
              <a:t>We develop interactive Excel dashboards that provide real-time insights into employee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qualifications, helping managers identify gaps and strengths at a glance.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Gothic" panose="020B0502020202020204" pitchFamily="34" charset="0"/>
              </a:rPr>
              <a:t> The solution is scalable, allowing it to grow with the organization, and flexible enough to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 adapt to different industries, roles, and specific qualification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Gothic" panose="020B0502020202020204" pitchFamily="34" charset="0"/>
              </a:rPr>
              <a:t>We create a centralized, easily accessible Excel-based database that records all relevant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 employee qualifications, certifications, and skills.  Excel-based solution streamlines the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 qualification tracking process, reducing manual errors and saving time for HR teams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 and managers. 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E6560-AD89-7317-CEF0-092A89B67267}"/>
              </a:ext>
            </a:extLst>
          </p:cNvPr>
          <p:cNvSpPr txBox="1"/>
          <p:nvPr/>
        </p:nvSpPr>
        <p:spPr>
          <a:xfrm>
            <a:off x="2783244" y="240230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latin typeface="+mj-lt"/>
              </a:rPr>
              <a:t>EMPLOYEES QUALIFICATION ANALYSIS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90600"/>
            <a:ext cx="8761413" cy="706964"/>
          </a:xfrm>
        </p:spPr>
        <p:txBody>
          <a:bodyPr/>
          <a:lstStyle/>
          <a:p>
            <a:r>
              <a:rPr lang="en-IN" b="1" dirty="0"/>
              <a:t>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97E15-07C6-FD76-4523-F98B2616EC1E}"/>
              </a:ext>
            </a:extLst>
          </p:cNvPr>
          <p:cNvSpPr txBox="1"/>
          <p:nvPr/>
        </p:nvSpPr>
        <p:spPr>
          <a:xfrm>
            <a:off x="685800" y="2438400"/>
            <a:ext cx="10820400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 </a:t>
            </a:r>
            <a:r>
              <a:rPr lang="en-US" sz="2000" dirty="0"/>
              <a:t>Documentation of any training programs or workshops attended by employees, including dates, topics covered, and outcomes or scores.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Information on the specific qualifications or certifications each employee holds, including course names, certification levels, and the date of attainment.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 Basic details such as employee ID, name, department, role, and date of hire.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Visual cues like color-coding or conditional formatting to quickly identify employees who meet, exceed, or fall below the required qualification standards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58B1A-8264-9128-151C-92A58C38937C}"/>
              </a:ext>
            </a:extLst>
          </p:cNvPr>
          <p:cNvSpPr txBox="1"/>
          <p:nvPr/>
        </p:nvSpPr>
        <p:spPr>
          <a:xfrm>
            <a:off x="10591800" y="6096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27810" y="625743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074" y="15051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37322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16474"/>
            <a:ext cx="2466975" cy="3067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9252" y="7810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THE</a:t>
            </a:r>
            <a:r>
              <a:rPr sz="4250" b="1" spc="20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 </a:t>
            </a:r>
            <a:r>
              <a:rPr lang="en-US" sz="4250" b="1" spc="20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"</a:t>
            </a:r>
            <a:r>
              <a:rPr sz="4250" b="1" spc="10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WOW</a:t>
            </a:r>
            <a:r>
              <a:rPr lang="en-US" sz="4250" b="1" spc="10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"</a:t>
            </a:r>
            <a:r>
              <a:rPr sz="4250" b="1" spc="85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IN</a:t>
            </a:r>
            <a:r>
              <a:rPr sz="4250" b="1" spc="-5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 </a:t>
            </a:r>
            <a:r>
              <a:rPr sz="4250" b="1" spc="15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OUR</a:t>
            </a:r>
            <a:r>
              <a:rPr sz="4250" b="1" spc="-10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 </a:t>
            </a:r>
            <a:r>
              <a:rPr sz="4250" b="1" spc="20" dirty="0">
                <a:solidFill>
                  <a:schemeClr val="bg1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SOLUTION</a:t>
            </a:r>
            <a:endParaRPr sz="4250" b="1" dirty="0">
              <a:solidFill>
                <a:schemeClr val="bg1"/>
              </a:solidFill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0" y="609600"/>
            <a:ext cx="228600" cy="6200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800" spc="10" smtClean="0">
                <a:solidFill>
                  <a:schemeClr val="bg1"/>
                </a:solidFill>
                <a:latin typeface="Trebuchet MS"/>
                <a:cs typeface="Trebuchet MS"/>
              </a:rPr>
              <a:t>9</a:t>
            </a:fld>
            <a:endParaRPr lang="en-IN" sz="2800" spc="1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62A82-4EB6-117B-90EB-E13F82890093}"/>
              </a:ext>
            </a:extLst>
          </p:cNvPr>
          <p:cNvSpPr txBox="1"/>
          <p:nvPr/>
        </p:nvSpPr>
        <p:spPr>
          <a:xfrm>
            <a:off x="1949427" y="2165688"/>
            <a:ext cx="9490098" cy="4610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Interactive Dashboard:</a:t>
            </a:r>
            <a:r>
              <a:rPr lang="en-US" dirty="0"/>
              <a:t> A dynamic Excel dashboard that updates in real-time, </a:t>
            </a:r>
          </a:p>
          <a:p>
            <a:pPr>
              <a:lnSpc>
                <a:spcPct val="150000"/>
              </a:lnSpc>
            </a:pPr>
            <a:r>
              <a:rPr lang="en-US" dirty="0"/>
              <a:t>offering easy-to-navigate visuals and instant insights into employee qualifications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 and gaps.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2.  Automated Reports:</a:t>
            </a:r>
            <a:r>
              <a:rPr lang="en-US" dirty="0"/>
              <a:t> Automated generation of tailored reports for different</a:t>
            </a:r>
          </a:p>
          <a:p>
            <a:pPr>
              <a:lnSpc>
                <a:spcPct val="150000"/>
              </a:lnSpc>
            </a:pPr>
            <a:r>
              <a:rPr lang="en-US" dirty="0"/>
              <a:t> departments, highlighting key findings, training needs, and promotion </a:t>
            </a:r>
          </a:p>
          <a:p>
            <a:pPr>
              <a:lnSpc>
                <a:spcPct val="150000"/>
              </a:lnSpc>
            </a:pPr>
            <a:r>
              <a:rPr lang="en-US" dirty="0"/>
              <a:t>opportunities.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3.  Advanced Analysis Tools:</a:t>
            </a:r>
            <a:r>
              <a:rPr lang="en-US" dirty="0"/>
              <a:t> Use of advanced Excel functions like Power Query</a:t>
            </a:r>
          </a:p>
          <a:p>
            <a:pPr>
              <a:lnSpc>
                <a:spcPct val="150000"/>
              </a:lnSpc>
            </a:pPr>
            <a:r>
              <a:rPr lang="en-US" dirty="0"/>
              <a:t> and Power Pivot for deeper insights, enabling predictive analysis and </a:t>
            </a:r>
          </a:p>
          <a:p>
            <a:pPr>
              <a:lnSpc>
                <a:spcPct val="150000"/>
              </a:lnSpc>
            </a:pPr>
            <a:r>
              <a:rPr lang="en-US" dirty="0"/>
              <a:t>scenario planning.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 User-Friendly Interface:</a:t>
            </a:r>
            <a:r>
              <a:rPr lang="en-US" dirty="0"/>
              <a:t> An intuitive interface allowing HR teams to filter, sort, and</a:t>
            </a:r>
          </a:p>
          <a:p>
            <a:pPr>
              <a:lnSpc>
                <a:spcPct val="150000"/>
              </a:lnSpc>
            </a:pPr>
            <a:r>
              <a:rPr lang="en-US" dirty="0"/>
              <a:t> explore data effortlessly, making complex analysis accessible to all users.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679</TotalTime>
  <Words>879</Words>
  <Application>Microsoft Office PowerPoint</Application>
  <PresentationFormat>Widescreen</PresentationFormat>
  <Paragraphs>115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Aptos Display</vt:lpstr>
      <vt:lpstr>Arial</vt:lpstr>
      <vt:lpstr>Arial Black</vt:lpstr>
      <vt:lpstr>Calibri</vt:lpstr>
      <vt:lpstr>Century Gothic</vt:lpstr>
      <vt:lpstr>Roboto</vt:lpstr>
      <vt:lpstr>Tempus Sans ITC</vt:lpstr>
      <vt:lpstr>Times New Roman</vt:lpstr>
      <vt:lpstr>Trebuchet MS</vt:lpstr>
      <vt:lpstr>Wingdings</vt:lpstr>
      <vt:lpstr>Wingdings 3</vt:lpstr>
      <vt:lpstr>Ion Boardroom</vt:lpstr>
      <vt:lpstr>Employee Qualification Analysis using Excel  </vt:lpstr>
      <vt:lpstr>                       PROJECT TITLE</vt:lpstr>
      <vt:lpstr>                                 AGENDA</vt:lpstr>
      <vt:lpstr>PROBLEM  STATEMENT</vt:lpstr>
      <vt:lpstr>PROJECT  OVERVIEW</vt:lpstr>
      <vt:lpstr>WHO ARE THE END USERS</vt:lpstr>
      <vt:lpstr>OUR SOLUTION AND ITS VALUE PROPOSITION</vt:lpstr>
      <vt:lpstr>                   DATASET DESCRIPTION</vt:lpstr>
      <vt:lpstr>THE "WOW" IN OUR SOLUTION</vt:lpstr>
      <vt:lpstr>PowerPoint Presentation</vt:lpstr>
      <vt:lpstr>   RESULTS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Sreemathi A</cp:lastModifiedBy>
  <cp:revision>25</cp:revision>
  <dcterms:created xsi:type="dcterms:W3CDTF">2024-03-29T15:07:22Z</dcterms:created>
  <dcterms:modified xsi:type="dcterms:W3CDTF">2024-09-08T10:34:39Z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