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5.jpg" ContentType="image/jpg"/>
  <Override PartName="/ppt/media/image10.jpg" ContentType="image/jpg"/>
  <Override PartName="/ppt/media/image11.jpg" ContentType="image/jp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7"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 FINAL.xlsx]Sheet2!PivotTable1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b="1">
                <a:solidFill>
                  <a:schemeClr val="accent6">
                    <a:lumMod val="50000"/>
                  </a:schemeClr>
                </a:solidFill>
              </a:rPr>
              <a:t>Employee</a:t>
            </a:r>
            <a:r>
              <a:rPr lang="en-IN" sz="1800" b="1" baseline="0">
                <a:solidFill>
                  <a:schemeClr val="accent6">
                    <a:lumMod val="50000"/>
                  </a:schemeClr>
                </a:solidFill>
              </a:rPr>
              <a:t> performance analysis</a:t>
            </a:r>
            <a:endParaRPr lang="en-IN" sz="1800" b="1">
              <a:solidFill>
                <a:schemeClr val="accent6">
                  <a:lumMod val="50000"/>
                </a:schemeClr>
              </a:solidFill>
            </a:endParaRPr>
          </a:p>
        </c:rich>
      </c:tx>
      <c:layout>
        <c:manualLayout>
          <c:xMode val="edge"/>
          <c:yMode val="edge"/>
          <c:x val="0.23936789151356075"/>
          <c:y val="0.17851414406532518"/>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c:v>
                </c:pt>
                <c:pt idx="1">
                  <c:v>2</c:v>
                </c:pt>
                <c:pt idx="2">
                  <c:v>1</c:v>
                </c:pt>
                <c:pt idx="3">
                  <c:v>1</c:v>
                </c:pt>
                <c:pt idx="4">
                  <c:v>2</c:v>
                </c:pt>
                <c:pt idx="5">
                  <c:v>2</c:v>
                </c:pt>
                <c:pt idx="6">
                  <c:v>3</c:v>
                </c:pt>
                <c:pt idx="8">
                  <c:v>4</c:v>
                </c:pt>
                <c:pt idx="9">
                  <c:v>4</c:v>
                </c:pt>
              </c:numCache>
            </c:numRef>
          </c:val>
          <c:extLst>
            <c:ext xmlns:c16="http://schemas.microsoft.com/office/drawing/2014/chart" uri="{C3380CC4-5D6E-409C-BE32-E72D297353CC}">
              <c16:uniqueId val="{00000000-B561-4649-A7FC-44A2BAB6D4ED}"/>
            </c:ext>
          </c:extLst>
        </c:ser>
        <c:ser>
          <c:idx val="1"/>
          <c:order val="1"/>
          <c:tx>
            <c:strRef>
              <c:f>Sheet2!$C$3:$C$4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c:v>
                </c:pt>
                <c:pt idx="1">
                  <c:v>9</c:v>
                </c:pt>
                <c:pt idx="2">
                  <c:v>5</c:v>
                </c:pt>
                <c:pt idx="3">
                  <c:v>7</c:v>
                </c:pt>
                <c:pt idx="4">
                  <c:v>6</c:v>
                </c:pt>
                <c:pt idx="5">
                  <c:v>4</c:v>
                </c:pt>
                <c:pt idx="6">
                  <c:v>5</c:v>
                </c:pt>
                <c:pt idx="7">
                  <c:v>6</c:v>
                </c:pt>
                <c:pt idx="8">
                  <c:v>7</c:v>
                </c:pt>
                <c:pt idx="9">
                  <c:v>4</c:v>
                </c:pt>
              </c:numCache>
            </c:numRef>
          </c:val>
          <c:extLst>
            <c:ext xmlns:c16="http://schemas.microsoft.com/office/drawing/2014/chart" uri="{C3380CC4-5D6E-409C-BE32-E72D297353CC}">
              <c16:uniqueId val="{00000002-B561-4649-A7FC-44A2BAB6D4ED}"/>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5</c:v>
                </c:pt>
                <c:pt idx="1">
                  <c:v>6</c:v>
                </c:pt>
                <c:pt idx="2">
                  <c:v>5</c:v>
                </c:pt>
                <c:pt idx="3">
                  <c:v>4</c:v>
                </c:pt>
                <c:pt idx="4">
                  <c:v>2</c:v>
                </c:pt>
                <c:pt idx="5">
                  <c:v>3</c:v>
                </c:pt>
                <c:pt idx="6">
                  <c:v>2</c:v>
                </c:pt>
                <c:pt idx="7">
                  <c:v>4</c:v>
                </c:pt>
                <c:pt idx="8">
                  <c:v>5</c:v>
                </c:pt>
                <c:pt idx="9">
                  <c:v>3</c:v>
                </c:pt>
              </c:numCache>
            </c:numRef>
          </c:val>
          <c:extLst>
            <c:ext xmlns:c16="http://schemas.microsoft.com/office/drawing/2014/chart" uri="{C3380CC4-5D6E-409C-BE32-E72D297353CC}">
              <c16:uniqueId val="{00000003-B561-4649-A7FC-44A2BAB6D4ED}"/>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c:v>
                </c:pt>
                <c:pt idx="1">
                  <c:v>1</c:v>
                </c:pt>
                <c:pt idx="2">
                  <c:v>2</c:v>
                </c:pt>
                <c:pt idx="3">
                  <c:v>1</c:v>
                </c:pt>
                <c:pt idx="4">
                  <c:v>1</c:v>
                </c:pt>
                <c:pt idx="5">
                  <c:v>1</c:v>
                </c:pt>
                <c:pt idx="6">
                  <c:v>2</c:v>
                </c:pt>
                <c:pt idx="7">
                  <c:v>2</c:v>
                </c:pt>
                <c:pt idx="8">
                  <c:v>1</c:v>
                </c:pt>
                <c:pt idx="9">
                  <c:v>2</c:v>
                </c:pt>
              </c:numCache>
            </c:numRef>
          </c:val>
          <c:extLst>
            <c:ext xmlns:c16="http://schemas.microsoft.com/office/drawing/2014/chart" uri="{C3380CC4-5D6E-409C-BE32-E72D297353CC}">
              <c16:uniqueId val="{00000004-B561-4649-A7FC-44A2BAB6D4ED}"/>
            </c:ext>
          </c:extLst>
        </c:ser>
        <c:dLbls>
          <c:showLegendKey val="0"/>
          <c:showVal val="0"/>
          <c:showCatName val="0"/>
          <c:showSerName val="0"/>
          <c:showPercent val="0"/>
          <c:showBubbleSize val="0"/>
        </c:dLbls>
        <c:gapWidth val="182"/>
        <c:axId val="220243583"/>
        <c:axId val="220257503"/>
      </c:barChart>
      <c:catAx>
        <c:axId val="22024358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0257503"/>
        <c:crosses val="autoZero"/>
        <c:auto val="1"/>
        <c:lblAlgn val="ctr"/>
        <c:lblOffset val="100"/>
        <c:noMultiLvlLbl val="0"/>
      </c:catAx>
      <c:valAx>
        <c:axId val="22025750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02435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8850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2461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844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151375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9599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637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8026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5605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4644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7087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1653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0402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137553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hyperlink" Target="https://creativecommons.org/licenses/by-nc/3.0/" TargetMode="External"/><Relationship Id="rId4" Type="http://schemas.openxmlformats.org/officeDocument/2006/relationships/hyperlink" Target="https://www.pngall.com/employment-p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US" sz="2400" dirty="0">
                <a:solidFill>
                  <a:srgbClr val="7030A0"/>
                </a:solidFill>
              </a:rPr>
              <a:t>DIVYA P</a:t>
            </a:r>
          </a:p>
          <a:p>
            <a:r>
              <a:rPr lang="en-US" sz="2400" dirty="0"/>
              <a:t>REGISTER NO:</a:t>
            </a:r>
            <a:r>
              <a:rPr lang="en-US" sz="2400" dirty="0">
                <a:solidFill>
                  <a:schemeClr val="accent3">
                    <a:lumMod val="50000"/>
                  </a:schemeClr>
                </a:solidFill>
              </a:rPr>
              <a:t>2213371036206,unm410100442213371036206</a:t>
            </a:r>
          </a:p>
          <a:p>
            <a:r>
              <a:rPr lang="en-US" sz="2400" dirty="0"/>
              <a:t>DEPARTMENT:</a:t>
            </a:r>
            <a:r>
              <a:rPr lang="en-US" sz="2400" dirty="0">
                <a:solidFill>
                  <a:srgbClr val="7030A0"/>
                </a:solidFill>
              </a:rPr>
              <a:t>B.COM(G)</a:t>
            </a:r>
          </a:p>
          <a:p>
            <a:r>
              <a:rPr lang="en-US" sz="2400" dirty="0"/>
              <a:t>COLLEGE:</a:t>
            </a:r>
            <a:r>
              <a:rPr lang="en-US" sz="2400" dirty="0">
                <a:solidFill>
                  <a:srgbClr val="7030A0"/>
                </a:solidFill>
              </a:rPr>
              <a:t>QUAID E MILLATH GOVRENMENT COLLEGE FOR WOMEN(AUTONOMOUS),CHENNAI-60002</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89F6C28-B019-249D-B448-02BB749C5136}"/>
              </a:ext>
            </a:extLst>
          </p:cNvPr>
          <p:cNvSpPr txBox="1"/>
          <p:nvPr/>
        </p:nvSpPr>
        <p:spPr>
          <a:xfrm>
            <a:off x="1576137" y="1608994"/>
            <a:ext cx="8686800" cy="4985980"/>
          </a:xfrm>
          <a:prstGeom prst="rect">
            <a:avLst/>
          </a:prstGeom>
          <a:noFill/>
        </p:spPr>
        <p:txBody>
          <a:bodyPr wrap="square" rtlCol="0">
            <a:spAutoFit/>
          </a:bodyPr>
          <a:lstStyle/>
          <a:p>
            <a:r>
              <a:rPr lang="en-IN" sz="2800" b="1" dirty="0"/>
              <a:t>DATA COLLECTION</a:t>
            </a:r>
          </a:p>
          <a:p>
            <a:r>
              <a:rPr lang="en-IN" dirty="0"/>
              <a:t>1)EXTRACT FROM KAGGLE</a:t>
            </a:r>
          </a:p>
          <a:p>
            <a:r>
              <a:rPr lang="en-IN" dirty="0"/>
              <a:t>FEATURE COLLECTION </a:t>
            </a:r>
          </a:p>
          <a:p>
            <a:pPr marL="342900" indent="-342900">
              <a:buAutoNum type="arabicParenR"/>
            </a:pPr>
            <a:r>
              <a:rPr lang="en-IN" dirty="0"/>
              <a:t>EMP ID</a:t>
            </a:r>
          </a:p>
          <a:p>
            <a:pPr marL="342900" indent="-342900">
              <a:buAutoNum type="arabicParenR"/>
            </a:pPr>
            <a:r>
              <a:rPr lang="en-IN" dirty="0"/>
              <a:t>BUSINESS UNIT</a:t>
            </a:r>
          </a:p>
          <a:p>
            <a:pPr marL="342900" indent="-342900">
              <a:buAutoNum type="arabicParenR"/>
            </a:pPr>
            <a:r>
              <a:rPr lang="en-IN" dirty="0"/>
              <a:t>FIRST NAME </a:t>
            </a:r>
          </a:p>
          <a:p>
            <a:pPr marL="342900" indent="-342900">
              <a:buAutoNum type="arabicParenR"/>
            </a:pPr>
            <a:r>
              <a:rPr lang="en-IN" dirty="0"/>
              <a:t>LAST NAME</a:t>
            </a:r>
          </a:p>
          <a:p>
            <a:pPr marL="342900" indent="-342900">
              <a:buAutoNum type="arabicParenR"/>
            </a:pPr>
            <a:r>
              <a:rPr lang="en-IN" dirty="0"/>
              <a:t>RATING</a:t>
            </a:r>
          </a:p>
          <a:p>
            <a:pPr marL="342900" indent="-342900">
              <a:buAutoNum type="arabicParenR"/>
            </a:pPr>
            <a:r>
              <a:rPr lang="en-IN" dirty="0"/>
              <a:t>PERFORMANCE LEVEL</a:t>
            </a:r>
          </a:p>
          <a:p>
            <a:pPr marL="342900" indent="-342900">
              <a:buAutoNum type="arabicParenR"/>
            </a:pPr>
            <a:r>
              <a:rPr lang="en-IN" dirty="0"/>
              <a:t>PAYZONE</a:t>
            </a:r>
          </a:p>
          <a:p>
            <a:r>
              <a:rPr lang="en-IN" sz="2800" b="1" dirty="0"/>
              <a:t>DATA CLEANING</a:t>
            </a:r>
          </a:p>
          <a:p>
            <a:r>
              <a:rPr lang="en-IN" dirty="0"/>
              <a:t>1)Condition formatting</a:t>
            </a:r>
          </a:p>
          <a:p>
            <a:r>
              <a:rPr lang="en-IN" dirty="0"/>
              <a:t>2)Filtering</a:t>
            </a:r>
          </a:p>
          <a:p>
            <a:r>
              <a:rPr lang="en-IN" dirty="0"/>
              <a:t>3) No fill</a:t>
            </a:r>
          </a:p>
          <a:p>
            <a:r>
              <a:rPr lang="en-IN" sz="2800" b="1" dirty="0"/>
              <a:t>Performance level </a:t>
            </a:r>
          </a:p>
          <a:p>
            <a:r>
              <a:rPr lang="en-IN" dirty="0"/>
              <a:t>By using formula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CC19F21C-AA22-FA97-8FD9-170C4FEE0765}"/>
              </a:ext>
            </a:extLst>
          </p:cNvPr>
          <p:cNvGraphicFramePr>
            <a:graphicFrameLocks/>
          </p:cNvGraphicFramePr>
          <p:nvPr>
            <p:extLst>
              <p:ext uri="{D42A27DB-BD31-4B8C-83A1-F6EECF244321}">
                <p14:modId xmlns:p14="http://schemas.microsoft.com/office/powerpoint/2010/main" val="1260159925"/>
              </p:ext>
            </p:extLst>
          </p:nvPr>
        </p:nvGraphicFramePr>
        <p:xfrm>
          <a:off x="1828800" y="1371599"/>
          <a:ext cx="7239000" cy="48006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80946E3-5C26-00F0-BE68-D016CBBCECF4}"/>
              </a:ext>
            </a:extLst>
          </p:cNvPr>
          <p:cNvSpPr txBox="1"/>
          <p:nvPr/>
        </p:nvSpPr>
        <p:spPr>
          <a:xfrm>
            <a:off x="1066800" y="1676400"/>
            <a:ext cx="8153400" cy="3416320"/>
          </a:xfrm>
          <a:prstGeom prst="rect">
            <a:avLst/>
          </a:prstGeom>
          <a:noFill/>
        </p:spPr>
        <p:txBody>
          <a:bodyPr wrap="square" rtlCol="0">
            <a:spAutoFit/>
          </a:bodyPr>
          <a:lstStyle/>
          <a:p>
            <a:r>
              <a:rPr lang="en-IN" sz="3600" dirty="0">
                <a:solidFill>
                  <a:schemeClr val="accent2">
                    <a:lumMod val="75000"/>
                  </a:schemeClr>
                </a:solidFill>
              </a:rPr>
              <a:t>By preparing the performance of employee low performing level employees are higher in the organisation so I conclude organisation can take efforts to motivate the employee to achieve high level performance</a:t>
            </a:r>
            <a:r>
              <a:rPr lang="en-IN" sz="3600" dirty="0"/>
              <a: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33369"/>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D77C31D9-BF0C-4489-9427-E3AD9FD2FC57}"/>
              </a:ext>
            </a:extLst>
          </p:cNvPr>
          <p:cNvSpPr txBox="1"/>
          <p:nvPr/>
        </p:nvSpPr>
        <p:spPr>
          <a:xfrm>
            <a:off x="609600" y="1842012"/>
            <a:ext cx="7620000" cy="4031873"/>
          </a:xfrm>
          <a:prstGeom prst="rect">
            <a:avLst/>
          </a:prstGeom>
          <a:noFill/>
        </p:spPr>
        <p:txBody>
          <a:bodyPr wrap="square" rtlCol="0">
            <a:spAutoFit/>
          </a:bodyPr>
          <a:lstStyle/>
          <a:p>
            <a:r>
              <a:rPr lang="en-IN" sz="3200" dirty="0">
                <a:solidFill>
                  <a:schemeClr val="accent4">
                    <a:lumMod val="75000"/>
                  </a:schemeClr>
                </a:solidFill>
              </a:rPr>
              <a:t>By preparing the employee performance analysis the company and inside members of the company can know and track the employee performance and motivate for low performance employee and giving rewards for high level performance employee . Employee performance play an important role in growth of the firm</a:t>
            </a:r>
            <a:r>
              <a:rPr lang="en-IN"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C14C219-DB0D-3AF3-4F94-8F7B125E5ABB}"/>
              </a:ext>
            </a:extLst>
          </p:cNvPr>
          <p:cNvSpPr txBox="1"/>
          <p:nvPr/>
        </p:nvSpPr>
        <p:spPr>
          <a:xfrm>
            <a:off x="990600" y="2019300"/>
            <a:ext cx="8153400" cy="2862322"/>
          </a:xfrm>
          <a:prstGeom prst="rect">
            <a:avLst/>
          </a:prstGeom>
          <a:noFill/>
        </p:spPr>
        <p:txBody>
          <a:bodyPr wrap="square" rtlCol="0">
            <a:spAutoFit/>
          </a:bodyPr>
          <a:lstStyle/>
          <a:p>
            <a:r>
              <a:rPr lang="en-IN" sz="3600" dirty="0">
                <a:solidFill>
                  <a:schemeClr val="accent4">
                    <a:lumMod val="75000"/>
                  </a:schemeClr>
                </a:solidFill>
              </a:rPr>
              <a:t>Analysing the performance of employee by considering various factors like gender, performance level ,their rating, business unit achievements based on this performance of employee are created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AB4EC39E-4A78-9186-BE52-19809D436A6B}"/>
              </a:ext>
            </a:extLst>
          </p:cNvPr>
          <p:cNvSpPr txBox="1"/>
          <p:nvPr/>
        </p:nvSpPr>
        <p:spPr>
          <a:xfrm>
            <a:off x="533400" y="1951672"/>
            <a:ext cx="8420100" cy="3170099"/>
          </a:xfrm>
          <a:prstGeom prst="rect">
            <a:avLst/>
          </a:prstGeom>
          <a:noFill/>
        </p:spPr>
        <p:txBody>
          <a:bodyPr wrap="square" rtlCol="0">
            <a:spAutoFit/>
          </a:bodyPr>
          <a:lstStyle/>
          <a:p>
            <a:pPr marL="342900" indent="-342900">
              <a:buAutoNum type="arabicParenR"/>
            </a:pPr>
            <a:r>
              <a:rPr lang="en-IN" sz="4000" dirty="0"/>
              <a:t>Employer</a:t>
            </a:r>
          </a:p>
          <a:p>
            <a:pPr marL="342900" indent="-342900">
              <a:buAutoNum type="arabicParenR"/>
            </a:pPr>
            <a:r>
              <a:rPr lang="en-IN" sz="4000" dirty="0"/>
              <a:t>Employee</a:t>
            </a:r>
          </a:p>
          <a:p>
            <a:pPr marL="342900" indent="-342900">
              <a:buAutoNum type="arabicParenR"/>
            </a:pPr>
            <a:r>
              <a:rPr lang="en-IN" sz="4000" dirty="0"/>
              <a:t>Organisation</a:t>
            </a:r>
          </a:p>
          <a:p>
            <a:pPr marL="342900" indent="-342900">
              <a:buAutoNum type="arabicParenR"/>
            </a:pPr>
            <a:r>
              <a:rPr lang="en-IN" sz="4000" dirty="0"/>
              <a:t>Manager</a:t>
            </a:r>
          </a:p>
          <a:p>
            <a:pPr marL="342900" indent="-342900">
              <a:buAutoNum type="arabicParenR"/>
            </a:pPr>
            <a:r>
              <a:rPr lang="en-IN" sz="4000" dirty="0"/>
              <a:t>HR</a:t>
            </a:r>
          </a:p>
        </p:txBody>
      </p:sp>
      <p:pic>
        <p:nvPicPr>
          <p:cNvPr id="10" name="Picture 9">
            <a:extLst>
              <a:ext uri="{FF2B5EF4-FFF2-40B4-BE49-F238E27FC236}">
                <a16:creationId xmlns:a16="http://schemas.microsoft.com/office/drawing/2014/main" id="{D6F003EC-F133-52AE-AA81-29C30507290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829376" y="690209"/>
            <a:ext cx="6813182" cy="4838700"/>
          </a:xfrm>
          <a:prstGeom prst="rect">
            <a:avLst/>
          </a:prstGeom>
        </p:spPr>
      </p:pic>
      <p:sp>
        <p:nvSpPr>
          <p:cNvPr id="11" name="TextBox 10">
            <a:extLst>
              <a:ext uri="{FF2B5EF4-FFF2-40B4-BE49-F238E27FC236}">
                <a16:creationId xmlns:a16="http://schemas.microsoft.com/office/drawing/2014/main" id="{8965FF05-2F8A-50BE-F2A2-A6609D46F20A}"/>
              </a:ext>
            </a:extLst>
          </p:cNvPr>
          <p:cNvSpPr txBox="1"/>
          <p:nvPr/>
        </p:nvSpPr>
        <p:spPr>
          <a:xfrm>
            <a:off x="9252719" y="5596875"/>
            <a:ext cx="2389839" cy="369332"/>
          </a:xfrm>
          <a:prstGeom prst="rect">
            <a:avLst/>
          </a:prstGeom>
          <a:noFill/>
        </p:spPr>
        <p:txBody>
          <a:bodyPr wrap="square" rtlCol="0">
            <a:spAutoFit/>
          </a:bodyPr>
          <a:lstStyle/>
          <a:p>
            <a:r>
              <a:rPr lang="en-IN" sz="900">
                <a:hlinkClick r:id="rId4" tooltip="https://www.pngall.com/employment-png/"/>
              </a:rPr>
              <a:t>This Photo</a:t>
            </a:r>
            <a:r>
              <a:rPr lang="en-IN" sz="900"/>
              <a:t> by Unknown Author is licensed under </a:t>
            </a:r>
            <a:r>
              <a:rPr lang="en-IN" sz="900">
                <a:hlinkClick r:id="rId5" tooltip="https://creativecommons.org/licenses/by-nc/3.0/"/>
              </a:rPr>
              <a:t>CC BY-NC</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2D211DA4-DACA-61EF-FEA1-40C467F1E0D1}"/>
              </a:ext>
            </a:extLst>
          </p:cNvPr>
          <p:cNvSpPr txBox="1"/>
          <p:nvPr/>
        </p:nvSpPr>
        <p:spPr>
          <a:xfrm>
            <a:off x="3551571" y="1835818"/>
            <a:ext cx="5924550" cy="3416320"/>
          </a:xfrm>
          <a:prstGeom prst="rect">
            <a:avLst/>
          </a:prstGeom>
          <a:noFill/>
        </p:spPr>
        <p:txBody>
          <a:bodyPr wrap="square" rtlCol="0">
            <a:spAutoFit/>
          </a:bodyPr>
          <a:lstStyle/>
          <a:p>
            <a:r>
              <a:rPr lang="en-IN" sz="3600" dirty="0">
                <a:solidFill>
                  <a:schemeClr val="accent2">
                    <a:lumMod val="50000"/>
                  </a:schemeClr>
                </a:solidFill>
              </a:rPr>
              <a:t>1)CONDITIONAL FORMATING-MISSING</a:t>
            </a:r>
          </a:p>
          <a:p>
            <a:r>
              <a:rPr lang="en-IN" sz="3600" dirty="0">
                <a:solidFill>
                  <a:schemeClr val="accent2">
                    <a:lumMod val="50000"/>
                  </a:schemeClr>
                </a:solidFill>
              </a:rPr>
              <a:t>2)FILTER-REMOVE</a:t>
            </a:r>
          </a:p>
          <a:p>
            <a:r>
              <a:rPr lang="en-IN" sz="3600" dirty="0">
                <a:solidFill>
                  <a:schemeClr val="accent2">
                    <a:lumMod val="50000"/>
                  </a:schemeClr>
                </a:solidFill>
              </a:rPr>
              <a:t>3)FROMULA-PERFORMANCE</a:t>
            </a:r>
          </a:p>
          <a:p>
            <a:r>
              <a:rPr lang="en-IN" sz="3600" dirty="0">
                <a:solidFill>
                  <a:schemeClr val="accent2">
                    <a:lumMod val="50000"/>
                  </a:schemeClr>
                </a:solidFill>
              </a:rPr>
              <a:t>4)GRAPH-DATA VISUALIZATION</a:t>
            </a:r>
          </a:p>
          <a:p>
            <a:r>
              <a:rPr lang="en-IN" sz="3600" dirty="0">
                <a:solidFill>
                  <a:schemeClr val="accent2">
                    <a:lumMod val="50000"/>
                  </a:schemeClr>
                </a:solidFill>
              </a:rPr>
              <a:t>5)PIVOT-SUMMARY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412268F1-F5B9-F39D-6A32-F52460F852D9}"/>
              </a:ext>
            </a:extLst>
          </p:cNvPr>
          <p:cNvSpPr txBox="1"/>
          <p:nvPr/>
        </p:nvSpPr>
        <p:spPr>
          <a:xfrm>
            <a:off x="1371600" y="1676400"/>
            <a:ext cx="7086600" cy="4401205"/>
          </a:xfrm>
          <a:prstGeom prst="rect">
            <a:avLst/>
          </a:prstGeom>
          <a:noFill/>
        </p:spPr>
        <p:txBody>
          <a:bodyPr wrap="square" rtlCol="0">
            <a:spAutoFit/>
          </a:bodyPr>
          <a:lstStyle/>
          <a:p>
            <a:r>
              <a:rPr lang="en-IN" sz="2800" dirty="0">
                <a:solidFill>
                  <a:schemeClr val="accent6">
                    <a:lumMod val="50000"/>
                  </a:schemeClr>
                </a:solidFill>
              </a:rPr>
              <a:t>EMPLOYEE DATA = KAGGLE</a:t>
            </a:r>
          </a:p>
          <a:p>
            <a:r>
              <a:rPr lang="en-IN" sz="2800" dirty="0">
                <a:solidFill>
                  <a:schemeClr val="accent6">
                    <a:lumMod val="50000"/>
                  </a:schemeClr>
                </a:solidFill>
              </a:rPr>
              <a:t>26 – FEATURES</a:t>
            </a:r>
          </a:p>
          <a:p>
            <a:r>
              <a:rPr lang="en-IN" sz="2800" dirty="0">
                <a:solidFill>
                  <a:schemeClr val="accent6">
                    <a:lumMod val="50000"/>
                  </a:schemeClr>
                </a:solidFill>
              </a:rPr>
              <a:t>9- FEATURES</a:t>
            </a:r>
          </a:p>
          <a:p>
            <a:r>
              <a:rPr lang="en-IN" sz="2800" dirty="0">
                <a:solidFill>
                  <a:schemeClr val="accent6">
                    <a:lumMod val="50000"/>
                  </a:schemeClr>
                </a:solidFill>
              </a:rPr>
              <a:t>EMP ID-NUM</a:t>
            </a:r>
          </a:p>
          <a:p>
            <a:r>
              <a:rPr lang="en-IN" sz="2800" dirty="0">
                <a:solidFill>
                  <a:schemeClr val="accent6">
                    <a:lumMod val="50000"/>
                  </a:schemeClr>
                </a:solidFill>
              </a:rPr>
              <a:t>NAME- TEXT</a:t>
            </a:r>
          </a:p>
          <a:p>
            <a:r>
              <a:rPr lang="en-IN" sz="2800" dirty="0">
                <a:solidFill>
                  <a:schemeClr val="accent6">
                    <a:lumMod val="50000"/>
                  </a:schemeClr>
                </a:solidFill>
              </a:rPr>
              <a:t>EMP TYPE</a:t>
            </a:r>
          </a:p>
          <a:p>
            <a:r>
              <a:rPr lang="en-IN" sz="2800" dirty="0">
                <a:solidFill>
                  <a:schemeClr val="accent6">
                    <a:lumMod val="50000"/>
                  </a:schemeClr>
                </a:solidFill>
              </a:rPr>
              <a:t>PERFORMANCE LEVEL</a:t>
            </a:r>
          </a:p>
          <a:p>
            <a:r>
              <a:rPr lang="en-IN" sz="2800" dirty="0">
                <a:solidFill>
                  <a:schemeClr val="accent6">
                    <a:lumMod val="50000"/>
                  </a:schemeClr>
                </a:solidFill>
              </a:rPr>
              <a:t>GENDER MALA FEMALE</a:t>
            </a:r>
          </a:p>
          <a:p>
            <a:r>
              <a:rPr lang="en-IN" sz="2800" dirty="0">
                <a:solidFill>
                  <a:schemeClr val="accent6">
                    <a:lumMod val="50000"/>
                  </a:schemeClr>
                </a:solidFill>
              </a:rPr>
              <a:t>EMPLOYEE RATING- NUM</a:t>
            </a:r>
          </a:p>
          <a:p>
            <a:r>
              <a:rPr lang="en-IN" sz="2800" dirty="0">
                <a:solidFill>
                  <a:schemeClr val="accent6">
                    <a:lumMod val="50000"/>
                  </a:schemeClr>
                </a:solidFill>
              </a:rPr>
              <a:t>PAYZONE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4F8E4B8-BDA8-CCB5-526B-41DDE50723FF}"/>
              </a:ext>
            </a:extLst>
          </p:cNvPr>
          <p:cNvSpPr txBox="1"/>
          <p:nvPr/>
        </p:nvSpPr>
        <p:spPr>
          <a:xfrm>
            <a:off x="2533650" y="2354703"/>
            <a:ext cx="5924550" cy="1200329"/>
          </a:xfrm>
          <a:prstGeom prst="rect">
            <a:avLst/>
          </a:prstGeom>
          <a:noFill/>
        </p:spPr>
        <p:txBody>
          <a:bodyPr wrap="square" rtlCol="0">
            <a:spAutoFit/>
          </a:bodyPr>
          <a:lstStyle/>
          <a:p>
            <a:r>
              <a:rPr lang="en-IN" sz="3600" dirty="0"/>
              <a:t>SLICER AND PIVOT TABLE IS WOW FACTOR IN MY PROJECT</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252</TotalTime>
  <Words>330</Words>
  <Application>Microsoft Office PowerPoint</Application>
  <PresentationFormat>Widescreen</PresentationFormat>
  <Paragraphs>83</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Gill Sans MT</vt:lpstr>
      <vt:lpstr>Roboto</vt:lpstr>
      <vt:lpstr>Times New Roman</vt:lpstr>
      <vt:lpstr>Trebuchet MS</vt:lpstr>
      <vt:lpstr>Gallery</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DIVYA VINO</cp:lastModifiedBy>
  <cp:revision>13</cp:revision>
  <dcterms:created xsi:type="dcterms:W3CDTF">2024-03-29T15:07:22Z</dcterms:created>
  <dcterms:modified xsi:type="dcterms:W3CDTF">2024-08-31T10:29:23Z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