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609601"/>
            <a:ext cx="7772400" cy="1981199"/>
          </a:xfrm>
        </p:spPr>
        <p:txBody>
          <a:bodyPr/>
          <a:lstStyle/>
          <a:p>
            <a:r>
              <a:rPr lang="en-US" b="1" dirty="0" smtClean="0">
                <a:latin typeface="Baskerville Old Face" panose="02020602080505020303" pitchFamily="18" charset="0"/>
              </a:rPr>
              <a:t>FLIGHT  </a:t>
            </a:r>
            <a:r>
              <a:rPr lang="en-US" b="1" dirty="0" smtClean="0">
                <a:latin typeface="Baskerville Old Face" panose="02020602080505020303" pitchFamily="18" charset="0"/>
              </a:rPr>
              <a:t>PRICE PREDICTION</a:t>
            </a:r>
            <a:endParaRPr lang="en-US" dirty="0"/>
          </a:p>
        </p:txBody>
      </p:sp>
      <p:sp>
        <p:nvSpPr>
          <p:cNvPr id="3" name="Subtitle 2"/>
          <p:cNvSpPr>
            <a:spLocks noGrp="1"/>
          </p:cNvSpPr>
          <p:nvPr>
            <p:ph type="subTitle" idx="1"/>
          </p:nvPr>
        </p:nvSpPr>
        <p:spPr>
          <a:xfrm>
            <a:off x="1371600" y="4800600"/>
            <a:ext cx="6400800" cy="838200"/>
          </a:xfrm>
        </p:spPr>
        <p:txBody>
          <a:bodyPr>
            <a:normAutofit lnSpcReduction="10000"/>
          </a:bodyPr>
          <a:lstStyle/>
          <a:p>
            <a:r>
              <a:rPr lang="en-US" sz="2400" b="1" dirty="0" smtClean="0">
                <a:solidFill>
                  <a:schemeClr val="tx1"/>
                </a:solidFill>
                <a:latin typeface="Baskerville Old Face" panose="02020602080505020303" pitchFamily="18" charset="0"/>
                <a:ea typeface="+mj-ea"/>
                <a:cs typeface="+mj-cs"/>
              </a:rPr>
              <a:t>Author : </a:t>
            </a:r>
            <a:r>
              <a:rPr lang="en-US" sz="2400" b="1" dirty="0" err="1" smtClean="0">
                <a:solidFill>
                  <a:schemeClr val="tx1"/>
                </a:solidFill>
                <a:latin typeface="Baskerville Old Face" panose="02020602080505020303" pitchFamily="18" charset="0"/>
                <a:ea typeface="+mj-ea"/>
                <a:cs typeface="+mj-cs"/>
              </a:rPr>
              <a:t>Divya</a:t>
            </a:r>
            <a:r>
              <a:rPr lang="en-US" sz="2400" b="1" dirty="0" smtClean="0">
                <a:solidFill>
                  <a:schemeClr val="tx1"/>
                </a:solidFill>
                <a:latin typeface="Baskerville Old Face" panose="02020602080505020303" pitchFamily="18" charset="0"/>
                <a:ea typeface="+mj-ea"/>
                <a:cs typeface="+mj-cs"/>
              </a:rPr>
              <a:t> </a:t>
            </a:r>
            <a:r>
              <a:rPr lang="en-US" sz="2400" b="1" dirty="0" err="1" smtClean="0">
                <a:solidFill>
                  <a:schemeClr val="tx1"/>
                </a:solidFill>
                <a:latin typeface="Baskerville Old Face" panose="02020602080505020303" pitchFamily="18" charset="0"/>
                <a:ea typeface="+mj-ea"/>
                <a:cs typeface="+mj-cs"/>
              </a:rPr>
              <a:t>Trivedi</a:t>
            </a:r>
            <a:endParaRPr lang="en-US" sz="2400" b="1" dirty="0" smtClean="0">
              <a:solidFill>
                <a:schemeClr val="tx1"/>
              </a:solidFill>
              <a:latin typeface="Baskerville Old Face" panose="02020602080505020303" pitchFamily="18" charset="0"/>
              <a:ea typeface="+mj-ea"/>
              <a:cs typeface="+mj-cs"/>
            </a:endParaRPr>
          </a:p>
          <a:p>
            <a:r>
              <a:rPr lang="en-US" sz="2400" b="1" dirty="0" smtClean="0">
                <a:solidFill>
                  <a:schemeClr val="tx1"/>
                </a:solidFill>
                <a:latin typeface="Baskerville Old Face" panose="02020602080505020303" pitchFamily="18" charset="0"/>
              </a:rPr>
              <a:t>SME</a:t>
            </a:r>
            <a:r>
              <a:rPr lang="en-US" sz="2400" b="1" dirty="0" smtClean="0">
                <a:solidFill>
                  <a:schemeClr val="tx1"/>
                </a:solidFill>
                <a:latin typeface="Baskerville Old Face" panose="02020602080505020303" pitchFamily="18" charset="0"/>
              </a:rPr>
              <a:t>: </a:t>
            </a:r>
            <a:r>
              <a:rPr lang="en-US" sz="2400" b="1" dirty="0" err="1" smtClean="0">
                <a:solidFill>
                  <a:schemeClr val="tx1"/>
                </a:solidFill>
                <a:latin typeface="Baskerville Old Face" panose="02020602080505020303" pitchFamily="18" charset="0"/>
              </a:rPr>
              <a:t>Gulshana</a:t>
            </a:r>
            <a:r>
              <a:rPr lang="en-US" sz="2400" b="1" dirty="0" smtClean="0">
                <a:solidFill>
                  <a:schemeClr val="tx1"/>
                </a:solidFill>
                <a:latin typeface="Baskerville Old Face" panose="02020602080505020303" pitchFamily="18" charset="0"/>
              </a:rPr>
              <a:t> </a:t>
            </a:r>
            <a:r>
              <a:rPr lang="en-US" sz="2400" b="1" dirty="0" err="1" smtClean="0">
                <a:solidFill>
                  <a:schemeClr val="tx1"/>
                </a:solidFill>
                <a:latin typeface="Baskerville Old Face" panose="02020602080505020303" pitchFamily="18" charset="0"/>
              </a:rPr>
              <a:t>Chaudhary</a:t>
            </a:r>
            <a:endParaRPr lang="en-US" sz="2400" b="1" dirty="0">
              <a:solidFill>
                <a:schemeClr val="tx1"/>
              </a:solidFill>
              <a:latin typeface="Baskerville Old Face" panose="020206020805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0" y="457201"/>
            <a:ext cx="8915400" cy="533399"/>
          </a:xfrm>
        </p:spPr>
        <p:txBody>
          <a:bodyPr>
            <a:noAutofit/>
          </a:bodyPr>
          <a:lstStyle/>
          <a:p>
            <a:pPr algn="l"/>
            <a:r>
              <a:rPr lang="en-US" sz="3000" b="1" dirty="0" smtClean="0">
                <a:latin typeface="Baskerville Old Face" pitchFamily="18" charset="0"/>
              </a:rPr>
              <a:t/>
            </a:r>
            <a:br>
              <a:rPr lang="en-US" sz="3000" b="1" dirty="0" smtClean="0">
                <a:latin typeface="Baskerville Old Face" pitchFamily="18" charset="0"/>
              </a:rPr>
            </a:br>
            <a:r>
              <a:rPr lang="en-US" sz="3000" b="1" dirty="0" smtClean="0">
                <a:latin typeface="Baskerville Old Face" pitchFamily="18" charset="0"/>
              </a:rPr>
              <a:t>Visualization :</a:t>
            </a:r>
            <a:br>
              <a:rPr lang="en-US" sz="3000" b="1" dirty="0" smtClean="0">
                <a:latin typeface="Baskerville Old Face" pitchFamily="18" charset="0"/>
              </a:rPr>
            </a:br>
            <a:r>
              <a:rPr lang="en-US" sz="3000" b="1" dirty="0" err="1" smtClean="0">
                <a:latin typeface="Baskerville Old Face" pitchFamily="18" charset="0"/>
              </a:rPr>
              <a:t>Univariate</a:t>
            </a:r>
            <a:r>
              <a:rPr lang="en-US" sz="3000" b="1" dirty="0" smtClean="0">
                <a:latin typeface="Baskerville Old Face" pitchFamily="18" charset="0"/>
              </a:rPr>
              <a:t> </a:t>
            </a:r>
            <a:r>
              <a:rPr lang="en-US" sz="3000" b="1" dirty="0" smtClean="0">
                <a:latin typeface="Baskerville Old Face" pitchFamily="18" charset="0"/>
              </a:rPr>
              <a:t>Analysis for Numerical </a:t>
            </a:r>
            <a:r>
              <a:rPr lang="en-US" sz="3000" b="1" dirty="0" smtClean="0">
                <a:latin typeface="Baskerville Old Face" pitchFamily="18" charset="0"/>
              </a:rPr>
              <a:t>Variables :</a:t>
            </a:r>
            <a:r>
              <a:rPr lang="en-IN" sz="4000" dirty="0" smtClean="0">
                <a:latin typeface="Bahnschrift SemiBold SemiConden" panose="020B0502040204020203" pitchFamily="34" charset="0"/>
              </a:rPr>
              <a:t/>
            </a:r>
            <a:br>
              <a:rPr lang="en-IN" sz="4000" dirty="0" smtClean="0">
                <a:latin typeface="Bahnschrift SemiBold SemiConden" panose="020B0502040204020203" pitchFamily="34" charset="0"/>
              </a:rPr>
            </a:br>
            <a:endParaRPr lang="en-US" sz="4000" b="1" dirty="0"/>
          </a:p>
        </p:txBody>
      </p:sp>
      <p:sp>
        <p:nvSpPr>
          <p:cNvPr id="3" name="Subtitle 2"/>
          <p:cNvSpPr>
            <a:spLocks noGrp="1"/>
          </p:cNvSpPr>
          <p:nvPr>
            <p:ph type="subTitle" idx="1"/>
          </p:nvPr>
        </p:nvSpPr>
        <p:spPr>
          <a:xfrm>
            <a:off x="533400" y="1143000"/>
            <a:ext cx="8153400" cy="5334000"/>
          </a:xfrm>
        </p:spPr>
        <p:txBody>
          <a:bodyPr>
            <a:normAutofit/>
          </a:bodyPr>
          <a:lstStyle/>
          <a:p>
            <a:pPr lvl="0" algn="l">
              <a:lnSpc>
                <a:spcPct val="107000"/>
              </a:lnSpc>
            </a:pPr>
            <a:r>
              <a:rPr lang="en-IN" sz="1800" b="1" dirty="0" smtClean="0">
                <a:solidFill>
                  <a:schemeClr val="tx1"/>
                </a:solidFill>
                <a:latin typeface="Bahnschrift SemiBold" pitchFamily="34" charset="0"/>
              </a:rPr>
              <a:t>The distribution plot shows how the data has been distributed in each of the columns.</a:t>
            </a:r>
            <a:endParaRPr lang="en-IN" sz="1800" b="1" dirty="0" smtClean="0">
              <a:solidFill>
                <a:schemeClr val="tx1"/>
              </a:solidFill>
              <a:latin typeface="Bahnschrift SemiBold" pitchFamily="34" charset="0"/>
              <a:ea typeface="Times New Roman" panose="02020603050405020304" pitchFamily="18" charset="0"/>
              <a:cs typeface="Calibri" panose="020F0502020204030204" pitchFamily="34" charset="0"/>
            </a:endParaRPr>
          </a:p>
          <a:p>
            <a:pPr algn="l"/>
            <a:r>
              <a:rPr lang="en-US" sz="1800" b="1" dirty="0" smtClean="0">
                <a:solidFill>
                  <a:schemeClr val="tx1"/>
                </a:solidFill>
                <a:latin typeface="Bahnschrift SemiBold" pitchFamily="34" charset="0"/>
              </a:rPr>
              <a:t>From the distribution plot we can observe the columns are somewhat distributed normally as they have no proper bell shape curve.</a:t>
            </a:r>
          </a:p>
          <a:p>
            <a:pPr algn="l"/>
            <a:r>
              <a:rPr lang="en-US" sz="1800" b="1" dirty="0" smtClean="0">
                <a:solidFill>
                  <a:schemeClr val="tx1"/>
                </a:solidFill>
                <a:latin typeface="Bahnschrift SemiBold" pitchFamily="34" charset="0"/>
              </a:rPr>
              <a:t>The columns like "Duration", "</a:t>
            </a:r>
            <a:r>
              <a:rPr lang="en-IN" sz="1800" b="1" dirty="0" smtClean="0">
                <a:solidFill>
                  <a:schemeClr val="tx1"/>
                </a:solidFill>
                <a:latin typeface="Bahnschrift SemiBold" pitchFamily="34" charset="0"/>
                <a:ea typeface="Calibri" panose="020F0502020204030204" pitchFamily="34" charset="0"/>
              </a:rPr>
              <a:t> </a:t>
            </a:r>
            <a:r>
              <a:rPr lang="en-IN" sz="1800" b="1" dirty="0" err="1" smtClean="0">
                <a:solidFill>
                  <a:schemeClr val="tx1"/>
                </a:solidFill>
                <a:latin typeface="Bahnschrift SemiBold" pitchFamily="34" charset="0"/>
                <a:ea typeface="Calibri" panose="020F0502020204030204" pitchFamily="34" charset="0"/>
              </a:rPr>
              <a:t>Total_Stops</a:t>
            </a:r>
            <a:r>
              <a:rPr lang="en-IN" sz="1800" b="1" dirty="0" smtClean="0">
                <a:solidFill>
                  <a:schemeClr val="tx1"/>
                </a:solidFill>
                <a:latin typeface="Bahnschrift SemiBold" pitchFamily="34" charset="0"/>
                <a:ea typeface="Calibri" panose="020F0502020204030204" pitchFamily="34" charset="0"/>
              </a:rPr>
              <a:t> </a:t>
            </a:r>
            <a:r>
              <a:rPr lang="en-US" sz="1800" b="1" dirty="0" smtClean="0">
                <a:solidFill>
                  <a:schemeClr val="tx1"/>
                </a:solidFill>
                <a:latin typeface="Bahnschrift SemiBold" pitchFamily="34" charset="0"/>
              </a:rPr>
              <a:t>" and "Price" are skewed to right as the mean value in these columns are much greater than the median(50%).</a:t>
            </a:r>
          </a:p>
          <a:p>
            <a:pPr algn="l"/>
            <a:r>
              <a:rPr lang="en-US" sz="1800" b="1" dirty="0" smtClean="0">
                <a:solidFill>
                  <a:schemeClr val="tx1"/>
                </a:solidFill>
                <a:latin typeface="Bahnschrift SemiBold" pitchFamily="34" charset="0"/>
              </a:rPr>
              <a:t>Also the data in the column </a:t>
            </a:r>
            <a:r>
              <a:rPr lang="en-US" sz="1800" b="1" dirty="0" err="1" smtClean="0">
                <a:solidFill>
                  <a:schemeClr val="tx1"/>
                </a:solidFill>
                <a:latin typeface="Bahnschrift SemiBold" pitchFamily="34" charset="0"/>
              </a:rPr>
              <a:t>Arrival_Hour</a:t>
            </a:r>
            <a:endParaRPr lang="en-US" sz="1800" b="1" dirty="0" smtClean="0">
              <a:solidFill>
                <a:schemeClr val="tx1"/>
              </a:solidFill>
              <a:latin typeface="Bahnschrift SemiBold" pitchFamily="34" charset="0"/>
            </a:endParaRPr>
          </a:p>
          <a:p>
            <a:pPr algn="l"/>
            <a:r>
              <a:rPr lang="en-US" sz="1800" b="1" dirty="0" smtClean="0">
                <a:solidFill>
                  <a:schemeClr val="tx1"/>
                </a:solidFill>
                <a:latin typeface="Bahnschrift SemiBold" pitchFamily="34" charset="0"/>
              </a:rPr>
              <a:t> </a:t>
            </a:r>
            <a:r>
              <a:rPr lang="en-US" sz="1800" b="1" dirty="0" smtClean="0">
                <a:solidFill>
                  <a:schemeClr val="tx1"/>
                </a:solidFill>
                <a:latin typeface="Bahnschrift SemiBold" pitchFamily="34" charset="0"/>
              </a:rPr>
              <a:t>skewed to left since the mean values </a:t>
            </a:r>
            <a:endParaRPr lang="en-US" sz="1800" b="1" dirty="0" smtClean="0">
              <a:solidFill>
                <a:schemeClr val="tx1"/>
              </a:solidFill>
              <a:latin typeface="Bahnschrift SemiBold" pitchFamily="34" charset="0"/>
            </a:endParaRPr>
          </a:p>
          <a:p>
            <a:pPr algn="l"/>
            <a:r>
              <a:rPr lang="en-US" sz="1800" b="1" dirty="0" smtClean="0">
                <a:solidFill>
                  <a:schemeClr val="tx1"/>
                </a:solidFill>
                <a:latin typeface="Bahnschrift SemiBold" pitchFamily="34" charset="0"/>
              </a:rPr>
              <a:t>is </a:t>
            </a:r>
            <a:r>
              <a:rPr lang="en-US" sz="1800" b="1" dirty="0" smtClean="0">
                <a:solidFill>
                  <a:schemeClr val="tx1"/>
                </a:solidFill>
                <a:latin typeface="Bahnschrift SemiBold" pitchFamily="34" charset="0"/>
              </a:rPr>
              <a:t>less than the median.</a:t>
            </a:r>
          </a:p>
          <a:p>
            <a:pPr algn="l"/>
            <a:r>
              <a:rPr lang="en-US" sz="1800" b="1" dirty="0" smtClean="0">
                <a:solidFill>
                  <a:schemeClr val="tx1"/>
                </a:solidFill>
                <a:latin typeface="Bahnschrift SemiBold" pitchFamily="34" charset="0"/>
              </a:rPr>
              <a:t>Since there is presence of </a:t>
            </a:r>
            <a:r>
              <a:rPr lang="en-US" sz="1800" b="1" dirty="0" err="1" smtClean="0">
                <a:solidFill>
                  <a:schemeClr val="tx1"/>
                </a:solidFill>
                <a:latin typeface="Bahnschrift SemiBold" pitchFamily="34" charset="0"/>
              </a:rPr>
              <a:t>skewness</a:t>
            </a:r>
            <a:r>
              <a:rPr lang="en-US" sz="1800" b="1" dirty="0" smtClean="0">
                <a:solidFill>
                  <a:schemeClr val="tx1"/>
                </a:solidFill>
                <a:latin typeface="Bahnschrift SemiBold" pitchFamily="34" charset="0"/>
              </a:rPr>
              <a:t> in </a:t>
            </a:r>
            <a:endParaRPr lang="en-US" sz="1800" b="1" dirty="0" smtClean="0">
              <a:solidFill>
                <a:schemeClr val="tx1"/>
              </a:solidFill>
              <a:latin typeface="Bahnschrift SemiBold" pitchFamily="34" charset="0"/>
            </a:endParaRPr>
          </a:p>
          <a:p>
            <a:pPr algn="l"/>
            <a:r>
              <a:rPr lang="en-US" sz="1800" b="1" dirty="0" smtClean="0">
                <a:solidFill>
                  <a:schemeClr val="tx1"/>
                </a:solidFill>
                <a:latin typeface="Bahnschrift SemiBold" pitchFamily="34" charset="0"/>
              </a:rPr>
              <a:t>the </a:t>
            </a:r>
            <a:r>
              <a:rPr lang="en-US" sz="1800" b="1" dirty="0" smtClean="0">
                <a:solidFill>
                  <a:schemeClr val="tx1"/>
                </a:solidFill>
                <a:latin typeface="Bahnschrift SemiBold" pitchFamily="34" charset="0"/>
              </a:rPr>
              <a:t>data, </a:t>
            </a:r>
            <a:r>
              <a:rPr lang="en-US" sz="1800" b="1" dirty="0" smtClean="0">
                <a:solidFill>
                  <a:schemeClr val="tx1"/>
                </a:solidFill>
                <a:latin typeface="Bahnschrift SemiBold" pitchFamily="34" charset="0"/>
              </a:rPr>
              <a:t>we </a:t>
            </a:r>
            <a:r>
              <a:rPr lang="en-US" sz="1800" b="1" dirty="0" smtClean="0">
                <a:solidFill>
                  <a:schemeClr val="tx1"/>
                </a:solidFill>
                <a:latin typeface="Bahnschrift SemiBold" pitchFamily="34" charset="0"/>
              </a:rPr>
              <a:t>need to remove </a:t>
            </a:r>
            <a:r>
              <a:rPr lang="en-US" sz="1800" b="1" dirty="0" err="1" smtClean="0">
                <a:solidFill>
                  <a:schemeClr val="tx1"/>
                </a:solidFill>
                <a:latin typeface="Bahnschrift SemiBold" pitchFamily="34" charset="0"/>
              </a:rPr>
              <a:t>skewness</a:t>
            </a:r>
            <a:r>
              <a:rPr lang="en-US" sz="1800" b="1" dirty="0" smtClean="0">
                <a:solidFill>
                  <a:schemeClr val="tx1"/>
                </a:solidFill>
                <a:latin typeface="Bahnschrift SemiBold" pitchFamily="34" charset="0"/>
              </a:rPr>
              <a:t> </a:t>
            </a:r>
            <a:r>
              <a:rPr lang="en-US" sz="1800" b="1" dirty="0" smtClean="0">
                <a:solidFill>
                  <a:schemeClr val="tx1"/>
                </a:solidFill>
                <a:latin typeface="Bahnschrift SemiBold" pitchFamily="34" charset="0"/>
              </a:rPr>
              <a:t>in</a:t>
            </a:r>
          </a:p>
          <a:p>
            <a:pPr algn="l"/>
            <a:r>
              <a:rPr lang="en-US" sz="1800" b="1" dirty="0" smtClean="0">
                <a:solidFill>
                  <a:schemeClr val="tx1"/>
                </a:solidFill>
                <a:latin typeface="Bahnschrift SemiBold" pitchFamily="34" charset="0"/>
              </a:rPr>
              <a:t> </a:t>
            </a:r>
            <a:r>
              <a:rPr lang="en-US" sz="1800" b="1" dirty="0" smtClean="0">
                <a:solidFill>
                  <a:schemeClr val="tx1"/>
                </a:solidFill>
                <a:latin typeface="Bahnschrift SemiBold" pitchFamily="34" charset="0"/>
              </a:rPr>
              <a:t>the numerical </a:t>
            </a:r>
            <a:r>
              <a:rPr lang="en-US" sz="1800" b="1" dirty="0" smtClean="0">
                <a:solidFill>
                  <a:schemeClr val="tx1"/>
                </a:solidFill>
                <a:latin typeface="Bahnschrift SemiBold" pitchFamily="34" charset="0"/>
              </a:rPr>
              <a:t>columns </a:t>
            </a:r>
            <a:r>
              <a:rPr lang="en-US" sz="1800" b="1" dirty="0" smtClean="0">
                <a:solidFill>
                  <a:schemeClr val="tx1"/>
                </a:solidFill>
                <a:latin typeface="Bahnschrift SemiBold" pitchFamily="34" charset="0"/>
              </a:rPr>
              <a:t>to overcome </a:t>
            </a:r>
            <a:endParaRPr lang="en-US" sz="1800" b="1" dirty="0" smtClean="0">
              <a:solidFill>
                <a:schemeClr val="tx1"/>
              </a:solidFill>
              <a:latin typeface="Bahnschrift SemiBold" pitchFamily="34" charset="0"/>
            </a:endParaRPr>
          </a:p>
          <a:p>
            <a:pPr algn="l"/>
            <a:r>
              <a:rPr lang="en-US" sz="1800" b="1" dirty="0" smtClean="0">
                <a:solidFill>
                  <a:schemeClr val="tx1"/>
                </a:solidFill>
                <a:latin typeface="Bahnschrift SemiBold" pitchFamily="34" charset="0"/>
              </a:rPr>
              <a:t>with </a:t>
            </a:r>
            <a:r>
              <a:rPr lang="en-US" sz="1800" b="1" dirty="0" smtClean="0">
                <a:solidFill>
                  <a:schemeClr val="tx1"/>
                </a:solidFill>
                <a:latin typeface="Bahnschrift SemiBold" pitchFamily="34" charset="0"/>
              </a:rPr>
              <a:t>any kind </a:t>
            </a:r>
            <a:endParaRPr lang="en-US" sz="1800" b="1" dirty="0" smtClean="0">
              <a:solidFill>
                <a:schemeClr val="tx1"/>
              </a:solidFill>
              <a:latin typeface="Bahnschrift SemiBold" pitchFamily="34" charset="0"/>
            </a:endParaRPr>
          </a:p>
          <a:p>
            <a:pPr algn="l"/>
            <a:r>
              <a:rPr lang="en-US" sz="1800" b="1" dirty="0" smtClean="0">
                <a:solidFill>
                  <a:schemeClr val="tx1"/>
                </a:solidFill>
                <a:latin typeface="Bahnschrift SemiBold" pitchFamily="34" charset="0"/>
              </a:rPr>
              <a:t>of </a:t>
            </a:r>
            <a:r>
              <a:rPr lang="en-US" sz="1800" b="1" dirty="0" smtClean="0">
                <a:solidFill>
                  <a:schemeClr val="tx1"/>
                </a:solidFill>
                <a:latin typeface="Bahnschrift SemiBold" pitchFamily="34" charset="0"/>
              </a:rPr>
              <a:t>data biasness</a:t>
            </a:r>
            <a:r>
              <a:rPr lang="en-US" sz="1800" b="1" dirty="0" smtClean="0">
                <a:solidFill>
                  <a:schemeClr val="tx1"/>
                </a:solidFill>
                <a:latin typeface="Bahnschrift SemiBold" pitchFamily="34" charset="0"/>
              </a:rPr>
              <a:t>.</a:t>
            </a:r>
          </a:p>
          <a:p>
            <a:pPr algn="l"/>
            <a:endParaRPr lang="en-US" sz="1800" dirty="0" smtClean="0">
              <a:solidFill>
                <a:schemeClr val="tx1"/>
              </a:solidFill>
              <a:latin typeface="Baskerville Old Face" pitchFamily="18" charset="0"/>
            </a:endParaRPr>
          </a:p>
          <a:p>
            <a:pPr algn="l"/>
            <a:endParaRPr lang="en-US" sz="1800" dirty="0">
              <a:solidFill>
                <a:schemeClr val="tx1"/>
              </a:solidFill>
              <a:latin typeface="Baskerville Old Face" pitchFamily="18" charset="0"/>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05400" y="3048000"/>
            <a:ext cx="3810000" cy="312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7772400" cy="2743199"/>
          </a:xfrm>
        </p:spPr>
        <p:txBody>
          <a:bodyPr>
            <a:noAutofit/>
          </a:bodyPr>
          <a:lstStyle/>
          <a:p>
            <a:pPr marL="285750" indent="-285750" algn="l"/>
            <a:r>
              <a:rPr lang="en-US" sz="1800" b="1" dirty="0" smtClean="0">
                <a:latin typeface="Bahnschrift SemiBold" pitchFamily="34" charset="0"/>
                <a:ea typeface="+mn-ea"/>
                <a:cs typeface="+mn-cs"/>
              </a:rPr>
              <a:t>Highest number of airline preferred by people are Indigo covering 45.7% of the total record. Go First and </a:t>
            </a:r>
            <a:r>
              <a:rPr lang="en-US" sz="1800" b="1" dirty="0" err="1" smtClean="0">
                <a:latin typeface="Bahnschrift SemiBold" pitchFamily="34" charset="0"/>
                <a:ea typeface="+mn-ea"/>
                <a:cs typeface="+mn-cs"/>
              </a:rPr>
              <a:t>Vistara</a:t>
            </a:r>
            <a:r>
              <a:rPr lang="en-US" sz="1800" b="1" dirty="0" smtClean="0">
                <a:latin typeface="Bahnschrift SemiBold" pitchFamily="34" charset="0"/>
                <a:ea typeface="+mn-ea"/>
                <a:cs typeface="+mn-cs"/>
              </a:rPr>
              <a:t> and similar in range. Alliance air has the lowest numbers.</a:t>
            </a:r>
            <a:endParaRPr lang="en-IN" sz="1800" b="1" dirty="0" smtClean="0">
              <a:latin typeface="Bahnschrift SemiBold" pitchFamily="34" charset="0"/>
              <a:ea typeface="+mn-ea"/>
              <a:cs typeface="+mn-cs"/>
            </a:endParaRPr>
          </a:p>
        </p:txBody>
      </p:sp>
      <p:sp>
        <p:nvSpPr>
          <p:cNvPr id="3" name="Subtitle 2"/>
          <p:cNvSpPr>
            <a:spLocks noGrp="1"/>
          </p:cNvSpPr>
          <p:nvPr>
            <p:ph type="subTitle" idx="1"/>
          </p:nvPr>
        </p:nvSpPr>
        <p:spPr>
          <a:xfrm>
            <a:off x="533400" y="3962400"/>
            <a:ext cx="3886200" cy="2514600"/>
          </a:xfrm>
        </p:spPr>
        <p:txBody>
          <a:bodyPr>
            <a:normAutofit/>
          </a:bodyPr>
          <a:lstStyle/>
          <a:p>
            <a:pPr algn="l"/>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4800" y="2590800"/>
            <a:ext cx="8001000" cy="30334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4343400" cy="5943599"/>
          </a:xfrm>
        </p:spPr>
        <p:txBody>
          <a:bodyPr>
            <a:noAutofit/>
          </a:bodyPr>
          <a:lstStyle/>
          <a:p>
            <a:pPr algn="l"/>
            <a:endParaRPr lang="en-US" sz="4000" b="1" dirty="0"/>
          </a:p>
        </p:txBody>
      </p:sp>
      <p:sp>
        <p:nvSpPr>
          <p:cNvPr id="3" name="Subtitle 2"/>
          <p:cNvSpPr>
            <a:spLocks noGrp="1"/>
          </p:cNvSpPr>
          <p:nvPr>
            <p:ph type="subTitle" idx="1"/>
          </p:nvPr>
        </p:nvSpPr>
        <p:spPr>
          <a:xfrm>
            <a:off x="5334000" y="228600"/>
            <a:ext cx="3505200" cy="6248400"/>
          </a:xfrm>
        </p:spPr>
        <p:txBody>
          <a:bodyPr>
            <a:noAutofit/>
          </a:bodyPr>
          <a:lstStyle/>
          <a:p>
            <a:pPr marL="285750" indent="-285750" algn="l">
              <a:spcBef>
                <a:spcPct val="0"/>
              </a:spcBef>
              <a:buFont typeface="Wingdings" pitchFamily="2" charset="2"/>
              <a:buChar char="§"/>
            </a:pPr>
            <a:r>
              <a:rPr lang="en-US" sz="1600" b="1" dirty="0" smtClean="0">
                <a:solidFill>
                  <a:schemeClr val="tx1"/>
                </a:solidFill>
                <a:latin typeface="Bahnschrift SemiBold" pitchFamily="34" charset="0"/>
              </a:rPr>
              <a:t>The departure area or source place highly used or people majorly flying from the city is "New Delhi" covering 45.52% record in the column </a:t>
            </a:r>
          </a:p>
          <a:p>
            <a:pPr marL="285750" indent="-285750" algn="l">
              <a:spcBef>
                <a:spcPct val="0"/>
              </a:spcBef>
              <a:buFont typeface="Wingdings" pitchFamily="2" charset="2"/>
              <a:buChar char="§"/>
            </a:pPr>
            <a:r>
              <a:rPr lang="en-US" sz="1600" b="1" dirty="0" smtClean="0">
                <a:solidFill>
                  <a:schemeClr val="tx1"/>
                </a:solidFill>
                <a:latin typeface="Bahnschrift SemiBold" pitchFamily="34" charset="0"/>
              </a:rPr>
              <a:t>We see that "</a:t>
            </a:r>
            <a:r>
              <a:rPr lang="en-US" sz="1600" b="1" dirty="0" err="1" smtClean="0">
                <a:solidFill>
                  <a:schemeClr val="tx1"/>
                </a:solidFill>
                <a:latin typeface="Bahnschrift SemiBold" pitchFamily="34" charset="0"/>
              </a:rPr>
              <a:t>Banglore</a:t>
            </a:r>
            <a:r>
              <a:rPr lang="en-US" sz="1600" b="1" dirty="0" smtClean="0">
                <a:solidFill>
                  <a:schemeClr val="tx1"/>
                </a:solidFill>
                <a:latin typeface="Bahnschrift SemiBold" pitchFamily="34" charset="0"/>
              </a:rPr>
              <a:t>" is a close second wherein it covers 21.85% records in the column </a:t>
            </a:r>
          </a:p>
          <a:p>
            <a:pPr marL="285750" indent="-285750" algn="l">
              <a:spcBef>
                <a:spcPct val="0"/>
              </a:spcBef>
              <a:buFont typeface="Wingdings" pitchFamily="2" charset="2"/>
              <a:buChar char="§"/>
            </a:pPr>
            <a:r>
              <a:rPr lang="en-US" sz="1600" b="1" dirty="0" smtClean="0">
                <a:solidFill>
                  <a:schemeClr val="tx1"/>
                </a:solidFill>
                <a:latin typeface="Bahnschrift SemiBold" pitchFamily="34" charset="0"/>
              </a:rPr>
              <a:t>Other two famous locations where people chose to fly from are "Mumbai" and "Hyderabad" </a:t>
            </a:r>
          </a:p>
          <a:p>
            <a:pPr marL="285750" indent="-285750" algn="l">
              <a:spcBef>
                <a:spcPct val="0"/>
              </a:spcBef>
              <a:buFont typeface="Wingdings" pitchFamily="2" charset="2"/>
              <a:buChar char="§"/>
            </a:pPr>
            <a:r>
              <a:rPr lang="en-US" sz="1600" b="1" dirty="0" smtClean="0">
                <a:solidFill>
                  <a:schemeClr val="tx1"/>
                </a:solidFill>
                <a:latin typeface="Bahnschrift SemiBold" pitchFamily="34" charset="0"/>
              </a:rPr>
              <a:t>The least travel from location is "Kolkata“ </a:t>
            </a:r>
          </a:p>
          <a:p>
            <a:pPr marL="285750" indent="-285750" algn="l">
              <a:spcBef>
                <a:spcPct val="0"/>
              </a:spcBef>
              <a:buFont typeface="Wingdings" pitchFamily="2" charset="2"/>
              <a:buChar char="§"/>
            </a:pPr>
            <a:endParaRPr lang="en-US" sz="1600" b="1" dirty="0" smtClean="0">
              <a:solidFill>
                <a:schemeClr val="tx1"/>
              </a:solidFill>
              <a:latin typeface="Bahnschrift SemiBold" pitchFamily="34" charset="0"/>
            </a:endParaRPr>
          </a:p>
          <a:p>
            <a:pPr marL="285750" indent="-285750" algn="l">
              <a:spcBef>
                <a:spcPct val="0"/>
              </a:spcBef>
              <a:buFont typeface="Wingdings" pitchFamily="2" charset="2"/>
              <a:buChar char="§"/>
            </a:pPr>
            <a:r>
              <a:rPr lang="en-US" sz="1600" b="1" dirty="0" smtClean="0">
                <a:solidFill>
                  <a:schemeClr val="tx1"/>
                </a:solidFill>
                <a:latin typeface="Bahnschrift SemiBold" pitchFamily="34" charset="0"/>
              </a:rPr>
              <a:t>When we observe the bar plot for Departure hour </a:t>
            </a:r>
            <a:r>
              <a:rPr lang="en-US" sz="1600" b="1" dirty="0" err="1" smtClean="0">
                <a:solidFill>
                  <a:schemeClr val="tx1"/>
                </a:solidFill>
                <a:latin typeface="Bahnschrift SemiBold" pitchFamily="34" charset="0"/>
              </a:rPr>
              <a:t>vs</a:t>
            </a:r>
            <a:r>
              <a:rPr lang="en-US" sz="1600" b="1" dirty="0" smtClean="0">
                <a:solidFill>
                  <a:schemeClr val="tx1"/>
                </a:solidFill>
                <a:latin typeface="Bahnschrift SemiBold" pitchFamily="34" charset="0"/>
              </a:rPr>
              <a:t> Airline we can see that Alliance Air has the highest departure time while Go First has the lowest departure time </a:t>
            </a:r>
          </a:p>
          <a:p>
            <a:pPr marL="285750" indent="-285750" algn="l">
              <a:spcBef>
                <a:spcPct val="0"/>
              </a:spcBef>
              <a:buFont typeface="Wingdings" pitchFamily="2" charset="2"/>
              <a:buChar char="§"/>
            </a:pPr>
            <a:endParaRPr lang="en-US" sz="1600" b="1" dirty="0" smtClean="0">
              <a:solidFill>
                <a:schemeClr val="tx1"/>
              </a:solidFill>
              <a:latin typeface="Bahnschrift SemiBold" pitchFamily="34" charset="0"/>
            </a:endParaRPr>
          </a:p>
          <a:p>
            <a:pPr marL="285750" indent="-285750" algn="l">
              <a:spcBef>
                <a:spcPct val="0"/>
              </a:spcBef>
              <a:buFont typeface="Wingdings" pitchFamily="2" charset="2"/>
              <a:buChar char="§"/>
            </a:pPr>
            <a:r>
              <a:rPr lang="en-US" sz="1600" b="1" dirty="0" smtClean="0">
                <a:solidFill>
                  <a:schemeClr val="tx1"/>
                </a:solidFill>
                <a:latin typeface="Bahnschrift SemiBold" pitchFamily="34" charset="0"/>
              </a:rPr>
              <a:t>Considering the bar plot for Arrival time </a:t>
            </a:r>
            <a:r>
              <a:rPr lang="en-US" sz="1600" b="1" dirty="0" err="1" smtClean="0">
                <a:solidFill>
                  <a:schemeClr val="tx1"/>
                </a:solidFill>
                <a:latin typeface="Bahnschrift SemiBold" pitchFamily="34" charset="0"/>
              </a:rPr>
              <a:t>vs</a:t>
            </a:r>
            <a:r>
              <a:rPr lang="en-US" sz="1600" b="1" dirty="0" smtClean="0">
                <a:solidFill>
                  <a:schemeClr val="tx1"/>
                </a:solidFill>
                <a:latin typeface="Bahnschrift SemiBold" pitchFamily="34" charset="0"/>
              </a:rPr>
              <a:t> Airline we can see that </a:t>
            </a:r>
            <a:r>
              <a:rPr lang="en-US" sz="1600" b="1" dirty="0" err="1" smtClean="0">
                <a:solidFill>
                  <a:schemeClr val="tx1"/>
                </a:solidFill>
                <a:latin typeface="Bahnschrift SemiBold" pitchFamily="34" charset="0"/>
              </a:rPr>
              <a:t>Spicejet</a:t>
            </a:r>
            <a:r>
              <a:rPr lang="en-US" sz="1600" b="1" dirty="0" smtClean="0">
                <a:solidFill>
                  <a:schemeClr val="tx1"/>
                </a:solidFill>
                <a:latin typeface="Bahnschrift SemiBold" pitchFamily="34" charset="0"/>
              </a:rPr>
              <a:t> has the highest arrival time while Indigo have the lowest arrival time </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1" y="152400"/>
            <a:ext cx="4495800" cy="2970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2401" y="3200400"/>
            <a:ext cx="4495800" cy="327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0" y="457201"/>
            <a:ext cx="4648200" cy="6172199"/>
          </a:xfrm>
        </p:spPr>
        <p:txBody>
          <a:bodyPr>
            <a:noAutofit/>
          </a:bodyPr>
          <a:lstStyle/>
          <a:p>
            <a:pPr marL="285750" indent="-285750" algn="l"/>
            <a:r>
              <a:rPr lang="en-US" sz="1400" b="1" dirty="0" smtClean="0">
                <a:latin typeface="Bahnschrift SemiBold" pitchFamily="34" charset="0"/>
                <a:ea typeface="+mn-ea"/>
                <a:cs typeface="+mn-cs"/>
              </a:rPr>
              <a:t/>
            </a:r>
            <a:br>
              <a:rPr lang="en-US" sz="1400" b="1" dirty="0" smtClean="0">
                <a:latin typeface="Bahnschrift SemiBold" pitchFamily="34" charset="0"/>
                <a:ea typeface="+mn-ea"/>
                <a:cs typeface="+mn-cs"/>
              </a:rPr>
            </a:br>
            <a:r>
              <a:rPr lang="en-US" sz="1400" b="1" dirty="0" smtClean="0">
                <a:latin typeface="Bahnschrift SemiBold" pitchFamily="34" charset="0"/>
                <a:ea typeface="+mn-ea"/>
                <a:cs typeface="+mn-cs"/>
              </a:rPr>
              <a:t/>
            </a:r>
            <a:br>
              <a:rPr lang="en-US" sz="1400" b="1" dirty="0" smtClean="0">
                <a:latin typeface="Bahnschrift SemiBold" pitchFamily="34" charset="0"/>
                <a:ea typeface="+mn-ea"/>
                <a:cs typeface="+mn-cs"/>
              </a:rPr>
            </a:br>
            <a:r>
              <a:rPr lang="en-US" sz="1400" b="1" dirty="0" smtClean="0">
                <a:latin typeface="Bahnschrift SemiBold" pitchFamily="34" charset="0"/>
                <a:ea typeface="+mn-ea"/>
                <a:cs typeface="+mn-cs"/>
              </a:rPr>
              <a:t/>
            </a:r>
            <a:br>
              <a:rPr lang="en-US" sz="1400" b="1" dirty="0" smtClean="0">
                <a:latin typeface="Bahnschrift SemiBold" pitchFamily="34" charset="0"/>
                <a:ea typeface="+mn-ea"/>
                <a:cs typeface="+mn-cs"/>
              </a:rPr>
            </a:br>
            <a:r>
              <a:rPr lang="en-US" sz="1400" b="1" dirty="0" smtClean="0">
                <a:latin typeface="Bahnschrift SemiBold" pitchFamily="34" charset="0"/>
                <a:ea typeface="+mn-ea"/>
                <a:cs typeface="+mn-cs"/>
              </a:rPr>
              <a:t/>
            </a:r>
            <a:br>
              <a:rPr lang="en-US" sz="1400" b="1" dirty="0" smtClean="0">
                <a:latin typeface="Bahnschrift SemiBold" pitchFamily="34" charset="0"/>
                <a:ea typeface="+mn-ea"/>
                <a:cs typeface="+mn-cs"/>
              </a:rPr>
            </a:br>
            <a:r>
              <a:rPr lang="en-US" sz="1400" b="1" dirty="0" smtClean="0">
                <a:latin typeface="Bahnschrift SemiBold" pitchFamily="34" charset="0"/>
                <a:ea typeface="+mn-ea"/>
                <a:cs typeface="+mn-cs"/>
              </a:rPr>
              <a:t/>
            </a:r>
            <a:br>
              <a:rPr lang="en-US" sz="1400" b="1" dirty="0" smtClean="0">
                <a:latin typeface="Bahnschrift SemiBold" pitchFamily="34" charset="0"/>
                <a:ea typeface="+mn-ea"/>
                <a:cs typeface="+mn-cs"/>
              </a:rPr>
            </a:br>
            <a:r>
              <a:rPr lang="en-US" sz="1400" b="1" dirty="0" smtClean="0">
                <a:latin typeface="Bahnschrift SemiBold" pitchFamily="34" charset="0"/>
                <a:ea typeface="+mn-ea"/>
                <a:cs typeface="+mn-cs"/>
              </a:rPr>
              <a:t/>
            </a:r>
            <a:br>
              <a:rPr lang="en-US" sz="1400" b="1" dirty="0" smtClean="0">
                <a:latin typeface="Bahnschrift SemiBold" pitchFamily="34" charset="0"/>
                <a:ea typeface="+mn-ea"/>
                <a:cs typeface="+mn-cs"/>
              </a:rPr>
            </a:br>
            <a:r>
              <a:rPr lang="en-US" sz="1400" b="1" dirty="0" smtClean="0">
                <a:latin typeface="Bahnschrift SemiBold" pitchFamily="34" charset="0"/>
                <a:ea typeface="+mn-ea"/>
                <a:cs typeface="+mn-cs"/>
              </a:rPr>
              <a:t/>
            </a:r>
            <a:br>
              <a:rPr lang="en-US" sz="1400" b="1" dirty="0" smtClean="0">
                <a:latin typeface="Bahnschrift SemiBold" pitchFamily="34" charset="0"/>
                <a:ea typeface="+mn-ea"/>
                <a:cs typeface="+mn-cs"/>
              </a:rPr>
            </a:br>
            <a:r>
              <a:rPr lang="en-US" sz="1400" b="1" dirty="0" smtClean="0">
                <a:latin typeface="Bahnschrift SemiBold" pitchFamily="34" charset="0"/>
                <a:ea typeface="+mn-ea"/>
                <a:cs typeface="+mn-cs"/>
              </a:rPr>
              <a:t/>
            </a:r>
            <a:br>
              <a:rPr lang="en-US" sz="1400" b="1" dirty="0" smtClean="0">
                <a:latin typeface="Bahnschrift SemiBold" pitchFamily="34" charset="0"/>
                <a:ea typeface="+mn-ea"/>
                <a:cs typeface="+mn-cs"/>
              </a:rPr>
            </a:br>
            <a:r>
              <a:rPr lang="en-US" sz="1400" b="1" dirty="0" smtClean="0">
                <a:latin typeface="Bahnschrift SemiBold" pitchFamily="34" charset="0"/>
                <a:ea typeface="+mn-ea"/>
                <a:cs typeface="+mn-cs"/>
              </a:rPr>
              <a:t/>
            </a:r>
            <a:br>
              <a:rPr lang="en-US" sz="1400" b="1" dirty="0" smtClean="0">
                <a:latin typeface="Bahnschrift SemiBold" pitchFamily="34" charset="0"/>
                <a:ea typeface="+mn-ea"/>
                <a:cs typeface="+mn-cs"/>
              </a:rPr>
            </a:br>
            <a:r>
              <a:rPr lang="en-US" sz="1400" b="1" dirty="0" smtClean="0">
                <a:latin typeface="Bahnschrift SemiBold" pitchFamily="34" charset="0"/>
                <a:ea typeface="+mn-ea"/>
                <a:cs typeface="+mn-cs"/>
              </a:rPr>
              <a:t/>
            </a:r>
            <a:br>
              <a:rPr lang="en-US" sz="1400" b="1" dirty="0" smtClean="0">
                <a:latin typeface="Bahnschrift SemiBold" pitchFamily="34" charset="0"/>
                <a:ea typeface="+mn-ea"/>
                <a:cs typeface="+mn-cs"/>
              </a:rPr>
            </a:br>
            <a:r>
              <a:rPr lang="en-US" sz="1400" b="1" dirty="0" smtClean="0">
                <a:latin typeface="Bahnschrift SemiBold" pitchFamily="34" charset="0"/>
                <a:ea typeface="+mn-ea"/>
                <a:cs typeface="+mn-cs"/>
              </a:rPr>
              <a:t/>
            </a:r>
            <a:br>
              <a:rPr lang="en-US" sz="1400" b="1" dirty="0" smtClean="0">
                <a:latin typeface="Bahnschrift SemiBold" pitchFamily="34" charset="0"/>
                <a:ea typeface="+mn-ea"/>
                <a:cs typeface="+mn-cs"/>
              </a:rPr>
            </a:br>
            <a:r>
              <a:rPr lang="en-US" sz="1400" b="1" dirty="0" smtClean="0">
                <a:latin typeface="Bahnschrift SemiBold" pitchFamily="34" charset="0"/>
                <a:ea typeface="+mn-ea"/>
                <a:cs typeface="+mn-cs"/>
              </a:rPr>
              <a:t/>
            </a:r>
            <a:br>
              <a:rPr lang="en-US" sz="1400" b="1" dirty="0" smtClean="0">
                <a:latin typeface="Bahnschrift SemiBold" pitchFamily="34" charset="0"/>
                <a:ea typeface="+mn-ea"/>
                <a:cs typeface="+mn-cs"/>
              </a:rPr>
            </a:br>
            <a:r>
              <a:rPr lang="en-US" sz="1600" b="1" dirty="0" smtClean="0">
                <a:latin typeface="Bahnschrift SemiBold" pitchFamily="34" charset="0"/>
                <a:ea typeface="+mn-ea"/>
                <a:cs typeface="+mn-cs"/>
              </a:rPr>
              <a:t>Airfares </a:t>
            </a:r>
            <a:r>
              <a:rPr lang="en-US" sz="1600" b="1" dirty="0" smtClean="0">
                <a:latin typeface="Bahnschrift SemiBold" pitchFamily="34" charset="0"/>
                <a:ea typeface="+mn-ea"/>
                <a:cs typeface="+mn-cs"/>
              </a:rPr>
              <a:t>in </a:t>
            </a:r>
            <a:r>
              <a:rPr lang="en-US" sz="1600" b="1" dirty="0" err="1" smtClean="0">
                <a:latin typeface="Bahnschrift SemiBold" pitchFamily="34" charset="0"/>
                <a:ea typeface="+mn-ea"/>
                <a:cs typeface="+mn-cs"/>
              </a:rPr>
              <a:t>SpiceJet</a:t>
            </a:r>
            <a:r>
              <a:rPr lang="en-US" sz="1600" b="1" dirty="0" smtClean="0">
                <a:latin typeface="Bahnschrift SemiBold" pitchFamily="34" charset="0"/>
                <a:ea typeface="+mn-ea"/>
                <a:cs typeface="+mn-cs"/>
              </a:rPr>
              <a:t> and Air India are high when compared to other airlines. </a:t>
            </a:r>
            <a:br>
              <a:rPr lang="en-US" sz="1600" b="1" dirty="0" smtClean="0">
                <a:latin typeface="Bahnschrift SemiBold" pitchFamily="34" charset="0"/>
                <a:ea typeface="+mn-ea"/>
                <a:cs typeface="+mn-cs"/>
              </a:rPr>
            </a:br>
            <a:r>
              <a:rPr lang="en-US" sz="1600" b="1" dirty="0" smtClean="0">
                <a:latin typeface="Bahnschrift SemiBold" pitchFamily="34" charset="0"/>
                <a:ea typeface="+mn-ea"/>
                <a:cs typeface="+mn-cs"/>
              </a:rPr>
              <a:t>Flight prices when departing from cities like Kolkata and New Delhi have higher price range but </a:t>
            </a:r>
            <a:br>
              <a:rPr lang="en-US" sz="1600" b="1" dirty="0" smtClean="0">
                <a:latin typeface="Bahnschrift SemiBold" pitchFamily="34" charset="0"/>
                <a:ea typeface="+mn-ea"/>
                <a:cs typeface="+mn-cs"/>
              </a:rPr>
            </a:br>
            <a:r>
              <a:rPr lang="en-US" sz="1600" b="1" dirty="0" smtClean="0">
                <a:latin typeface="Bahnschrift SemiBold" pitchFamily="34" charset="0"/>
                <a:ea typeface="+mn-ea"/>
                <a:cs typeface="+mn-cs"/>
              </a:rPr>
              <a:t>the others are around the similar range a bit </a:t>
            </a:r>
            <a:br>
              <a:rPr lang="en-US" sz="1600" b="1" dirty="0" smtClean="0">
                <a:latin typeface="Bahnschrift SemiBold" pitchFamily="34" charset="0"/>
                <a:ea typeface="+mn-ea"/>
                <a:cs typeface="+mn-cs"/>
              </a:rPr>
            </a:br>
            <a:r>
              <a:rPr lang="en-US" sz="1600" b="1" dirty="0" smtClean="0">
                <a:latin typeface="Bahnschrift SemiBold" pitchFamily="34" charset="0"/>
                <a:ea typeface="+mn-ea"/>
                <a:cs typeface="+mn-cs"/>
              </a:rPr>
              <a:t>lesser in pricing but not providing a huge</a:t>
            </a:r>
            <a:br>
              <a:rPr lang="en-US" sz="1600" b="1" dirty="0" smtClean="0">
                <a:latin typeface="Bahnschrift SemiBold" pitchFamily="34" charset="0"/>
                <a:ea typeface="+mn-ea"/>
                <a:cs typeface="+mn-cs"/>
              </a:rPr>
            </a:br>
            <a:r>
              <a:rPr lang="en-US" sz="1600" b="1" dirty="0" smtClean="0">
                <a:latin typeface="Bahnschrift SemiBold" pitchFamily="34" charset="0"/>
                <a:ea typeface="+mn-ea"/>
                <a:cs typeface="+mn-cs"/>
              </a:rPr>
              <a:t> difference as such </a:t>
            </a:r>
            <a:br>
              <a:rPr lang="en-US" sz="1600" b="1" dirty="0" smtClean="0">
                <a:latin typeface="Bahnschrift SemiBold" pitchFamily="34" charset="0"/>
                <a:ea typeface="+mn-ea"/>
                <a:cs typeface="+mn-cs"/>
              </a:rPr>
            </a:br>
            <a:r>
              <a:rPr lang="en-US" sz="1600" b="1" dirty="0" smtClean="0">
                <a:latin typeface="Bahnschrift SemiBold" pitchFamily="34" charset="0"/>
                <a:ea typeface="+mn-ea"/>
                <a:cs typeface="+mn-cs"/>
              </a:rPr>
              <a:t>Similarly, prices when arriving in </a:t>
            </a:r>
            <a:br>
              <a:rPr lang="en-US" sz="1600" b="1" dirty="0" smtClean="0">
                <a:latin typeface="Bahnschrift SemiBold" pitchFamily="34" charset="0"/>
                <a:ea typeface="+mn-ea"/>
                <a:cs typeface="+mn-cs"/>
              </a:rPr>
            </a:br>
            <a:r>
              <a:rPr lang="en-US" sz="1600" b="1" dirty="0" smtClean="0">
                <a:latin typeface="Bahnschrift SemiBold" pitchFamily="34" charset="0"/>
                <a:ea typeface="+mn-ea"/>
                <a:cs typeface="+mn-cs"/>
              </a:rPr>
              <a:t>cities Chandigarh and Kolkata have</a:t>
            </a:r>
            <a:br>
              <a:rPr lang="en-US" sz="1600" b="1" dirty="0" smtClean="0">
                <a:latin typeface="Bahnschrift SemiBold" pitchFamily="34" charset="0"/>
                <a:ea typeface="+mn-ea"/>
                <a:cs typeface="+mn-cs"/>
              </a:rPr>
            </a:br>
            <a:r>
              <a:rPr lang="en-US" sz="1600" b="1" dirty="0" smtClean="0">
                <a:latin typeface="Bahnschrift SemiBold" pitchFamily="34" charset="0"/>
                <a:ea typeface="+mn-ea"/>
                <a:cs typeface="+mn-cs"/>
              </a:rPr>
              <a:t> high price range When we consider </a:t>
            </a:r>
            <a:br>
              <a:rPr lang="en-US" sz="1600" b="1" dirty="0" smtClean="0">
                <a:latin typeface="Bahnschrift SemiBold" pitchFamily="34" charset="0"/>
                <a:ea typeface="+mn-ea"/>
                <a:cs typeface="+mn-cs"/>
              </a:rPr>
            </a:br>
            <a:r>
              <a:rPr lang="en-US" sz="1600" b="1" dirty="0" smtClean="0">
                <a:latin typeface="Bahnschrift SemiBold" pitchFamily="34" charset="0"/>
                <a:ea typeface="+mn-ea"/>
                <a:cs typeface="+mn-cs"/>
              </a:rPr>
              <a:t>the layovers for pricing situation</a:t>
            </a:r>
            <a:br>
              <a:rPr lang="en-US" sz="1600" b="1" dirty="0" smtClean="0">
                <a:latin typeface="Bahnschrift SemiBold" pitchFamily="34" charset="0"/>
                <a:ea typeface="+mn-ea"/>
                <a:cs typeface="+mn-cs"/>
              </a:rPr>
            </a:br>
            <a:r>
              <a:rPr lang="en-US" sz="1600" b="1" dirty="0" smtClean="0">
                <a:latin typeface="Bahnschrift SemiBold" pitchFamily="34" charset="0"/>
                <a:ea typeface="+mn-ea"/>
                <a:cs typeface="+mn-cs"/>
              </a:rPr>
              <a:t> then obviously direct flights are</a:t>
            </a:r>
            <a:br>
              <a:rPr lang="en-US" sz="1600" b="1" dirty="0" smtClean="0">
                <a:latin typeface="Bahnschrift SemiBold" pitchFamily="34" charset="0"/>
                <a:ea typeface="+mn-ea"/>
                <a:cs typeface="+mn-cs"/>
              </a:rPr>
            </a:br>
            <a:r>
              <a:rPr lang="en-US" sz="1600" b="1" dirty="0" smtClean="0">
                <a:latin typeface="Bahnschrift SemiBold" pitchFamily="34" charset="0"/>
                <a:ea typeface="+mn-ea"/>
                <a:cs typeface="+mn-cs"/>
              </a:rPr>
              <a:t> cheaper when compared to flights </a:t>
            </a:r>
            <a:br>
              <a:rPr lang="en-US" sz="1600" b="1" dirty="0" smtClean="0">
                <a:latin typeface="Bahnschrift SemiBold" pitchFamily="34" charset="0"/>
                <a:ea typeface="+mn-ea"/>
                <a:cs typeface="+mn-cs"/>
              </a:rPr>
            </a:br>
            <a:r>
              <a:rPr lang="en-US" sz="1600" b="1" dirty="0" smtClean="0">
                <a:latin typeface="Bahnschrift SemiBold" pitchFamily="34" charset="0"/>
                <a:ea typeface="+mn-ea"/>
                <a:cs typeface="+mn-cs"/>
              </a:rPr>
              <a:t>that have 1 or more stops. </a:t>
            </a:r>
            <a:r>
              <a:rPr lang="en-US" sz="1400" dirty="0" smtClean="0">
                <a:latin typeface="Bahnschrift SemiBold SemiConden" panose="020B0502040204020203" pitchFamily="34" charset="0"/>
              </a:rPr>
              <a:t/>
            </a:r>
            <a:br>
              <a:rPr lang="en-US" sz="1400" dirty="0" smtClean="0">
                <a:latin typeface="Bahnschrift SemiBold SemiConden" panose="020B0502040204020203" pitchFamily="34" charset="0"/>
              </a:rPr>
            </a:br>
            <a:endParaRPr lang="en-US" sz="1400" b="1" dirty="0"/>
          </a:p>
        </p:txBody>
      </p:sp>
      <p:sp>
        <p:nvSpPr>
          <p:cNvPr id="3" name="Subtitle 2"/>
          <p:cNvSpPr>
            <a:spLocks noGrp="1"/>
          </p:cNvSpPr>
          <p:nvPr>
            <p:ph type="subTitle" idx="1"/>
          </p:nvPr>
        </p:nvSpPr>
        <p:spPr>
          <a:xfrm>
            <a:off x="4724400" y="304800"/>
            <a:ext cx="3733800" cy="6172200"/>
          </a:xfrm>
        </p:spPr>
        <p:txBody>
          <a:bodyPr>
            <a:normAutofit/>
          </a:bodyPr>
          <a:lstStyle/>
          <a:p>
            <a:pPr marL="285750" indent="-285750" algn="l">
              <a:buFont typeface="Arial" panose="020B0604020202020204" pitchFamily="34" charset="0"/>
              <a:buChar char="•"/>
            </a:pPr>
            <a:r>
              <a:rPr lang="en-US" sz="1800" b="1" dirty="0" err="1" smtClean="0">
                <a:solidFill>
                  <a:schemeClr val="tx1"/>
                </a:solidFill>
                <a:latin typeface="Bahnschrift SemiBold" pitchFamily="34" charset="0"/>
              </a:rPr>
              <a:t>Spicejet</a:t>
            </a:r>
            <a:r>
              <a:rPr lang="en-US" sz="1800" b="1" dirty="0" smtClean="0">
                <a:solidFill>
                  <a:schemeClr val="tx1"/>
                </a:solidFill>
                <a:latin typeface="Bahnschrift SemiBold" pitchFamily="34" charset="0"/>
              </a:rPr>
              <a:t> has the maximum non stop flight and also has the maximum no of 1 stop flights </a:t>
            </a:r>
          </a:p>
          <a:p>
            <a:pPr marL="285750" indent="-285750" algn="l">
              <a:buFont typeface="Arial" panose="020B0604020202020204" pitchFamily="34" charset="0"/>
              <a:buChar char="•"/>
            </a:pPr>
            <a:r>
              <a:rPr lang="en-US" sz="1800" b="1" dirty="0" smtClean="0">
                <a:solidFill>
                  <a:schemeClr val="tx1"/>
                </a:solidFill>
                <a:latin typeface="Bahnschrift SemiBold" pitchFamily="34" charset="0"/>
              </a:rPr>
              <a:t>Air Asia has 2 stop flights </a:t>
            </a:r>
          </a:p>
          <a:p>
            <a:pPr algn="l"/>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4572000" cy="2819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30424" y="1676401"/>
            <a:ext cx="3420374" cy="2209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733800" y="4114800"/>
            <a:ext cx="2786837" cy="217012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781800" y="4114800"/>
            <a:ext cx="2161764" cy="217012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7772400" cy="533399"/>
          </a:xfrm>
        </p:spPr>
        <p:txBody>
          <a:bodyPr>
            <a:noAutofit/>
          </a:bodyPr>
          <a:lstStyle/>
          <a:p>
            <a:pPr algn="l"/>
            <a:r>
              <a:rPr lang="en-US" sz="4000" b="1" dirty="0" smtClean="0">
                <a:latin typeface="Baskerville Old Face" pitchFamily="18" charset="0"/>
              </a:rPr>
              <a:t> </a:t>
            </a:r>
            <a:r>
              <a:rPr lang="en-US" sz="4000" cap="all" dirty="0" smtClean="0">
                <a:ln w="3175" cmpd="sng">
                  <a:noFill/>
                </a:ln>
                <a:effectLst>
                  <a:glow rad="38100">
                    <a:schemeClr val="bg1">
                      <a:lumMod val="65000"/>
                      <a:lumOff val="35000"/>
                      <a:alpha val="40000"/>
                    </a:schemeClr>
                  </a:glow>
                </a:effectLst>
                <a:latin typeface="Bahnschrift SemiBold SemiConden" panose="020B0502040204020203" pitchFamily="34" charset="0"/>
              </a:rPr>
              <a:t>outliers</a:t>
            </a:r>
            <a:r>
              <a:rPr lang="en-IN" sz="4000" u="sng" dirty="0" smtClean="0">
                <a:effectLst>
                  <a:glow rad="38100">
                    <a:schemeClr val="bg1">
                      <a:lumMod val="65000"/>
                      <a:lumOff val="35000"/>
                      <a:alpha val="40000"/>
                    </a:schemeClr>
                  </a:glow>
                </a:effectLst>
                <a:latin typeface="Bahnschrift SemiBold SemiConden" panose="020B0502040204020203" pitchFamily="34" charset="0"/>
              </a:rPr>
              <a:t> :</a:t>
            </a:r>
            <a:endParaRPr lang="en-US" sz="4000" b="1" dirty="0"/>
          </a:p>
        </p:txBody>
      </p:sp>
      <p:sp>
        <p:nvSpPr>
          <p:cNvPr id="3" name="Subtitle 2"/>
          <p:cNvSpPr>
            <a:spLocks noGrp="1"/>
          </p:cNvSpPr>
          <p:nvPr>
            <p:ph type="subTitle" idx="1"/>
          </p:nvPr>
        </p:nvSpPr>
        <p:spPr>
          <a:xfrm>
            <a:off x="533400" y="1143000"/>
            <a:ext cx="7239000" cy="5334000"/>
          </a:xfrm>
        </p:spPr>
        <p:txBody>
          <a:bodyPr>
            <a:normAutofit/>
          </a:bodyPr>
          <a:lstStyle/>
          <a:p>
            <a:pPr marL="285750" indent="-285750" algn="just">
              <a:buFont typeface="Arial" panose="020B0604020202020204" pitchFamily="34" charset="0"/>
              <a:buChar char="•"/>
            </a:pPr>
            <a:r>
              <a:rPr lang="en-US" sz="1600" dirty="0" smtClean="0">
                <a:solidFill>
                  <a:schemeClr val="tx1"/>
                </a:solidFill>
                <a:latin typeface="Bahnschrift SemiBold SemiConden" panose="020B0502040204020203" pitchFamily="34"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sz="1600" baseline="30000" dirty="0" smtClean="0">
                <a:solidFill>
                  <a:schemeClr val="tx1"/>
                </a:solidFill>
                <a:latin typeface="Bahnschrift SemiBold SemiConden" panose="020B0502040204020203" pitchFamily="34" charset="0"/>
              </a:rPr>
              <a:t>th</a:t>
            </a:r>
            <a:r>
              <a:rPr lang="en-US" sz="1600" dirty="0" smtClean="0">
                <a:solidFill>
                  <a:schemeClr val="tx1"/>
                </a:solidFill>
                <a:latin typeface="Bahnschrift SemiBold SemiConden" panose="020B0502040204020203" pitchFamily="34" charset="0"/>
              </a:rPr>
              <a:t>, 50</a:t>
            </a:r>
            <a:r>
              <a:rPr lang="en-US" sz="1600" baseline="30000" dirty="0" smtClean="0">
                <a:solidFill>
                  <a:schemeClr val="tx1"/>
                </a:solidFill>
                <a:latin typeface="Bahnschrift SemiBold SemiConden" panose="020B0502040204020203" pitchFamily="34" charset="0"/>
              </a:rPr>
              <a:t>th</a:t>
            </a:r>
            <a:r>
              <a:rPr lang="en-US" sz="1600" dirty="0" smtClean="0">
                <a:solidFill>
                  <a:schemeClr val="tx1"/>
                </a:solidFill>
                <a:latin typeface="Bahnschrift SemiBold SemiConden" panose="020B0502040204020203" pitchFamily="34" charset="0"/>
              </a:rPr>
              <a:t>, and 75</a:t>
            </a:r>
            <a:r>
              <a:rPr lang="en-US" sz="1600" baseline="30000" dirty="0" smtClean="0">
                <a:solidFill>
                  <a:schemeClr val="tx1"/>
                </a:solidFill>
                <a:latin typeface="Bahnschrift SemiBold SemiConden" panose="020B0502040204020203" pitchFamily="34" charset="0"/>
              </a:rPr>
              <a:t>th</a:t>
            </a:r>
            <a:r>
              <a:rPr lang="en-US" sz="1600" dirty="0" smtClean="0">
                <a:solidFill>
                  <a:schemeClr val="tx1"/>
                </a:solidFill>
                <a:latin typeface="Bahnschrift SemiBold SemiConden" panose="020B0502040204020203" pitchFamily="34" charset="0"/>
              </a:rPr>
              <a:t> percentiles.</a:t>
            </a:r>
          </a:p>
          <a:p>
            <a:pPr marL="285750" indent="-285750" algn="just">
              <a:buFont typeface="Arial" panose="020B0604020202020204" pitchFamily="34" charset="0"/>
              <a:buChar char="•"/>
            </a:pPr>
            <a:r>
              <a:rPr lang="en-US" sz="1600" dirty="0" smtClean="0">
                <a:solidFill>
                  <a:schemeClr val="tx1"/>
                </a:solidFill>
                <a:latin typeface="Bahnschrift SemiBold SemiConden" panose="020B0502040204020203" pitchFamily="34" charset="0"/>
              </a:rPr>
              <a:t>From the box plot we can notice the outliers present in Duration and "Price" columns.</a:t>
            </a:r>
          </a:p>
          <a:p>
            <a:pPr marL="285750" indent="-285750" algn="just">
              <a:buFont typeface="Arial" panose="020B0604020202020204" pitchFamily="34" charset="0"/>
              <a:buChar char="•"/>
            </a:pPr>
            <a:r>
              <a:rPr lang="en-US" sz="1600" dirty="0" smtClean="0">
                <a:solidFill>
                  <a:schemeClr val="tx1"/>
                </a:solidFill>
                <a:latin typeface="Bahnschrift SemiBold SemiConden" panose="020B0502040204020203" pitchFamily="34" charset="0"/>
              </a:rPr>
              <a:t>Since Price is our target variable so no need to remove outliers in this column. We have removed Outliers from Duration column by using </a:t>
            </a:r>
            <a:r>
              <a:rPr lang="en-US" sz="1600" dirty="0" err="1" smtClean="0">
                <a:solidFill>
                  <a:schemeClr val="tx1"/>
                </a:solidFill>
                <a:latin typeface="Bahnschrift SemiBold SemiConden" panose="020B0502040204020203" pitchFamily="34" charset="0"/>
              </a:rPr>
              <a:t>Zscore</a:t>
            </a:r>
            <a:r>
              <a:rPr lang="en-US" sz="1600" dirty="0" smtClean="0">
                <a:solidFill>
                  <a:schemeClr val="tx1"/>
                </a:solidFill>
                <a:latin typeface="Bahnschrift SemiBold SemiConden" panose="020B0502040204020203" pitchFamily="34" charset="0"/>
              </a:rPr>
              <a:t> method.</a:t>
            </a:r>
          </a:p>
          <a:p>
            <a:pPr algn="l"/>
            <a:endParaRPr lang="en-US" sz="1600" dirty="0">
              <a:solidFill>
                <a:schemeClr val="tx1"/>
              </a:solidFill>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2000" y="3505200"/>
            <a:ext cx="7162800" cy="3200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7772400" cy="533399"/>
          </a:xfrm>
        </p:spPr>
        <p:txBody>
          <a:bodyPr>
            <a:noAutofit/>
          </a:bodyPr>
          <a:lstStyle/>
          <a:p>
            <a:pPr algn="l"/>
            <a:r>
              <a:rPr lang="en-US" sz="4000" cap="all" dirty="0" smtClean="0">
                <a:ln w="3175" cmpd="sng">
                  <a:noFill/>
                </a:ln>
                <a:effectLst>
                  <a:glow rad="38100">
                    <a:schemeClr val="bg1">
                      <a:lumMod val="65000"/>
                      <a:lumOff val="35000"/>
                      <a:alpha val="40000"/>
                    </a:schemeClr>
                  </a:glow>
                </a:effectLst>
                <a:latin typeface="Bahnschrift SemiBold SemiConden" panose="020B0502040204020203" pitchFamily="34" charset="0"/>
              </a:rPr>
              <a:t>Correlation :</a:t>
            </a:r>
            <a:endParaRPr lang="en-US" sz="4000" b="1" dirty="0"/>
          </a:p>
        </p:txBody>
      </p:sp>
      <p:sp>
        <p:nvSpPr>
          <p:cNvPr id="3" name="Subtitle 2"/>
          <p:cNvSpPr>
            <a:spLocks noGrp="1"/>
          </p:cNvSpPr>
          <p:nvPr>
            <p:ph type="subTitle" idx="1"/>
          </p:nvPr>
        </p:nvSpPr>
        <p:spPr>
          <a:xfrm>
            <a:off x="533400" y="1143000"/>
            <a:ext cx="7696200" cy="5334000"/>
          </a:xfrm>
        </p:spPr>
        <p:txBody>
          <a:bodyPr>
            <a:normAutofit/>
          </a:bodyPr>
          <a:lstStyle/>
          <a:p>
            <a:pPr algn="l"/>
            <a:r>
              <a:rPr lang="en-US" sz="2400" dirty="0" smtClean="0"/>
              <a:t>                                                           </a:t>
            </a:r>
            <a:r>
              <a:rPr lang="en-US" sz="2400" dirty="0" smtClean="0">
                <a:solidFill>
                  <a:schemeClr val="tx1"/>
                </a:solidFill>
              </a:rPr>
              <a:t>   </a:t>
            </a:r>
            <a:r>
              <a:rPr lang="en-US" sz="2400" dirty="0" smtClean="0">
                <a:solidFill>
                  <a:schemeClr val="tx1"/>
                </a:solidFill>
                <a:latin typeface="Bahnschrift SemiBold SemiConden" panose="020B0502040204020203" pitchFamily="34" charset="0"/>
              </a:rPr>
              <a:t>From the heat map and </a:t>
            </a:r>
            <a:r>
              <a:rPr lang="en-US" sz="2400" dirty="0" smtClean="0">
                <a:solidFill>
                  <a:schemeClr val="tx1"/>
                </a:solidFill>
                <a:latin typeface="Bahnschrift SemiBold SemiConden" panose="020B0502040204020203" pitchFamily="34" charset="0"/>
              </a:rPr>
              <a:t>bar</a:t>
            </a:r>
          </a:p>
          <a:p>
            <a:pPr algn="l"/>
            <a:r>
              <a:rPr lang="en-US" sz="2400" dirty="0" smtClean="0">
                <a:solidFill>
                  <a:schemeClr val="tx1"/>
                </a:solidFill>
                <a:latin typeface="Bahnschrift SemiBold SemiConden" panose="020B0502040204020203" pitchFamily="34" charset="0"/>
              </a:rPr>
              <a:t>                                                           </a:t>
            </a:r>
            <a:r>
              <a:rPr lang="en-US" sz="2400" dirty="0" smtClean="0">
                <a:solidFill>
                  <a:schemeClr val="tx1"/>
                </a:solidFill>
                <a:latin typeface="Bahnschrift SemiBold SemiConden" panose="020B0502040204020203" pitchFamily="34" charset="0"/>
              </a:rPr>
              <a:t>plot we can clearly observe </a:t>
            </a:r>
            <a:r>
              <a:rPr lang="en-US" sz="2400" dirty="0" smtClean="0">
                <a:solidFill>
                  <a:schemeClr val="tx1"/>
                </a:solidFill>
                <a:latin typeface="Bahnschrift SemiBold SemiConden" panose="020B0502040204020203" pitchFamily="34" charset="0"/>
              </a:rPr>
              <a:t>                       </a:t>
            </a:r>
          </a:p>
          <a:p>
            <a:pPr algn="l"/>
            <a:r>
              <a:rPr lang="en-US" sz="2400" dirty="0" smtClean="0">
                <a:solidFill>
                  <a:schemeClr val="tx1"/>
                </a:solidFill>
                <a:latin typeface="Bahnschrift SemiBold SemiConden" panose="020B0502040204020203" pitchFamily="34" charset="0"/>
              </a:rPr>
              <a:t> </a:t>
            </a:r>
            <a:r>
              <a:rPr lang="en-US" sz="2400" dirty="0" smtClean="0">
                <a:solidFill>
                  <a:schemeClr val="tx1"/>
                </a:solidFill>
                <a:latin typeface="Bahnschrift SemiBold SemiConden" panose="020B0502040204020203" pitchFamily="34" charset="0"/>
              </a:rPr>
              <a:t>                                                          the </a:t>
            </a:r>
            <a:r>
              <a:rPr lang="en-US" sz="2400" dirty="0" smtClean="0">
                <a:solidFill>
                  <a:schemeClr val="tx1"/>
                </a:solidFill>
                <a:latin typeface="Bahnschrift SemiBold SemiConden" panose="020B0502040204020203" pitchFamily="34" charset="0"/>
              </a:rPr>
              <a:t>positive and negative </a:t>
            </a:r>
            <a:r>
              <a:rPr lang="en-US" sz="2400" dirty="0" smtClean="0">
                <a:solidFill>
                  <a:schemeClr val="tx1"/>
                </a:solidFill>
                <a:latin typeface="Bahnschrift SemiBold SemiConden" panose="020B0502040204020203" pitchFamily="34" charset="0"/>
              </a:rPr>
              <a:t> </a:t>
            </a:r>
          </a:p>
          <a:p>
            <a:pPr algn="l"/>
            <a:r>
              <a:rPr lang="en-US" sz="2400" dirty="0" smtClean="0">
                <a:solidFill>
                  <a:schemeClr val="tx1"/>
                </a:solidFill>
                <a:latin typeface="Bahnschrift SemiBold SemiConden" panose="020B0502040204020203" pitchFamily="34" charset="0"/>
              </a:rPr>
              <a:t> </a:t>
            </a:r>
            <a:r>
              <a:rPr lang="en-US" sz="2400" dirty="0" smtClean="0">
                <a:solidFill>
                  <a:schemeClr val="tx1"/>
                </a:solidFill>
                <a:latin typeface="Bahnschrift SemiBold SemiConden" panose="020B0502040204020203" pitchFamily="34" charset="0"/>
              </a:rPr>
              <a:t>                                                          correlation </a:t>
            </a:r>
            <a:r>
              <a:rPr lang="en-US" sz="2400" dirty="0" smtClean="0">
                <a:solidFill>
                  <a:schemeClr val="tx1"/>
                </a:solidFill>
                <a:latin typeface="Bahnschrift SemiBold SemiConden" panose="020B0502040204020203" pitchFamily="34" charset="0"/>
              </a:rPr>
              <a:t>between the </a:t>
            </a:r>
            <a:r>
              <a:rPr lang="en-US" sz="2400" dirty="0" smtClean="0">
                <a:solidFill>
                  <a:schemeClr val="tx1"/>
                </a:solidFill>
                <a:latin typeface="Bahnschrift SemiBold SemiConden" panose="020B0502040204020203" pitchFamily="34" charset="0"/>
              </a:rPr>
              <a:t> </a:t>
            </a:r>
          </a:p>
          <a:p>
            <a:pPr algn="l"/>
            <a:r>
              <a:rPr lang="en-US" sz="2400" dirty="0" smtClean="0">
                <a:solidFill>
                  <a:schemeClr val="tx1"/>
                </a:solidFill>
                <a:latin typeface="Bahnschrift SemiBold SemiConden" panose="020B0502040204020203" pitchFamily="34" charset="0"/>
              </a:rPr>
              <a:t> </a:t>
            </a:r>
            <a:r>
              <a:rPr lang="en-US" sz="2400" dirty="0" smtClean="0">
                <a:solidFill>
                  <a:schemeClr val="tx1"/>
                </a:solidFill>
                <a:latin typeface="Bahnschrift SemiBold SemiConden" panose="020B0502040204020203" pitchFamily="34" charset="0"/>
              </a:rPr>
              <a:t>                                                           label </a:t>
            </a:r>
            <a:r>
              <a:rPr lang="en-US" sz="2400" dirty="0" smtClean="0">
                <a:solidFill>
                  <a:schemeClr val="tx1"/>
                </a:solidFill>
                <a:latin typeface="Bahnschrift SemiBold SemiConden" panose="020B0502040204020203" pitchFamily="34" charset="0"/>
              </a:rPr>
              <a:t>and features. </a:t>
            </a:r>
          </a:p>
          <a:p>
            <a:pPr algn="l"/>
            <a:endParaRPr lang="en-US" sz="2400"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4400" y="1066800"/>
            <a:ext cx="3657600" cy="27708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9600" y="4038600"/>
            <a:ext cx="5006789"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7772400" cy="533399"/>
          </a:xfrm>
        </p:spPr>
        <p:txBody>
          <a:bodyPr>
            <a:noAutofit/>
          </a:bodyPr>
          <a:lstStyle/>
          <a:p>
            <a:pPr algn="l"/>
            <a:r>
              <a:rPr lang="en-IN" sz="4000" dirty="0" smtClean="0">
                <a:latin typeface="Bahnschrift SemiBold SemiConden" panose="020B0502040204020203" pitchFamily="34" charset="0"/>
              </a:rPr>
              <a:t>Best Random </a:t>
            </a:r>
            <a:r>
              <a:rPr lang="en-IN" sz="4000" dirty="0" smtClean="0">
                <a:latin typeface="Bahnschrift SemiBold SemiConden" panose="020B0502040204020203" pitchFamily="34" charset="0"/>
              </a:rPr>
              <a:t>State</a:t>
            </a:r>
            <a:endParaRPr lang="en-US" sz="4000" b="1" dirty="0"/>
          </a:p>
        </p:txBody>
      </p:sp>
      <p:sp>
        <p:nvSpPr>
          <p:cNvPr id="3" name="Subtitle 2"/>
          <p:cNvSpPr>
            <a:spLocks noGrp="1"/>
          </p:cNvSpPr>
          <p:nvPr>
            <p:ph type="subTitle" idx="1"/>
          </p:nvPr>
        </p:nvSpPr>
        <p:spPr>
          <a:xfrm>
            <a:off x="4724400" y="1905000"/>
            <a:ext cx="3657600" cy="2971800"/>
          </a:xfrm>
        </p:spPr>
        <p:txBody>
          <a:bodyPr>
            <a:normAutofit/>
          </a:bodyPr>
          <a:lstStyle/>
          <a:p>
            <a:pPr algn="l"/>
            <a:r>
              <a:rPr lang="en-US" sz="2600" dirty="0" smtClean="0">
                <a:solidFill>
                  <a:schemeClr val="tx1"/>
                </a:solidFill>
                <a:latin typeface="Bahnschrift SemiBold SemiConden" panose="020B0502040204020203" pitchFamily="34" charset="0"/>
              </a:rPr>
              <a:t>Here we are getting accuracy score of 93% with Random state 123</a:t>
            </a:r>
          </a:p>
          <a:p>
            <a:pPr algn="l"/>
            <a:endParaRPr lang="en-US" dirty="0"/>
          </a:p>
        </p:txBody>
      </p:sp>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12101"/>
          <a:stretch/>
        </p:blipFill>
        <p:spPr bwMode="auto">
          <a:xfrm>
            <a:off x="381000" y="1066800"/>
            <a:ext cx="4088921"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7772400" cy="533399"/>
          </a:xfrm>
        </p:spPr>
        <p:txBody>
          <a:bodyPr>
            <a:noAutofit/>
          </a:bodyPr>
          <a:lstStyle/>
          <a:p>
            <a:pPr algn="l"/>
            <a:endParaRPr lang="en-US" sz="4000" b="1" dirty="0"/>
          </a:p>
        </p:txBody>
      </p:sp>
      <p:sp>
        <p:nvSpPr>
          <p:cNvPr id="3" name="Subtitle 2"/>
          <p:cNvSpPr>
            <a:spLocks noGrp="1"/>
          </p:cNvSpPr>
          <p:nvPr>
            <p:ph type="subTitle" idx="1"/>
          </p:nvPr>
        </p:nvSpPr>
        <p:spPr>
          <a:xfrm>
            <a:off x="533400" y="1143000"/>
            <a:ext cx="7239000" cy="5334000"/>
          </a:xfrm>
        </p:spPr>
        <p:txBody>
          <a:bodyPr>
            <a:normAutofit/>
          </a:bodyPr>
          <a:lstStyle/>
          <a:p>
            <a:pPr algn="l"/>
            <a:endParaRPr 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200" y="228600"/>
            <a:ext cx="3124200" cy="632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00400" y="228600"/>
            <a:ext cx="3048000" cy="632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172200" y="228600"/>
            <a:ext cx="2819398" cy="624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7772400" cy="533399"/>
          </a:xfrm>
        </p:spPr>
        <p:txBody>
          <a:bodyPr>
            <a:noAutofit/>
          </a:bodyPr>
          <a:lstStyle/>
          <a:p>
            <a:pPr algn="l"/>
            <a:endParaRPr lang="en-US" sz="4000" b="1" dirty="0"/>
          </a:p>
        </p:txBody>
      </p:sp>
      <p:sp>
        <p:nvSpPr>
          <p:cNvPr id="3" name="Subtitle 2"/>
          <p:cNvSpPr>
            <a:spLocks noGrp="1"/>
          </p:cNvSpPr>
          <p:nvPr>
            <p:ph type="subTitle" idx="1"/>
          </p:nvPr>
        </p:nvSpPr>
        <p:spPr>
          <a:xfrm>
            <a:off x="533400" y="1143000"/>
            <a:ext cx="7239000" cy="5334000"/>
          </a:xfrm>
        </p:spPr>
        <p:txBody>
          <a:bodyPr>
            <a:normAutofit/>
          </a:bodyPr>
          <a:lstStyle/>
          <a:p>
            <a:pPr>
              <a:spcBef>
                <a:spcPts val="300"/>
              </a:spcBef>
              <a:spcAft>
                <a:spcPts val="800"/>
              </a:spcAft>
              <a:buFont typeface="Wingdings" panose="05000000000000000000" pitchFamily="2" charset="2"/>
              <a:buChar char="Ø"/>
            </a:pPr>
            <a:r>
              <a:rPr lang="en-US" b="1" dirty="0" smtClean="0">
                <a:latin typeface="Bahnschrift SemiBold" panose="020B0502040204020203" pitchFamily="34" charset="0"/>
              </a:rPr>
              <a:t>Conclusion</a:t>
            </a:r>
            <a:r>
              <a:rPr lang="en-US" b="1" dirty="0" smtClean="0">
                <a:latin typeface="Bahnschrift SemiBold" panose="020B0502040204020203" pitchFamily="34" charset="0"/>
              </a:rPr>
              <a:t>.</a:t>
            </a:r>
          </a:p>
          <a:p>
            <a:pPr algn="l"/>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201" y="76201"/>
            <a:ext cx="4038599" cy="6324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19600" y="76202"/>
            <a:ext cx="4191000" cy="62483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7772400" cy="533399"/>
          </a:xfrm>
        </p:spPr>
        <p:txBody>
          <a:bodyPr>
            <a:noAutofit/>
          </a:bodyPr>
          <a:lstStyle/>
          <a:p>
            <a:pPr algn="l"/>
            <a:endParaRPr lang="en-US" sz="4000" b="1" dirty="0"/>
          </a:p>
        </p:txBody>
      </p:sp>
      <p:sp>
        <p:nvSpPr>
          <p:cNvPr id="3" name="Subtitle 2"/>
          <p:cNvSpPr>
            <a:spLocks noGrp="1"/>
          </p:cNvSpPr>
          <p:nvPr>
            <p:ph type="subTitle" idx="1"/>
          </p:nvPr>
        </p:nvSpPr>
        <p:spPr>
          <a:xfrm>
            <a:off x="533400" y="1143000"/>
            <a:ext cx="7239000" cy="5334000"/>
          </a:xfrm>
        </p:spPr>
        <p:txBody>
          <a:bodyPr>
            <a:normAutofit/>
          </a:bodyPr>
          <a:lstStyle/>
          <a:p>
            <a:pPr algn="l"/>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 y="228600"/>
            <a:ext cx="4114800"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343400" y="228600"/>
            <a:ext cx="4114800"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7772400" cy="533399"/>
          </a:xfrm>
        </p:spPr>
        <p:txBody>
          <a:bodyPr>
            <a:noAutofit/>
          </a:bodyPr>
          <a:lstStyle/>
          <a:p>
            <a:pPr algn="l"/>
            <a:r>
              <a:rPr lang="en-US" sz="4000" b="1" dirty="0" smtClean="0">
                <a:latin typeface="Baskerville Old Face" pitchFamily="18" charset="0"/>
              </a:rPr>
              <a:t>Index</a:t>
            </a:r>
            <a:r>
              <a:rPr lang="en-US" sz="4000" b="1" dirty="0" smtClean="0"/>
              <a:t>:</a:t>
            </a:r>
            <a:endParaRPr lang="en-US" sz="4000" b="1" dirty="0"/>
          </a:p>
        </p:txBody>
      </p:sp>
      <p:sp>
        <p:nvSpPr>
          <p:cNvPr id="3" name="Subtitle 2"/>
          <p:cNvSpPr>
            <a:spLocks noGrp="1"/>
          </p:cNvSpPr>
          <p:nvPr>
            <p:ph type="subTitle" idx="1"/>
          </p:nvPr>
        </p:nvSpPr>
        <p:spPr>
          <a:xfrm>
            <a:off x="533400" y="1143000"/>
            <a:ext cx="7239000" cy="5334000"/>
          </a:xfrm>
        </p:spPr>
        <p:txBody>
          <a:bodyPr>
            <a:normAutofit fontScale="70000" lnSpcReduction="20000"/>
          </a:bodyPr>
          <a:lstStyle/>
          <a:p>
            <a:pPr algn="l">
              <a:spcBef>
                <a:spcPts val="300"/>
              </a:spcBef>
              <a:spcAft>
                <a:spcPts val="800"/>
              </a:spcAft>
              <a:buFont typeface="Wingdings" panose="05000000000000000000" pitchFamily="2" charset="2"/>
              <a:buChar char="Ø"/>
            </a:pPr>
            <a:r>
              <a:rPr lang="en-US" b="1" dirty="0" smtClean="0">
                <a:solidFill>
                  <a:schemeClr val="tx1"/>
                </a:solidFill>
                <a:latin typeface="Baskerville Old Face" pitchFamily="18" charset="0"/>
              </a:rPr>
              <a:t>Introduction</a:t>
            </a:r>
          </a:p>
          <a:p>
            <a:pPr algn="l">
              <a:spcBef>
                <a:spcPts val="300"/>
              </a:spcBef>
              <a:spcAft>
                <a:spcPts val="800"/>
              </a:spcAft>
              <a:buFont typeface="Wingdings" panose="05000000000000000000" pitchFamily="2" charset="2"/>
              <a:buChar char="Ø"/>
            </a:pPr>
            <a:r>
              <a:rPr lang="en-US" b="1" dirty="0" smtClean="0">
                <a:solidFill>
                  <a:schemeClr val="tx1"/>
                </a:solidFill>
                <a:latin typeface="Baskerville Old Face" pitchFamily="18" charset="0"/>
              </a:rPr>
              <a:t>Problem Statement.</a:t>
            </a:r>
          </a:p>
          <a:p>
            <a:pPr algn="l">
              <a:spcBef>
                <a:spcPts val="300"/>
              </a:spcBef>
              <a:spcAft>
                <a:spcPts val="800"/>
              </a:spcAft>
              <a:buFont typeface="Wingdings" panose="05000000000000000000" pitchFamily="2" charset="2"/>
              <a:buChar char="Ø"/>
            </a:pPr>
            <a:r>
              <a:rPr lang="en-US" b="1" dirty="0" smtClean="0">
                <a:solidFill>
                  <a:schemeClr val="tx1"/>
                </a:solidFill>
                <a:latin typeface="Baskerville Old Face" pitchFamily="18" charset="0"/>
              </a:rPr>
              <a:t>Problem Understanding.</a:t>
            </a:r>
          </a:p>
          <a:p>
            <a:pPr algn="l">
              <a:spcBef>
                <a:spcPts val="300"/>
              </a:spcBef>
              <a:spcAft>
                <a:spcPts val="800"/>
              </a:spcAft>
              <a:buFont typeface="Wingdings" panose="05000000000000000000" pitchFamily="2" charset="2"/>
              <a:buChar char="Ø"/>
            </a:pPr>
            <a:r>
              <a:rPr lang="en-US" b="1" dirty="0" smtClean="0">
                <a:solidFill>
                  <a:schemeClr val="tx1"/>
                </a:solidFill>
                <a:latin typeface="Baskerville Old Face" pitchFamily="18" charset="0"/>
              </a:rPr>
              <a:t>What is Flight Price Prediction?</a:t>
            </a:r>
          </a:p>
          <a:p>
            <a:pPr algn="l">
              <a:spcBef>
                <a:spcPts val="300"/>
              </a:spcBef>
              <a:spcAft>
                <a:spcPts val="800"/>
              </a:spcAft>
              <a:buFont typeface="Wingdings" panose="05000000000000000000" pitchFamily="2" charset="2"/>
              <a:buChar char="Ø"/>
            </a:pPr>
            <a:r>
              <a:rPr lang="en-US" b="1" dirty="0" smtClean="0">
                <a:solidFill>
                  <a:schemeClr val="tx1"/>
                </a:solidFill>
                <a:latin typeface="Baskerville Old Face" pitchFamily="18" charset="0"/>
              </a:rPr>
              <a:t>Importance of flight price prediction.</a:t>
            </a:r>
          </a:p>
          <a:p>
            <a:pPr algn="l">
              <a:spcBef>
                <a:spcPts val="300"/>
              </a:spcBef>
              <a:spcAft>
                <a:spcPts val="800"/>
              </a:spcAft>
              <a:buFont typeface="Wingdings" panose="05000000000000000000" pitchFamily="2" charset="2"/>
              <a:buChar char="Ø"/>
            </a:pPr>
            <a:r>
              <a:rPr lang="en-US" b="1" dirty="0" smtClean="0">
                <a:solidFill>
                  <a:schemeClr val="tx1"/>
                </a:solidFill>
                <a:latin typeface="Baskerville Old Face" pitchFamily="18" charset="0"/>
              </a:rPr>
              <a:t>Exploratory data analysis.</a:t>
            </a:r>
          </a:p>
          <a:p>
            <a:pPr algn="l">
              <a:spcBef>
                <a:spcPts val="300"/>
              </a:spcBef>
              <a:spcAft>
                <a:spcPts val="800"/>
              </a:spcAft>
              <a:buFont typeface="Wingdings" panose="05000000000000000000" pitchFamily="2" charset="2"/>
              <a:buChar char="Ø"/>
            </a:pPr>
            <a:r>
              <a:rPr lang="en-US" b="1" dirty="0" smtClean="0">
                <a:solidFill>
                  <a:schemeClr val="tx1"/>
                </a:solidFill>
                <a:latin typeface="Baskerville Old Face" pitchFamily="18" charset="0"/>
              </a:rPr>
              <a:t>Visualizations.</a:t>
            </a:r>
          </a:p>
          <a:p>
            <a:pPr algn="l">
              <a:spcBef>
                <a:spcPts val="300"/>
              </a:spcBef>
              <a:spcAft>
                <a:spcPts val="800"/>
              </a:spcAft>
              <a:buFont typeface="Wingdings" panose="05000000000000000000" pitchFamily="2" charset="2"/>
              <a:buChar char="Ø"/>
            </a:pPr>
            <a:r>
              <a:rPr lang="en-US" b="1" dirty="0" smtClean="0">
                <a:solidFill>
                  <a:schemeClr val="tx1"/>
                </a:solidFill>
                <a:latin typeface="Baskerville Old Face" pitchFamily="18" charset="0"/>
              </a:rPr>
              <a:t>Analysis.</a:t>
            </a:r>
          </a:p>
          <a:p>
            <a:pPr algn="l">
              <a:spcBef>
                <a:spcPts val="300"/>
              </a:spcBef>
              <a:spcAft>
                <a:spcPts val="800"/>
              </a:spcAft>
              <a:buFont typeface="Wingdings" panose="05000000000000000000" pitchFamily="2" charset="2"/>
              <a:buChar char="Ø"/>
            </a:pPr>
            <a:r>
              <a:rPr lang="en-US" b="1" dirty="0" smtClean="0">
                <a:solidFill>
                  <a:schemeClr val="tx1"/>
                </a:solidFill>
                <a:latin typeface="Baskerville Old Face" pitchFamily="18" charset="0"/>
              </a:rPr>
              <a:t>Model Building.</a:t>
            </a:r>
          </a:p>
          <a:p>
            <a:pPr algn="l">
              <a:spcBef>
                <a:spcPts val="300"/>
              </a:spcBef>
              <a:spcAft>
                <a:spcPts val="800"/>
              </a:spcAft>
              <a:buFont typeface="Wingdings" panose="05000000000000000000" pitchFamily="2" charset="2"/>
              <a:buChar char="Ø"/>
            </a:pPr>
            <a:r>
              <a:rPr lang="en-US" b="1" dirty="0" smtClean="0">
                <a:solidFill>
                  <a:schemeClr val="tx1"/>
                </a:solidFill>
                <a:latin typeface="Baskerville Old Face" pitchFamily="18" charset="0"/>
              </a:rPr>
              <a:t>Hyper Parameter Tuning.</a:t>
            </a:r>
          </a:p>
          <a:p>
            <a:pPr algn="l">
              <a:spcBef>
                <a:spcPts val="300"/>
              </a:spcBef>
              <a:spcAft>
                <a:spcPts val="800"/>
              </a:spcAft>
              <a:buFont typeface="Wingdings" panose="05000000000000000000" pitchFamily="2" charset="2"/>
              <a:buChar char="Ø"/>
            </a:pPr>
            <a:r>
              <a:rPr lang="en-US" b="1" dirty="0" smtClean="0">
                <a:solidFill>
                  <a:schemeClr val="tx1"/>
                </a:solidFill>
                <a:latin typeface="Baskerville Old Face" pitchFamily="18" charset="0"/>
              </a:rPr>
              <a:t>Saving the model and predictions from saved best model.</a:t>
            </a:r>
          </a:p>
          <a:p>
            <a:pPr>
              <a:spcBef>
                <a:spcPts val="300"/>
              </a:spcBef>
              <a:spcAft>
                <a:spcPts val="800"/>
              </a:spcAft>
              <a:buFont typeface="Wingdings" panose="05000000000000000000" pitchFamily="2" charset="2"/>
              <a:buChar char="Ø"/>
            </a:pPr>
            <a:r>
              <a:rPr lang="en-US" b="1" dirty="0" smtClean="0">
                <a:latin typeface="Bahnschrift SemiBold" panose="020B0502040204020203" pitchFamily="34" charset="0"/>
              </a:rPr>
              <a:t>Conclusion.</a:t>
            </a:r>
          </a:p>
          <a:p>
            <a:pPr algn="l"/>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2667000" cy="533399"/>
          </a:xfrm>
        </p:spPr>
        <p:txBody>
          <a:bodyPr>
            <a:noAutofit/>
          </a:bodyPr>
          <a:lstStyle/>
          <a:p>
            <a:pPr algn="l"/>
            <a:endParaRPr lang="en-US" sz="4000" b="1" dirty="0"/>
          </a:p>
        </p:txBody>
      </p:sp>
      <p:sp>
        <p:nvSpPr>
          <p:cNvPr id="3" name="Subtitle 2"/>
          <p:cNvSpPr>
            <a:spLocks noGrp="1"/>
          </p:cNvSpPr>
          <p:nvPr>
            <p:ph type="subTitle" idx="1"/>
          </p:nvPr>
        </p:nvSpPr>
        <p:spPr>
          <a:xfrm>
            <a:off x="4038600" y="228600"/>
            <a:ext cx="4572000" cy="6248400"/>
          </a:xfrm>
        </p:spPr>
        <p:txBody>
          <a:bodyPr>
            <a:normAutofit/>
          </a:bodyPr>
          <a:lstStyle/>
          <a:p>
            <a:pPr algn="l"/>
            <a:r>
              <a:rPr lang="en-IN" sz="2000" dirty="0" smtClean="0">
                <a:solidFill>
                  <a:schemeClr val="tx1"/>
                </a:solidFill>
                <a:latin typeface="Bahnschrift SemiBold SemiConden" panose="020B0502040204020203" pitchFamily="34" charset="0"/>
                <a:ea typeface="Calibri" panose="020F0502020204030204" pitchFamily="34" charset="0"/>
                <a:cs typeface="Calibri" panose="020F0502020204030204" pitchFamily="34" charset="0"/>
              </a:rPr>
              <a:t>I have used </a:t>
            </a:r>
            <a:r>
              <a:rPr lang="en-IN" sz="2000" dirty="0" err="1" smtClean="0">
                <a:solidFill>
                  <a:schemeClr val="tx1"/>
                </a:solidFill>
                <a:latin typeface="Bahnschrift SemiBold SemiConden" panose="020B0502040204020203" pitchFamily="34" charset="0"/>
                <a:ea typeface="Calibri" panose="020F0502020204030204" pitchFamily="34" charset="0"/>
                <a:cs typeface="Calibri" panose="020F0502020204030204" pitchFamily="34" charset="0"/>
              </a:rPr>
              <a:t>GridSearchCV</a:t>
            </a:r>
            <a:r>
              <a:rPr lang="en-IN" sz="2000" dirty="0" smtClean="0">
                <a:solidFill>
                  <a:schemeClr val="tx1"/>
                </a:solidFill>
                <a:latin typeface="Bahnschrift SemiBold SemiConden" panose="020B0502040204020203" pitchFamily="34" charset="0"/>
                <a:ea typeface="Calibri" panose="020F0502020204030204" pitchFamily="34" charset="0"/>
                <a:cs typeface="Calibri" panose="020F0502020204030204" pitchFamily="34" charset="0"/>
              </a:rPr>
              <a:t> to get the best parameters of XGB </a:t>
            </a:r>
            <a:r>
              <a:rPr lang="en-IN" sz="2000" dirty="0" err="1" smtClean="0">
                <a:solidFill>
                  <a:schemeClr val="tx1"/>
                </a:solidFill>
                <a:latin typeface="Bahnschrift SemiBold SemiConden" panose="020B0502040204020203" pitchFamily="34" charset="0"/>
                <a:ea typeface="Calibri" panose="020F0502020204030204" pitchFamily="34" charset="0"/>
                <a:cs typeface="Calibri" panose="020F0502020204030204" pitchFamily="34" charset="0"/>
              </a:rPr>
              <a:t>Regressor</a:t>
            </a:r>
            <a:r>
              <a:rPr lang="en-IN" sz="2000" dirty="0" smtClean="0">
                <a:solidFill>
                  <a:schemeClr val="tx1"/>
                </a:solidFill>
                <a:latin typeface="Bahnschrift SemiBold SemiConden" panose="020B0502040204020203" pitchFamily="34" charset="0"/>
                <a:ea typeface="Calibri" panose="020F0502020204030204" pitchFamily="34" charset="0"/>
                <a:cs typeface="Calibri" panose="020F0502020204030204" pitchFamily="34" charset="0"/>
              </a:rPr>
              <a:t>. And used all the obtained parameters to get the accuracy of final model.</a:t>
            </a:r>
            <a:endParaRPr lang="en-IN" sz="2000" dirty="0" smtClean="0">
              <a:solidFill>
                <a:schemeClr val="tx1"/>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l"/>
            <a:endParaRPr lang="en-US" sz="2000" dirty="0">
              <a:solidFill>
                <a:schemeClr val="tx1"/>
              </a:solidFill>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1951" y="152400"/>
            <a:ext cx="3804249" cy="3305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3505200"/>
            <a:ext cx="3733800" cy="3352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7772400" cy="533399"/>
          </a:xfrm>
        </p:spPr>
        <p:txBody>
          <a:bodyPr>
            <a:noAutofit/>
          </a:bodyPr>
          <a:lstStyle/>
          <a:p>
            <a:pPr algn="l"/>
            <a:r>
              <a:rPr lang="en-US" sz="4000" b="1" dirty="0" smtClean="0">
                <a:latin typeface="Baskerville Old Face" pitchFamily="18" charset="0"/>
              </a:rPr>
              <a:t>Saving  the Model :</a:t>
            </a:r>
            <a:endParaRPr lang="en-US" sz="4000" b="1" dirty="0"/>
          </a:p>
        </p:txBody>
      </p:sp>
      <p:sp>
        <p:nvSpPr>
          <p:cNvPr id="3" name="Subtitle 2"/>
          <p:cNvSpPr>
            <a:spLocks noGrp="1"/>
          </p:cNvSpPr>
          <p:nvPr>
            <p:ph type="subTitle" idx="1"/>
          </p:nvPr>
        </p:nvSpPr>
        <p:spPr>
          <a:xfrm>
            <a:off x="5334000" y="304800"/>
            <a:ext cx="3352800" cy="6172200"/>
          </a:xfrm>
        </p:spPr>
        <p:txBody>
          <a:bodyPr>
            <a:normAutofit/>
          </a:bodyPr>
          <a:lstStyle/>
          <a:p>
            <a:pPr marL="285750" indent="-285750">
              <a:spcBef>
                <a:spcPts val="300"/>
              </a:spcBef>
              <a:spcAft>
                <a:spcPts val="300"/>
              </a:spcAft>
              <a:buFont typeface="Arial" panose="020B0604020202020204" pitchFamily="34" charset="0"/>
              <a:buChar char="•"/>
            </a:pPr>
            <a:r>
              <a:rPr lang="en-IN" sz="2000" dirty="0" smtClean="0">
                <a:solidFill>
                  <a:schemeClr val="tx1"/>
                </a:solidFill>
                <a:latin typeface="Bahnschrift SemiBold SemiConden" panose="020B0502040204020203" pitchFamily="34" charset="0"/>
                <a:ea typeface="Calibri" panose="020F0502020204030204" pitchFamily="34" charset="0"/>
                <a:cs typeface="Times New Roman" panose="02020603050405020304" pitchFamily="18" charset="0"/>
              </a:rPr>
              <a:t>I have saved my best model using .</a:t>
            </a:r>
            <a:r>
              <a:rPr lang="en-IN" sz="2000" dirty="0" err="1" smtClean="0">
                <a:solidFill>
                  <a:schemeClr val="tx1"/>
                </a:solidFill>
                <a:latin typeface="Bahnschrift SemiBold SemiConden" panose="020B0502040204020203" pitchFamily="34" charset="0"/>
                <a:ea typeface="Calibri" panose="020F0502020204030204" pitchFamily="34" charset="0"/>
                <a:cs typeface="Times New Roman" panose="02020603050405020304" pitchFamily="18" charset="0"/>
              </a:rPr>
              <a:t>pkl</a:t>
            </a:r>
            <a:r>
              <a:rPr lang="en-IN" sz="2000" dirty="0" smtClean="0">
                <a:solidFill>
                  <a:schemeClr val="tx1"/>
                </a:solidFill>
                <a:latin typeface="Bahnschrift SemiBold SemiConden" panose="020B0502040204020203" pitchFamily="34" charset="0"/>
                <a:ea typeface="Calibri" panose="020F0502020204030204" pitchFamily="34" charset="0"/>
                <a:cs typeface="Times New Roman" panose="02020603050405020304" pitchFamily="18" charset="0"/>
              </a:rPr>
              <a:t> as follows</a:t>
            </a:r>
            <a:r>
              <a:rPr lang="en-IN" sz="2000" b="1" dirty="0" smtClean="0">
                <a:solidFill>
                  <a:schemeClr val="tx1"/>
                </a:solidFill>
                <a:latin typeface="Bahnschrift SemiBold SemiConden" panose="020B0502040204020203" pitchFamily="34" charset="0"/>
                <a:ea typeface="Calibri" panose="020F0502020204030204" pitchFamily="34" charset="0"/>
                <a:cs typeface="Times New Roman" panose="02020603050405020304" pitchFamily="18" charset="0"/>
              </a:rPr>
              <a:t>.</a:t>
            </a:r>
          </a:p>
          <a:p>
            <a:pPr>
              <a:spcBef>
                <a:spcPts val="300"/>
              </a:spcBef>
              <a:spcAft>
                <a:spcPts val="300"/>
              </a:spcAft>
            </a:pPr>
            <a:endParaRPr lang="en-IN" sz="2000" dirty="0" smtClean="0">
              <a:solidFill>
                <a:schemeClr val="tx1"/>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marL="285750" indent="-285750">
              <a:spcBef>
                <a:spcPts val="300"/>
              </a:spcBef>
              <a:spcAft>
                <a:spcPts val="300"/>
              </a:spcAft>
              <a:buFont typeface="Arial" panose="020B0604020202020204" pitchFamily="34" charset="0"/>
              <a:buChar char="•"/>
            </a:pPr>
            <a:r>
              <a:rPr lang="en-IN" sz="2000" dirty="0" smtClean="0">
                <a:solidFill>
                  <a:schemeClr val="tx1"/>
                </a:solidFill>
                <a:latin typeface="Bahnschrift SemiBold SemiConden" panose="020B0502040204020203" pitchFamily="34" charset="0"/>
                <a:ea typeface="Calibri" panose="020F0502020204030204" pitchFamily="34" charset="0"/>
                <a:cs typeface="Times New Roman" panose="02020603050405020304" pitchFamily="18" charset="0"/>
              </a:rPr>
              <a:t>Now after saving the best model, loading my saved model and predicting the test values.</a:t>
            </a:r>
          </a:p>
          <a:p>
            <a:pPr algn="l"/>
            <a:endParaRPr lang="en-US" sz="2000" dirty="0">
              <a:solidFill>
                <a:schemeClr val="tx1"/>
              </a:solidFill>
            </a:endParaRP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990601"/>
            <a:ext cx="5334000" cy="243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3458056"/>
            <a:ext cx="5257800" cy="3323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7772400" cy="533399"/>
          </a:xfrm>
        </p:spPr>
        <p:txBody>
          <a:bodyPr>
            <a:noAutofit/>
          </a:bodyPr>
          <a:lstStyle/>
          <a:p>
            <a:pPr algn="l"/>
            <a:r>
              <a:rPr lang="en-US" sz="4000" b="1" dirty="0" smtClean="0">
                <a:latin typeface="Bahnschrift SemiBold SemiConden" panose="020B0502040204020203" pitchFamily="34" charset="0"/>
              </a:rPr>
              <a:t>CONCLUSION</a:t>
            </a:r>
            <a:r>
              <a:rPr lang="en-IN" sz="4000" b="1" dirty="0" smtClean="0">
                <a:latin typeface="Bahnschrift SemiBold SemiConden" panose="020B0502040204020203" pitchFamily="34" charset="0"/>
              </a:rPr>
              <a:t> :</a:t>
            </a:r>
            <a:endParaRPr lang="en-US" sz="4000" b="1" dirty="0"/>
          </a:p>
        </p:txBody>
      </p:sp>
      <p:sp>
        <p:nvSpPr>
          <p:cNvPr id="3" name="Subtitle 2"/>
          <p:cNvSpPr>
            <a:spLocks noGrp="1"/>
          </p:cNvSpPr>
          <p:nvPr>
            <p:ph type="subTitle" idx="1"/>
          </p:nvPr>
        </p:nvSpPr>
        <p:spPr>
          <a:xfrm>
            <a:off x="533400" y="1143000"/>
            <a:ext cx="7239000" cy="5334000"/>
          </a:xfrm>
        </p:spPr>
        <p:txBody>
          <a:bodyPr>
            <a:normAutofit fontScale="70000" lnSpcReduction="20000"/>
          </a:bodyPr>
          <a:lstStyle/>
          <a:p>
            <a:pPr marL="285750" indent="-285750" algn="just">
              <a:buFont typeface="Wingdings" panose="05000000000000000000" pitchFamily="2" charset="2"/>
              <a:buChar char="Ø"/>
            </a:pPr>
            <a:r>
              <a:rPr lang="en-US" dirty="0" smtClean="0">
                <a:solidFill>
                  <a:schemeClr val="tx1"/>
                </a:solidFill>
                <a:latin typeface="Bahnschrift SemiCondensed" panose="020B0502040204020203" pitchFamily="34"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dirty="0" smtClean="0">
                <a:solidFill>
                  <a:schemeClr val="tx1"/>
                </a:solidFill>
                <a:latin typeface="Bahnschrift SemiCondensed" panose="020B0502040204020203" pitchFamily="34" charset="0"/>
              </a:rPr>
              <a:t>First we collected the flights data from website </a:t>
            </a:r>
            <a:r>
              <a:rPr lang="en-US" dirty="0" err="1" smtClean="0">
                <a:solidFill>
                  <a:schemeClr val="tx1"/>
                </a:solidFill>
                <a:latin typeface="Bahnschrift SemiCondensed" panose="020B0502040204020203" pitchFamily="34" charset="0"/>
              </a:rPr>
              <a:t>yatra</a:t>
            </a:r>
            <a:r>
              <a:rPr lang="en-US" dirty="0" smtClean="0">
                <a:solidFill>
                  <a:schemeClr val="tx1"/>
                </a:solidFill>
                <a:latin typeface="Bahnschrift SemiCondensed" panose="020B0502040204020203" pitchFamily="34" charset="0"/>
              </a:rPr>
              <a:t>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dirty="0" smtClean="0">
                <a:solidFill>
                  <a:schemeClr val="tx1"/>
                </a:solidFill>
                <a:latin typeface="Bahnschrift SemiCondensed" panose="020B0502040204020203" pitchFamily="34" charset="0"/>
              </a:rPr>
              <a:t>Then we loaded the dataset and have done data cleaning, EDA process and pre-processing techniques like checking outliers, </a:t>
            </a:r>
            <a:r>
              <a:rPr lang="en-US" dirty="0" err="1" smtClean="0">
                <a:solidFill>
                  <a:schemeClr val="tx1"/>
                </a:solidFill>
                <a:latin typeface="Bahnschrift SemiCondensed" panose="020B0502040204020203" pitchFamily="34" charset="0"/>
              </a:rPr>
              <a:t>skewness</a:t>
            </a:r>
            <a:r>
              <a:rPr lang="en-US" dirty="0" smtClean="0">
                <a:solidFill>
                  <a:schemeClr val="tx1"/>
                </a:solidFill>
                <a:latin typeface="Bahnschrift SemiCondensed" panose="020B0502040204020203" pitchFamily="34" charset="0"/>
              </a:rPr>
              <a:t>, correlation, scaling data etc. And got better insights from data visualization.</a:t>
            </a:r>
          </a:p>
          <a:p>
            <a:pPr algn="l"/>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7772400" cy="533399"/>
          </a:xfrm>
        </p:spPr>
        <p:txBody>
          <a:bodyPr>
            <a:noAutofit/>
          </a:bodyPr>
          <a:lstStyle/>
          <a:p>
            <a:pPr algn="l"/>
            <a:r>
              <a:rPr lang="en-US" sz="4000" b="1" dirty="0" smtClean="0">
                <a:latin typeface="Bahnschrift SemiBold SemiConden" panose="020B0502040204020203" pitchFamily="34" charset="0"/>
              </a:rPr>
              <a:t>CONCLUSION</a:t>
            </a:r>
            <a:r>
              <a:rPr lang="en-IN" sz="4000" b="1" dirty="0" smtClean="0">
                <a:latin typeface="Bahnschrift SemiBold SemiConden" panose="020B0502040204020203" pitchFamily="34" charset="0"/>
              </a:rPr>
              <a:t> :</a:t>
            </a:r>
            <a:endParaRPr lang="en-US" sz="4000" b="1" dirty="0"/>
          </a:p>
        </p:txBody>
      </p:sp>
      <p:sp>
        <p:nvSpPr>
          <p:cNvPr id="3" name="Subtitle 2"/>
          <p:cNvSpPr>
            <a:spLocks noGrp="1"/>
          </p:cNvSpPr>
          <p:nvPr>
            <p:ph type="subTitle" idx="1"/>
          </p:nvPr>
        </p:nvSpPr>
        <p:spPr>
          <a:xfrm>
            <a:off x="533400" y="1143000"/>
            <a:ext cx="7239000" cy="5334000"/>
          </a:xfrm>
        </p:spPr>
        <p:txBody>
          <a:bodyPr>
            <a:noAutofit/>
          </a:bodyPr>
          <a:lstStyle/>
          <a:p>
            <a:pPr marL="285750" indent="-285750" algn="l">
              <a:buFont typeface="Wingdings" panose="05000000000000000000" pitchFamily="2" charset="2"/>
              <a:buChar char="Ø"/>
            </a:pPr>
            <a:r>
              <a:rPr lang="en-US" sz="1800" dirty="0" smtClean="0">
                <a:solidFill>
                  <a:schemeClr val="tx1"/>
                </a:solidFill>
                <a:latin typeface="Bahnschrift SemiCondensed" panose="020B0502040204020203" pitchFamily="34" charset="0"/>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From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sz="1800" dirty="0" err="1" smtClean="0">
                <a:solidFill>
                  <a:schemeClr val="tx1"/>
                </a:solidFill>
                <a:latin typeface="Bahnschrift SemiCondensed" panose="020B0502040204020203" pitchFamily="34" charset="0"/>
              </a:rPr>
              <a:t>Spicejet</a:t>
            </a:r>
            <a:r>
              <a:rPr lang="en-US" sz="1800" dirty="0" smtClean="0">
                <a:solidFill>
                  <a:schemeClr val="tx1"/>
                </a:solidFill>
                <a:latin typeface="Bahnschrift SemiCondensed" panose="020B0502040204020203" pitchFamily="34" charset="0"/>
              </a:rPr>
              <a:t> airways almost having same ticket fares. </a:t>
            </a:r>
          </a:p>
          <a:p>
            <a:pPr marL="285750" indent="-285750" algn="l">
              <a:buFont typeface="Wingdings" panose="05000000000000000000" pitchFamily="2" charset="2"/>
              <a:buChar char="Ø"/>
            </a:pPr>
            <a:r>
              <a:rPr lang="en-US" sz="1800" dirty="0" smtClean="0">
                <a:solidFill>
                  <a:schemeClr val="tx1"/>
                </a:solidFill>
                <a:latin typeface="Bahnschrift SemiCondensed" panose="020B0502040204020203" pitchFamily="34" charset="0"/>
              </a:rPr>
              <a:t>After separating our train and test data, we started running different ML regression algorithms to find out the best performing model on the basis of different metrics like R2 Score MAE, MSE, RMSE. We got Extra Trees </a:t>
            </a:r>
            <a:r>
              <a:rPr lang="en-US" sz="1800" dirty="0" err="1" smtClean="0">
                <a:solidFill>
                  <a:schemeClr val="tx1"/>
                </a:solidFill>
                <a:latin typeface="Bahnschrift SemiCondensed" panose="020B0502040204020203" pitchFamily="34" charset="0"/>
              </a:rPr>
              <a:t>Regressor</a:t>
            </a:r>
            <a:r>
              <a:rPr lang="en-US" sz="1800" dirty="0" smtClean="0">
                <a:solidFill>
                  <a:schemeClr val="tx1"/>
                </a:solidFill>
                <a:latin typeface="Bahnschrift SemiCondensed" panose="020B0502040204020203" pitchFamily="34" charset="0"/>
              </a:rPr>
              <a:t> as the best model among all the models. On this basis we performed the </a:t>
            </a:r>
            <a:r>
              <a:rPr lang="en-US" sz="1800" dirty="0" err="1" smtClean="0">
                <a:solidFill>
                  <a:schemeClr val="tx1"/>
                </a:solidFill>
                <a:latin typeface="Bahnschrift SemiCondensed" panose="020B0502040204020203" pitchFamily="34" charset="0"/>
              </a:rPr>
              <a:t>Hyperparameter</a:t>
            </a:r>
            <a:r>
              <a:rPr lang="en-US" sz="1800" dirty="0" smtClean="0">
                <a:solidFill>
                  <a:schemeClr val="tx1"/>
                </a:solidFill>
                <a:latin typeface="Bahnschrift SemiCondensed" panose="020B0502040204020203" pitchFamily="34" charset="0"/>
              </a:rPr>
              <a:t> tuning to find out the best parameter and improving the scores. The R2 score increased after tuning so, we concluded that Extra Trees </a:t>
            </a:r>
            <a:r>
              <a:rPr lang="en-US" sz="1800" dirty="0" err="1" smtClean="0">
                <a:solidFill>
                  <a:schemeClr val="tx1"/>
                </a:solidFill>
                <a:latin typeface="Bahnschrift SemiCondensed" panose="020B0502040204020203" pitchFamily="34" charset="0"/>
              </a:rPr>
              <a:t>Regressor</a:t>
            </a:r>
            <a:r>
              <a:rPr lang="en-US" sz="1800" dirty="0" smtClean="0">
                <a:solidFill>
                  <a:schemeClr val="tx1"/>
                </a:solidFill>
                <a:latin typeface="Bahnschrift SemiCondensed" panose="020B0502040204020203" pitchFamily="34" charset="0"/>
              </a:rPr>
              <a:t> as the best model as it was giving high R2 score after tuning.</a:t>
            </a:r>
          </a:p>
          <a:p>
            <a:pPr algn="l"/>
            <a:endParaRPr lang="en-US" sz="18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609601"/>
            <a:ext cx="7772400" cy="1981199"/>
          </a:xfrm>
        </p:spPr>
        <p:txBody>
          <a:bodyPr>
            <a:normAutofit/>
          </a:bodyPr>
          <a:lstStyle/>
          <a:p>
            <a:r>
              <a:rPr lang="en-US" sz="9600" b="1" dirty="0" smtClean="0">
                <a:latin typeface="Brush Script MT" pitchFamily="66" charset="0"/>
              </a:rPr>
              <a:t>Thank You </a:t>
            </a:r>
            <a:endParaRPr lang="en-US" sz="9600" b="1" dirty="0">
              <a:latin typeface="Brush Script MT" pitchFamily="66" charset="0"/>
            </a:endParaRPr>
          </a:p>
        </p:txBody>
      </p:sp>
      <p:sp>
        <p:nvSpPr>
          <p:cNvPr id="3" name="Subtitle 2"/>
          <p:cNvSpPr>
            <a:spLocks noGrp="1"/>
          </p:cNvSpPr>
          <p:nvPr>
            <p:ph type="subTitle" idx="1"/>
          </p:nvPr>
        </p:nvSpPr>
        <p:spPr>
          <a:xfrm>
            <a:off x="1371600" y="4800600"/>
            <a:ext cx="6400800" cy="838200"/>
          </a:xfrm>
        </p:spPr>
        <p:txBody>
          <a:bodyPr>
            <a:normAutofit/>
          </a:bodyPr>
          <a:lstStyle/>
          <a:p>
            <a:r>
              <a:rPr lang="en-US" sz="2400" b="1" dirty="0" smtClean="0">
                <a:solidFill>
                  <a:schemeClr val="tx1"/>
                </a:solidFill>
                <a:latin typeface="Baskerville Old Face" panose="02020602080505020303" pitchFamily="18" charset="0"/>
              </a:rPr>
              <a:t>.</a:t>
            </a:r>
            <a:endParaRPr lang="en-US" sz="2400" b="1" dirty="0">
              <a:solidFill>
                <a:schemeClr val="tx1"/>
              </a:solidFill>
              <a:latin typeface="Baskerville Old Face" panose="020206020805050203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7772400" cy="533399"/>
          </a:xfrm>
        </p:spPr>
        <p:txBody>
          <a:bodyPr>
            <a:noAutofit/>
          </a:bodyPr>
          <a:lstStyle/>
          <a:p>
            <a:pPr algn="l"/>
            <a:r>
              <a:rPr lang="en-US" sz="4000" b="1" dirty="0" smtClean="0">
                <a:latin typeface="Bahnschrift SemiBold" pitchFamily="34" charset="0"/>
              </a:rPr>
              <a:t>Introduction</a:t>
            </a:r>
            <a:r>
              <a:rPr lang="en-US" sz="4000" b="1" dirty="0" smtClean="0">
                <a:latin typeface="Bahnschrift SemiBold" pitchFamily="34" charset="0"/>
              </a:rPr>
              <a:t>:</a:t>
            </a:r>
            <a:endParaRPr lang="en-US" sz="4000" b="1" dirty="0">
              <a:latin typeface="Bahnschrift SemiBold" pitchFamily="34" charset="0"/>
            </a:endParaRPr>
          </a:p>
        </p:txBody>
      </p:sp>
      <p:sp>
        <p:nvSpPr>
          <p:cNvPr id="3" name="Subtitle 2"/>
          <p:cNvSpPr>
            <a:spLocks noGrp="1"/>
          </p:cNvSpPr>
          <p:nvPr>
            <p:ph type="subTitle" idx="1"/>
          </p:nvPr>
        </p:nvSpPr>
        <p:spPr>
          <a:xfrm>
            <a:off x="533400" y="1143000"/>
            <a:ext cx="7239000" cy="5334000"/>
          </a:xfrm>
        </p:spPr>
        <p:txBody>
          <a:bodyPr>
            <a:normAutofit fontScale="62500" lnSpcReduction="20000"/>
          </a:bodyPr>
          <a:lstStyle/>
          <a:p>
            <a:pPr algn="just">
              <a:lnSpc>
                <a:spcPct val="107000"/>
              </a:lnSpc>
              <a:spcAft>
                <a:spcPts val="800"/>
              </a:spcAft>
              <a:buFont typeface="Wingdings" panose="05000000000000000000" pitchFamily="2" charset="2"/>
              <a:buChar char="ü"/>
              <a:tabLst>
                <a:tab pos="822960" algn="l"/>
              </a:tabLst>
            </a:pPr>
            <a:r>
              <a:rPr lang="en-IN" b="1" dirty="0" smtClean="0">
                <a:solidFill>
                  <a:schemeClr val="tx1"/>
                </a:solidFill>
                <a:latin typeface="Bahnschrift SemiBold" pitchFamily="34"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algn="just">
              <a:lnSpc>
                <a:spcPct val="107000"/>
              </a:lnSpc>
              <a:spcAft>
                <a:spcPts val="800"/>
              </a:spcAft>
              <a:buFont typeface="Wingdings" panose="05000000000000000000" pitchFamily="2" charset="2"/>
              <a:buChar char="ü"/>
              <a:tabLst>
                <a:tab pos="822960" algn="l"/>
              </a:tabLst>
            </a:pPr>
            <a:r>
              <a:rPr lang="en-IN" b="1" dirty="0" smtClean="0">
                <a:solidFill>
                  <a:schemeClr val="tx1"/>
                </a:solidFill>
                <a:latin typeface="Bahnschrift SemiBold" pitchFamily="34"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Considering the features such as departure time, arrival time and time of the day it will give the best time to buy the ticket.</a:t>
            </a:r>
          </a:p>
          <a:p>
            <a:pPr algn="just">
              <a:lnSpc>
                <a:spcPct val="107000"/>
              </a:lnSpc>
              <a:spcAft>
                <a:spcPts val="800"/>
              </a:spcAft>
              <a:buFont typeface="Wingdings" panose="05000000000000000000" pitchFamily="2" charset="2"/>
              <a:buChar char="ü"/>
              <a:tabLst>
                <a:tab pos="822960" algn="l"/>
              </a:tabLst>
            </a:pPr>
            <a:r>
              <a:rPr lang="en-IN" b="1" dirty="0" smtClean="0">
                <a:solidFill>
                  <a:schemeClr val="tx1"/>
                </a:solidFill>
                <a:latin typeface="Bahnschrift SemiBold" pitchFamily="34" charset="0"/>
                <a:ea typeface="Calibri" panose="020F0502020204030204" pitchFamily="34" charset="0"/>
                <a:cs typeface="Calibri" panose="020F0502020204030204" pitchFamily="34" charset="0"/>
              </a:rPr>
              <a:t>Nowadays, the number of people using flights has increased significantly. 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p>
          <a:p>
            <a:pPr algn="l"/>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7772400" cy="533399"/>
          </a:xfrm>
        </p:spPr>
        <p:txBody>
          <a:bodyPr>
            <a:noAutofit/>
          </a:bodyPr>
          <a:lstStyle/>
          <a:p>
            <a:pPr algn="l"/>
            <a:r>
              <a:rPr lang="en-IN" sz="3600" b="1" dirty="0" smtClean="0">
                <a:latin typeface="Baskerville Old Face" pitchFamily="18" charset="0"/>
              </a:rPr>
              <a:t>PROBLEM </a:t>
            </a:r>
            <a:r>
              <a:rPr lang="en-IN" sz="3600" b="1" dirty="0" smtClean="0">
                <a:latin typeface="Baskerville Old Face" pitchFamily="18" charset="0"/>
              </a:rPr>
              <a:t>STATEMENT :</a:t>
            </a:r>
            <a:endParaRPr lang="en-US" sz="3600" b="1" dirty="0"/>
          </a:p>
        </p:txBody>
      </p:sp>
      <p:sp>
        <p:nvSpPr>
          <p:cNvPr id="3" name="Subtitle 2"/>
          <p:cNvSpPr>
            <a:spLocks noGrp="1"/>
          </p:cNvSpPr>
          <p:nvPr>
            <p:ph type="subTitle" idx="1"/>
          </p:nvPr>
        </p:nvSpPr>
        <p:spPr>
          <a:xfrm>
            <a:off x="533400" y="1143000"/>
            <a:ext cx="7239000" cy="5334000"/>
          </a:xfrm>
        </p:spPr>
        <p:txBody>
          <a:bodyPr>
            <a:normAutofit fontScale="70000" lnSpcReduction="20000"/>
          </a:bodyPr>
          <a:lstStyle/>
          <a:p>
            <a:pPr algn="just">
              <a:lnSpc>
                <a:spcPct val="107000"/>
              </a:lnSpc>
              <a:spcAft>
                <a:spcPts val="800"/>
              </a:spcAft>
              <a:buFont typeface="Wingdings" panose="05000000000000000000" pitchFamily="2" charset="2"/>
              <a:buChar char="ü"/>
              <a:tabLst>
                <a:tab pos="822960" algn="l"/>
              </a:tabLst>
            </a:pPr>
            <a:r>
              <a:rPr lang="en-IN" sz="2600" b="1" dirty="0" smtClean="0">
                <a:solidFill>
                  <a:schemeClr val="tx1"/>
                </a:solidFill>
                <a:latin typeface="Bahnschrift SemiBold" pitchFamily="34" charset="0"/>
                <a:ea typeface="Calibri" panose="020F0502020204030204" pitchFamily="34"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a:t>
            </a:r>
          </a:p>
          <a:p>
            <a:pPr marL="0" lvl="1" algn="just">
              <a:lnSpc>
                <a:spcPct val="107000"/>
              </a:lnSpc>
              <a:spcAft>
                <a:spcPts val="800"/>
              </a:spcAft>
              <a:buFont typeface="Wingdings" panose="05000000000000000000" pitchFamily="2" charset="2"/>
              <a:buChar char="ü"/>
              <a:tabLst>
                <a:tab pos="822960" algn="l"/>
              </a:tabLst>
            </a:pPr>
            <a:r>
              <a:rPr lang="en-IN" sz="2600" b="1" dirty="0" smtClean="0">
                <a:solidFill>
                  <a:schemeClr val="tx1"/>
                </a:solidFill>
                <a:latin typeface="Bahnschrift SemiBold" pitchFamily="34" charset="0"/>
                <a:ea typeface="Calibri" panose="020F0502020204030204" pitchFamily="34" charset="0"/>
                <a:cs typeface="Calibri" panose="020F0502020204030204" pitchFamily="34" charset="0"/>
              </a:rPr>
              <a:t>Time of purchase patterns (making sure last-minute purchases are expensive).</a:t>
            </a:r>
          </a:p>
          <a:p>
            <a:pPr marL="0" lvl="1" algn="just">
              <a:lnSpc>
                <a:spcPct val="107000"/>
              </a:lnSpc>
              <a:spcAft>
                <a:spcPts val="800"/>
              </a:spcAft>
              <a:buFont typeface="Wingdings" panose="05000000000000000000" pitchFamily="2" charset="2"/>
              <a:buChar char="ü"/>
              <a:tabLst>
                <a:tab pos="822960" algn="l"/>
              </a:tabLst>
            </a:pPr>
            <a:r>
              <a:rPr lang="en-IN" sz="2600" b="1" dirty="0" smtClean="0">
                <a:solidFill>
                  <a:schemeClr val="tx1"/>
                </a:solidFill>
                <a:latin typeface="Bahnschrift SemiBold" pitchFamily="34" charset="0"/>
                <a:ea typeface="Calibri" panose="020F0502020204030204" pitchFamily="34" charset="0"/>
                <a:cs typeface="Calibri" panose="020F0502020204030204" pitchFamily="34" charset="0"/>
              </a:rPr>
              <a:t>Keeping the flight as full as they want it (raising prices on a flight which is filling up in order to reduce sales and hold back inventory for those expensive last-minute expensive purchases).</a:t>
            </a:r>
          </a:p>
          <a:p>
            <a:pPr algn="just">
              <a:lnSpc>
                <a:spcPct val="107000"/>
              </a:lnSpc>
              <a:spcAft>
                <a:spcPts val="800"/>
              </a:spcAft>
              <a:buFont typeface="Wingdings" panose="05000000000000000000" pitchFamily="2" charset="2"/>
              <a:buChar char="ü"/>
              <a:tabLst>
                <a:tab pos="822960" algn="l"/>
              </a:tabLst>
            </a:pPr>
            <a:r>
              <a:rPr lang="en-IN" sz="2600" b="1" dirty="0" smtClean="0">
                <a:solidFill>
                  <a:schemeClr val="tx1"/>
                </a:solidFill>
                <a:latin typeface="Bahnschrift SemiBold" pitchFamily="34" charset="0"/>
                <a:ea typeface="Calibri" panose="020F0502020204030204" pitchFamily="34" charset="0"/>
                <a:cs typeface="Calibri" panose="020F0502020204030204" pitchFamily="34" charset="0"/>
              </a:rPr>
              <a:t>Business goal: The main aim of this project is to predict the price of flight tickets based on various features. The purpose of the paper is to study the factors which influence the fluctuations in the airfare prices and how they are related to the change in the prices.</a:t>
            </a:r>
          </a:p>
          <a:p>
            <a:pPr algn="just">
              <a:lnSpc>
                <a:spcPct val="107000"/>
              </a:lnSpc>
              <a:spcAft>
                <a:spcPts val="800"/>
              </a:spcAft>
              <a:buFont typeface="Wingdings" panose="05000000000000000000" pitchFamily="2" charset="2"/>
              <a:buChar char="ü"/>
              <a:tabLst>
                <a:tab pos="822960" algn="l"/>
              </a:tabLst>
            </a:pPr>
            <a:r>
              <a:rPr lang="en-IN" sz="2600" b="1" dirty="0" smtClean="0">
                <a:solidFill>
                  <a:schemeClr val="tx1"/>
                </a:solidFill>
                <a:latin typeface="Bahnschrift SemiBold" pitchFamily="34" charset="0"/>
                <a:ea typeface="Calibri" panose="020F0502020204030204" pitchFamily="34" charset="0"/>
                <a:cs typeface="Calibri" panose="020F0502020204030204" pitchFamily="34" charset="0"/>
              </a:rPr>
              <a:t> Then using this information, build a system that can help buyers whether to buy a ticket or not. So, we will deploy a Machine Learning model for flight ticket price prediction and analysis. This model will provide the approximate selling price for the flight tickets based on different features. </a:t>
            </a:r>
            <a:endParaRPr lang="en-US" sz="2600" b="1" dirty="0" smtClean="0">
              <a:solidFill>
                <a:schemeClr val="tx1"/>
              </a:solidFill>
              <a:latin typeface="Bahnschrift SemiBold" pitchFamily="34" charset="0"/>
              <a:ea typeface="Calibri" panose="020F0502020204030204" pitchFamily="34" charset="0"/>
              <a:cs typeface="Calibri" panose="020F0502020204030204" pitchFamily="34" charset="0"/>
            </a:endParaRPr>
          </a:p>
          <a:p>
            <a:pPr>
              <a:spcBef>
                <a:spcPts val="300"/>
              </a:spcBef>
              <a:spcAft>
                <a:spcPts val="800"/>
              </a:spcAft>
            </a:pPr>
            <a:endParaRPr lang="en-US" b="1" dirty="0" smtClean="0">
              <a:latin typeface="Bahnschrift SemiBold" panose="020B0502040204020203" pitchFamily="34" charset="0"/>
            </a:endParaRPr>
          </a:p>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7772400" cy="533399"/>
          </a:xfrm>
        </p:spPr>
        <p:txBody>
          <a:bodyPr>
            <a:noAutofit/>
          </a:bodyPr>
          <a:lstStyle/>
          <a:p>
            <a:pPr algn="l"/>
            <a:r>
              <a:rPr lang="en-IN" sz="4000" b="1" dirty="0" smtClean="0">
                <a:latin typeface="Baskerville Old Face" pitchFamily="18" charset="0"/>
              </a:rPr>
              <a:t>Problem Statement :</a:t>
            </a:r>
            <a:endParaRPr lang="en-US" sz="4000" b="1" dirty="0"/>
          </a:p>
        </p:txBody>
      </p:sp>
      <p:sp>
        <p:nvSpPr>
          <p:cNvPr id="3" name="Subtitle 2"/>
          <p:cNvSpPr>
            <a:spLocks noGrp="1"/>
          </p:cNvSpPr>
          <p:nvPr>
            <p:ph type="subTitle" idx="1"/>
          </p:nvPr>
        </p:nvSpPr>
        <p:spPr>
          <a:xfrm>
            <a:off x="533400" y="1143000"/>
            <a:ext cx="7239000" cy="5334000"/>
          </a:xfrm>
        </p:spPr>
        <p:txBody>
          <a:bodyPr>
            <a:normAutofit fontScale="85000" lnSpcReduction="20000"/>
          </a:bodyPr>
          <a:lstStyle/>
          <a:p>
            <a:pPr marL="285750" indent="-285750" algn="l">
              <a:buFont typeface="Arial" panose="020B0604020202020204" pitchFamily="34" charset="0"/>
              <a:buChar char="•"/>
            </a:pPr>
            <a:r>
              <a:rPr lang="en-US" sz="2600" b="1" dirty="0" smtClean="0">
                <a:solidFill>
                  <a:schemeClr val="tx1"/>
                </a:solidFill>
                <a:latin typeface="Bahnschrift SemiBold" pitchFamily="34" charset="0"/>
                <a:ea typeface="Calibri" panose="020F0502020204030204" pitchFamily="34" charset="0"/>
                <a:cs typeface="Calibri" panose="020F0502020204030204" pitchFamily="34" charset="0"/>
              </a:rPr>
              <a:t>Airlines implement dynamic pricing for their tickets and base their pricing decisions on demand estimation models. The reason for such a complicated system is that each flight only has a set number of seats to sell, so airlines must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preferable scenario.</a:t>
            </a:r>
          </a:p>
          <a:p>
            <a:pPr marL="285750" indent="-285750" algn="l">
              <a:buFont typeface="Arial" panose="020B0604020202020204" pitchFamily="34" charset="0"/>
              <a:buChar char="•"/>
            </a:pPr>
            <a:endParaRPr lang="en-US" sz="2600" b="1" dirty="0" smtClean="0">
              <a:solidFill>
                <a:schemeClr val="tx1"/>
              </a:solidFill>
              <a:latin typeface="Bahnschrift SemiBold"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IN" sz="2600" b="1" dirty="0" smtClean="0">
                <a:solidFill>
                  <a:schemeClr val="tx1"/>
                </a:solidFill>
                <a:latin typeface="Bahnschrift SemiBold" pitchFamily="34" charset="0"/>
                <a:ea typeface="Calibri" panose="020F0502020204030204" pitchFamily="34" charset="0"/>
                <a:cs typeface="Calibri" panose="020F0502020204030204" pitchFamily="34"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p>
          <a:p>
            <a:pPr algn="l">
              <a:spcBef>
                <a:spcPts val="300"/>
              </a:spcBef>
              <a:spcAft>
                <a:spcPts val="800"/>
              </a:spcAft>
            </a:pPr>
            <a:endParaRPr lang="en-US" b="1" dirty="0" smtClean="0">
              <a:solidFill>
                <a:schemeClr val="tx1"/>
              </a:solidFill>
              <a:latin typeface="Baskerville Old Face" pitchFamily="18" charset="0"/>
            </a:endParaRPr>
          </a:p>
          <a:p>
            <a:pPr algn="l"/>
            <a:endParaRPr lang="en-US" b="1" dirty="0">
              <a:solidFill>
                <a:schemeClr val="tx1"/>
              </a:solidFill>
              <a:latin typeface="Baskerville Old Face"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762000"/>
            <a:ext cx="8001000" cy="228600"/>
          </a:xfrm>
        </p:spPr>
        <p:txBody>
          <a:bodyPr>
            <a:noAutofit/>
          </a:bodyPr>
          <a:lstStyle/>
          <a:p>
            <a:pPr algn="l"/>
            <a:r>
              <a:rPr lang="en-US" sz="3600" dirty="0" smtClean="0">
                <a:latin typeface="Bahnschrift SemiBold" panose="020B0502040204020203" pitchFamily="34" charset="0"/>
              </a:rPr>
              <a:t/>
            </a:r>
            <a:br>
              <a:rPr lang="en-US" sz="3600" dirty="0" smtClean="0">
                <a:latin typeface="Bahnschrift SemiBold" panose="020B0502040204020203" pitchFamily="34" charset="0"/>
              </a:rPr>
            </a:br>
            <a:r>
              <a:rPr lang="en-US" sz="3600" dirty="0" smtClean="0">
                <a:latin typeface="Bahnschrift SemiBold" panose="020B0502040204020203" pitchFamily="34" charset="0"/>
              </a:rPr>
              <a:t>Benefits </a:t>
            </a:r>
            <a:r>
              <a:rPr lang="en-US" sz="3600" dirty="0" smtClean="0">
                <a:latin typeface="Bahnschrift SemiBold" panose="020B0502040204020203" pitchFamily="34" charset="0"/>
              </a:rPr>
              <a:t>of Flight Price </a:t>
            </a:r>
            <a:r>
              <a:rPr lang="en-US" sz="3600" dirty="0" smtClean="0">
                <a:latin typeface="Bahnschrift SemiBold" panose="020B0502040204020203" pitchFamily="34" charset="0"/>
              </a:rPr>
              <a:t>Prediction </a:t>
            </a:r>
            <a:r>
              <a:rPr lang="en-IN" sz="4000" dirty="0" smtClean="0">
                <a:latin typeface="Bahnschrift SemiBold" panose="020B0502040204020203" pitchFamily="34" charset="0"/>
              </a:rPr>
              <a:t/>
            </a:r>
            <a:br>
              <a:rPr lang="en-IN" sz="4000" dirty="0" smtClean="0">
                <a:latin typeface="Bahnschrift SemiBold" panose="020B0502040204020203" pitchFamily="34" charset="0"/>
              </a:rPr>
            </a:br>
            <a:endParaRPr lang="en-US" sz="4000" b="1" dirty="0"/>
          </a:p>
        </p:txBody>
      </p:sp>
      <p:sp>
        <p:nvSpPr>
          <p:cNvPr id="3" name="Subtitle 2"/>
          <p:cNvSpPr>
            <a:spLocks noGrp="1"/>
          </p:cNvSpPr>
          <p:nvPr>
            <p:ph type="subTitle" idx="1"/>
          </p:nvPr>
        </p:nvSpPr>
        <p:spPr>
          <a:xfrm>
            <a:off x="533400" y="1143000"/>
            <a:ext cx="7239000" cy="5334000"/>
          </a:xfrm>
        </p:spPr>
        <p:txBody>
          <a:bodyPr>
            <a:normAutofit fontScale="70000" lnSpcReduction="20000"/>
          </a:bodyPr>
          <a:lstStyle/>
          <a:p>
            <a:pPr algn="just" fontAlgn="t"/>
            <a:endParaRPr lang="en-US" b="1" dirty="0" smtClean="0">
              <a:solidFill>
                <a:schemeClr val="tx1"/>
              </a:solidFill>
              <a:latin typeface="Baskerville Old Face" pitchFamily="18" charset="0"/>
            </a:endParaRPr>
          </a:p>
          <a:p>
            <a:pPr algn="just" fontAlgn="t"/>
            <a:r>
              <a:rPr lang="en-US" sz="3100" b="1" dirty="0" smtClean="0">
                <a:solidFill>
                  <a:schemeClr val="tx1"/>
                </a:solidFill>
                <a:latin typeface="Bahnschrift SemiBold" pitchFamily="34" charset="0"/>
                <a:ea typeface="Calibri" panose="020F0502020204030204" pitchFamily="34" charset="0"/>
                <a:cs typeface="Calibri" panose="020F0502020204030204" pitchFamily="34"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Predicting flight prices helps an individuals to know and understand the future price of the flight tickets.</a:t>
            </a:r>
          </a:p>
          <a:p>
            <a:pPr algn="just" fontAlgn="t"/>
            <a:r>
              <a:rPr lang="en-US" sz="3100" b="1" dirty="0" smtClean="0">
                <a:solidFill>
                  <a:schemeClr val="tx1"/>
                </a:solidFill>
                <a:latin typeface="Bahnschrift SemiBold" pitchFamily="34" charset="0"/>
                <a:ea typeface="Calibri" panose="020F0502020204030204" pitchFamily="34" charset="0"/>
                <a:cs typeface="Calibri" panose="020F0502020204030204" pitchFamily="34"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pricing strategies accordingly.</a:t>
            </a:r>
          </a:p>
          <a:p>
            <a:pPr algn="l"/>
            <a:endParaRPr lang="en-US" b="1" dirty="0">
              <a:solidFill>
                <a:schemeClr val="tx1"/>
              </a:solidFill>
              <a:latin typeface="Baskerville Old Face"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1" name="Hexagon 70">
            <a:extLst>
              <a:ext uri="{FF2B5EF4-FFF2-40B4-BE49-F238E27FC236}">
                <a16:creationId xmlns="" xmlns:a16="http://schemas.microsoft.com/office/drawing/2014/main" id="{1068B05E-9933-481F-9BAB-2A561BE87349}"/>
              </a:ext>
            </a:extLst>
          </p:cNvPr>
          <p:cNvSpPr/>
          <p:nvPr/>
        </p:nvSpPr>
        <p:spPr>
          <a:xfrm>
            <a:off x="152400" y="306404"/>
            <a:ext cx="2250440" cy="809684"/>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Import Libraries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72" name="Arrow: Right 12">
            <a:extLst>
              <a:ext uri="{FF2B5EF4-FFF2-40B4-BE49-F238E27FC236}">
                <a16:creationId xmlns="" xmlns:a16="http://schemas.microsoft.com/office/drawing/2014/main" id="{30281500-4030-47A3-A609-9F09210D9CC0}"/>
              </a:ext>
            </a:extLst>
          </p:cNvPr>
          <p:cNvSpPr/>
          <p:nvPr/>
        </p:nvSpPr>
        <p:spPr>
          <a:xfrm>
            <a:off x="2514600" y="42348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3" name="Hexagon 72">
            <a:extLst>
              <a:ext uri="{FF2B5EF4-FFF2-40B4-BE49-F238E27FC236}">
                <a16:creationId xmlns="" xmlns:a16="http://schemas.microsoft.com/office/drawing/2014/main" id="{341BD0C3-E037-4AE4-87C4-F1689DC1C15C}"/>
              </a:ext>
            </a:extLst>
          </p:cNvPr>
          <p:cNvSpPr/>
          <p:nvPr/>
        </p:nvSpPr>
        <p:spPr>
          <a:xfrm>
            <a:off x="3459192" y="302186"/>
            <a:ext cx="2286000" cy="813902"/>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Import Datasets</a:t>
            </a:r>
          </a:p>
        </p:txBody>
      </p:sp>
      <p:sp>
        <p:nvSpPr>
          <p:cNvPr id="74" name="Arrow: Right 14">
            <a:extLst>
              <a:ext uri="{FF2B5EF4-FFF2-40B4-BE49-F238E27FC236}">
                <a16:creationId xmlns="" xmlns:a16="http://schemas.microsoft.com/office/drawing/2014/main" id="{331ED5D4-D4C7-4ABF-843E-A1225DDB3781}"/>
              </a:ext>
            </a:extLst>
          </p:cNvPr>
          <p:cNvSpPr/>
          <p:nvPr/>
        </p:nvSpPr>
        <p:spPr>
          <a:xfrm>
            <a:off x="5867400" y="423484"/>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5" name="Hexagon 74">
            <a:extLst>
              <a:ext uri="{FF2B5EF4-FFF2-40B4-BE49-F238E27FC236}">
                <a16:creationId xmlns="" xmlns:a16="http://schemas.microsoft.com/office/drawing/2014/main" id="{67128BB7-47F3-4231-B0E6-D47FB942AE91}"/>
              </a:ext>
            </a:extLst>
          </p:cNvPr>
          <p:cNvSpPr/>
          <p:nvPr/>
        </p:nvSpPr>
        <p:spPr>
          <a:xfrm>
            <a:off x="6858000" y="311030"/>
            <a:ext cx="1981200" cy="809685"/>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a:latin typeface="Georgia" panose="02040502050405020303" pitchFamily="18" charset="0"/>
                <a:ea typeface="Microsoft Sans Serif" panose="020B0604020202020204" pitchFamily="34" charset="0"/>
                <a:cs typeface="Microsoft Sans Serif" panose="020B0604020202020204" pitchFamily="34" charset="0"/>
              </a:rPr>
              <a:t>Data Preprocessing</a:t>
            </a:r>
            <a:endParaRPr lang="en-IN" sz="1600"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76" name="Arrow: Down 16">
            <a:extLst>
              <a:ext uri="{FF2B5EF4-FFF2-40B4-BE49-F238E27FC236}">
                <a16:creationId xmlns="" xmlns:a16="http://schemas.microsoft.com/office/drawing/2014/main" id="{E96EBC68-73CF-4157-AB3C-64D2C0B1A12C}"/>
              </a:ext>
            </a:extLst>
          </p:cNvPr>
          <p:cNvSpPr/>
          <p:nvPr/>
        </p:nvSpPr>
        <p:spPr>
          <a:xfrm>
            <a:off x="7598146" y="1224951"/>
            <a:ext cx="518160" cy="60960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7" name="Hexagon 76">
            <a:extLst>
              <a:ext uri="{FF2B5EF4-FFF2-40B4-BE49-F238E27FC236}">
                <a16:creationId xmlns="" xmlns:a16="http://schemas.microsoft.com/office/drawing/2014/main" id="{4EABA6FF-3EAF-442C-B2A9-145C641D72BC}"/>
              </a:ext>
            </a:extLst>
          </p:cNvPr>
          <p:cNvSpPr/>
          <p:nvPr/>
        </p:nvSpPr>
        <p:spPr>
          <a:xfrm>
            <a:off x="6858000" y="1925277"/>
            <a:ext cx="1981200" cy="741723"/>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a:latin typeface="Georgia" panose="02040502050405020303" pitchFamily="18" charset="0"/>
                <a:ea typeface="Microsoft Sans Serif" panose="020B0604020202020204" pitchFamily="34" charset="0"/>
                <a:cs typeface="Microsoft Sans Serif" panose="020B0604020202020204" pitchFamily="34" charset="0"/>
              </a:rPr>
              <a:t>Finding and Treating Null Values</a:t>
            </a:r>
            <a:endParaRPr lang="en-IN" sz="1600"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78" name="Arrow: Left 18">
            <a:extLst>
              <a:ext uri="{FF2B5EF4-FFF2-40B4-BE49-F238E27FC236}">
                <a16:creationId xmlns="" xmlns:a16="http://schemas.microsoft.com/office/drawing/2014/main" id="{378C39ED-CD63-473E-ABED-E55A10C1D747}"/>
              </a:ext>
            </a:extLst>
          </p:cNvPr>
          <p:cNvSpPr/>
          <p:nvPr/>
        </p:nvSpPr>
        <p:spPr>
          <a:xfrm>
            <a:off x="5943600" y="2003750"/>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9" name="Hexagon 78">
            <a:extLst>
              <a:ext uri="{FF2B5EF4-FFF2-40B4-BE49-F238E27FC236}">
                <a16:creationId xmlns="" xmlns:a16="http://schemas.microsoft.com/office/drawing/2014/main" id="{41413B52-03D7-4CD8-8E02-4FF0D4DB766D}"/>
              </a:ext>
            </a:extLst>
          </p:cNvPr>
          <p:cNvSpPr/>
          <p:nvPr/>
        </p:nvSpPr>
        <p:spPr>
          <a:xfrm>
            <a:off x="3459192" y="1836685"/>
            <a:ext cx="2286000" cy="918906"/>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a:latin typeface="Georgia" panose="02040502050405020303" pitchFamily="18" charset="0"/>
                <a:ea typeface="Microsoft Sans Serif" panose="020B0604020202020204" pitchFamily="34" charset="0"/>
                <a:cs typeface="Microsoft Sans Serif" panose="020B0604020202020204" pitchFamily="34" charset="0"/>
              </a:rPr>
              <a:t>EDA &amp; Visualizations</a:t>
            </a:r>
          </a:p>
        </p:txBody>
      </p:sp>
      <p:sp>
        <p:nvSpPr>
          <p:cNvPr id="80" name="Arrow: Left 20">
            <a:extLst>
              <a:ext uri="{FF2B5EF4-FFF2-40B4-BE49-F238E27FC236}">
                <a16:creationId xmlns="" xmlns:a16="http://schemas.microsoft.com/office/drawing/2014/main" id="{B0BC8930-749C-4BA1-8D21-4CDB7D56071F}"/>
              </a:ext>
            </a:extLst>
          </p:cNvPr>
          <p:cNvSpPr/>
          <p:nvPr/>
        </p:nvSpPr>
        <p:spPr>
          <a:xfrm>
            <a:off x="2514600" y="2003750"/>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81" name="Hexagon 80">
            <a:extLst>
              <a:ext uri="{FF2B5EF4-FFF2-40B4-BE49-F238E27FC236}">
                <a16:creationId xmlns="" xmlns:a16="http://schemas.microsoft.com/office/drawing/2014/main" id="{53A27CA3-D738-4C34-930F-F7858747E4D5}"/>
              </a:ext>
            </a:extLst>
          </p:cNvPr>
          <p:cNvSpPr/>
          <p:nvPr/>
        </p:nvSpPr>
        <p:spPr>
          <a:xfrm>
            <a:off x="91438" y="1874498"/>
            <a:ext cx="2372364" cy="843280"/>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Identifying Outliers and Skewness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82" name="Hexagon 81">
            <a:extLst>
              <a:ext uri="{FF2B5EF4-FFF2-40B4-BE49-F238E27FC236}">
                <a16:creationId xmlns="" xmlns:a16="http://schemas.microsoft.com/office/drawing/2014/main" id="{812BCB7B-666B-4AF8-9A87-53BBDEDF5067}"/>
              </a:ext>
            </a:extLst>
          </p:cNvPr>
          <p:cNvSpPr/>
          <p:nvPr/>
        </p:nvSpPr>
        <p:spPr>
          <a:xfrm flipH="1">
            <a:off x="94311" y="3429000"/>
            <a:ext cx="2420287" cy="838200"/>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Ordinal Encoding </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83" name="Arrow: Right 24">
            <a:extLst>
              <a:ext uri="{FF2B5EF4-FFF2-40B4-BE49-F238E27FC236}">
                <a16:creationId xmlns="" xmlns:a16="http://schemas.microsoft.com/office/drawing/2014/main" id="{BE0BFA2B-6CB0-4380-ACC5-C251192389D9}"/>
              </a:ext>
            </a:extLst>
          </p:cNvPr>
          <p:cNvSpPr/>
          <p:nvPr/>
        </p:nvSpPr>
        <p:spPr>
          <a:xfrm>
            <a:off x="2605752" y="3555713"/>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84" name="Hexagon 83">
            <a:extLst>
              <a:ext uri="{FF2B5EF4-FFF2-40B4-BE49-F238E27FC236}">
                <a16:creationId xmlns="" xmlns:a16="http://schemas.microsoft.com/office/drawing/2014/main" id="{B101E6ED-9CA1-4871-907F-7E726E53A522}"/>
              </a:ext>
            </a:extLst>
          </p:cNvPr>
          <p:cNvSpPr/>
          <p:nvPr/>
        </p:nvSpPr>
        <p:spPr>
          <a:xfrm>
            <a:off x="3568460" y="3422351"/>
            <a:ext cx="2286000" cy="835682"/>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Checking Correlation &amp; VIF</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85" name="Arrow: Right 26">
            <a:extLst>
              <a:ext uri="{FF2B5EF4-FFF2-40B4-BE49-F238E27FC236}">
                <a16:creationId xmlns="" xmlns:a16="http://schemas.microsoft.com/office/drawing/2014/main" id="{AA67A725-3A01-4D55-BB49-26325A2362EE}"/>
              </a:ext>
            </a:extLst>
          </p:cNvPr>
          <p:cNvSpPr/>
          <p:nvPr/>
        </p:nvSpPr>
        <p:spPr>
          <a:xfrm>
            <a:off x="5943600" y="3555713"/>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86" name="Hexagon 85">
            <a:extLst>
              <a:ext uri="{FF2B5EF4-FFF2-40B4-BE49-F238E27FC236}">
                <a16:creationId xmlns="" xmlns:a16="http://schemas.microsoft.com/office/drawing/2014/main" id="{16D3C2F4-E078-4375-B01F-E7DC393EEAAF}"/>
              </a:ext>
            </a:extLst>
          </p:cNvPr>
          <p:cNvSpPr/>
          <p:nvPr/>
        </p:nvSpPr>
        <p:spPr>
          <a:xfrm>
            <a:off x="6858001" y="3393946"/>
            <a:ext cx="1981200" cy="840180"/>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Model Building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87" name="Arrow: Down 28">
            <a:extLst>
              <a:ext uri="{FF2B5EF4-FFF2-40B4-BE49-F238E27FC236}">
                <a16:creationId xmlns="" xmlns:a16="http://schemas.microsoft.com/office/drawing/2014/main" id="{293975ED-981F-42AD-BB88-5CFCB8C97D4C}"/>
              </a:ext>
            </a:extLst>
          </p:cNvPr>
          <p:cNvSpPr/>
          <p:nvPr/>
        </p:nvSpPr>
        <p:spPr>
          <a:xfrm>
            <a:off x="7563354" y="4343400"/>
            <a:ext cx="570494" cy="68580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88" name="Hexagon 87">
            <a:extLst>
              <a:ext uri="{FF2B5EF4-FFF2-40B4-BE49-F238E27FC236}">
                <a16:creationId xmlns="" xmlns:a16="http://schemas.microsoft.com/office/drawing/2014/main" id="{B966E3F7-F3AE-4000-87DD-0B03D5563A6F}"/>
              </a:ext>
            </a:extLst>
          </p:cNvPr>
          <p:cNvSpPr/>
          <p:nvPr/>
        </p:nvSpPr>
        <p:spPr>
          <a:xfrm>
            <a:off x="6858000" y="5181600"/>
            <a:ext cx="2185166" cy="990600"/>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R2 score, CV &amp; evaluation metrics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89" name="Arrow: Left 30">
            <a:extLst>
              <a:ext uri="{FF2B5EF4-FFF2-40B4-BE49-F238E27FC236}">
                <a16:creationId xmlns="" xmlns:a16="http://schemas.microsoft.com/office/drawing/2014/main" id="{673FE21E-1FF4-4660-BACD-D776F9550A96}"/>
              </a:ext>
            </a:extLst>
          </p:cNvPr>
          <p:cNvSpPr/>
          <p:nvPr/>
        </p:nvSpPr>
        <p:spPr>
          <a:xfrm>
            <a:off x="5974080" y="5421894"/>
            <a:ext cx="762000" cy="547393"/>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0" name="Hexagon 89">
            <a:extLst>
              <a:ext uri="{FF2B5EF4-FFF2-40B4-BE49-F238E27FC236}">
                <a16:creationId xmlns="" xmlns:a16="http://schemas.microsoft.com/office/drawing/2014/main" id="{3365B129-890F-470B-989B-D9C4339395DF}"/>
              </a:ext>
            </a:extLst>
          </p:cNvPr>
          <p:cNvSpPr/>
          <p:nvPr/>
        </p:nvSpPr>
        <p:spPr>
          <a:xfrm>
            <a:off x="3568459" y="5181600"/>
            <a:ext cx="2286001" cy="955571"/>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Hyper Parameter Tuning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91" name="Arrow: Left 32">
            <a:extLst>
              <a:ext uri="{FF2B5EF4-FFF2-40B4-BE49-F238E27FC236}">
                <a16:creationId xmlns="" xmlns:a16="http://schemas.microsoft.com/office/drawing/2014/main" id="{B96CE7C9-D401-49CC-A2F6-B4F3AFDBBD47}"/>
              </a:ext>
            </a:extLst>
          </p:cNvPr>
          <p:cNvSpPr/>
          <p:nvPr/>
        </p:nvSpPr>
        <p:spPr>
          <a:xfrm>
            <a:off x="2613372" y="5384513"/>
            <a:ext cx="838199"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2" name="Hexagon 91">
            <a:extLst>
              <a:ext uri="{FF2B5EF4-FFF2-40B4-BE49-F238E27FC236}">
                <a16:creationId xmlns="" xmlns:a16="http://schemas.microsoft.com/office/drawing/2014/main" id="{F2289BD3-749F-4CA5-AF39-E757B063E073}"/>
              </a:ext>
            </a:extLst>
          </p:cNvPr>
          <p:cNvSpPr/>
          <p:nvPr/>
        </p:nvSpPr>
        <p:spPr>
          <a:xfrm>
            <a:off x="103034" y="5168431"/>
            <a:ext cx="2402840" cy="981908"/>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Saving the Model &amp; Prediction </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7772400" cy="533399"/>
          </a:xfrm>
        </p:spPr>
        <p:txBody>
          <a:bodyPr>
            <a:noAutofit/>
          </a:bodyPr>
          <a:lstStyle/>
          <a:p>
            <a:pPr algn="l"/>
            <a:r>
              <a:rPr lang="en-IN" sz="3600" b="1" dirty="0" smtClean="0">
                <a:latin typeface="Baskerville Old Face" pitchFamily="18" charset="0"/>
              </a:rPr>
              <a:t>Exploratory Data Analysis</a:t>
            </a:r>
            <a:r>
              <a:rPr lang="en-US" sz="4000" dirty="0" smtClean="0">
                <a:latin typeface="Bahnschrift SemiBold SemiConden" panose="020B0502040204020203" pitchFamily="34" charset="0"/>
              </a:rPr>
              <a:t/>
            </a:r>
            <a:br>
              <a:rPr lang="en-US" sz="4000" dirty="0" smtClean="0">
                <a:latin typeface="Bahnschrift SemiBold SemiConden" panose="020B0502040204020203" pitchFamily="34" charset="0"/>
              </a:rPr>
            </a:br>
            <a:endParaRPr lang="en-US" sz="4000" b="1" dirty="0"/>
          </a:p>
        </p:txBody>
      </p:sp>
      <p:sp>
        <p:nvSpPr>
          <p:cNvPr id="3" name="Subtitle 2"/>
          <p:cNvSpPr>
            <a:spLocks noGrp="1"/>
          </p:cNvSpPr>
          <p:nvPr>
            <p:ph type="subTitle" idx="1"/>
          </p:nvPr>
        </p:nvSpPr>
        <p:spPr>
          <a:xfrm>
            <a:off x="533400" y="838200"/>
            <a:ext cx="8305800" cy="5638800"/>
          </a:xfrm>
        </p:spPr>
        <p:txBody>
          <a:bodyPr>
            <a:normAutofit/>
          </a:bodyPr>
          <a:lstStyle/>
          <a:p>
            <a:pPr lvl="0" algn="just" fontAlgn="t">
              <a:lnSpc>
                <a:spcPct val="80000"/>
              </a:lnSpc>
              <a:buFont typeface="Wingdings" pitchFamily="2" charset="2"/>
              <a:buChar char="Ø"/>
            </a:pPr>
            <a:r>
              <a:rPr lang="en-IN" sz="2200" b="1" dirty="0" smtClean="0">
                <a:solidFill>
                  <a:schemeClr val="tx1"/>
                </a:solidFill>
                <a:latin typeface="Bahnschrift SemiBold" pitchFamily="34" charset="0"/>
                <a:ea typeface="Calibri" panose="020F0502020204030204" pitchFamily="34" charset="0"/>
                <a:cs typeface="Calibri" panose="020F0502020204030204" pitchFamily="34" charset="0"/>
              </a:rPr>
              <a:t>As a first step I have imported required libraries and I have imported the datasets which were in </a:t>
            </a:r>
            <a:r>
              <a:rPr lang="en-IN" sz="2200" b="1" dirty="0" err="1" smtClean="0">
                <a:solidFill>
                  <a:schemeClr val="tx1"/>
                </a:solidFill>
                <a:latin typeface="Bahnschrift SemiBold" pitchFamily="34" charset="0"/>
                <a:ea typeface="Calibri" panose="020F0502020204030204" pitchFamily="34" charset="0"/>
                <a:cs typeface="Calibri" panose="020F0502020204030204" pitchFamily="34" charset="0"/>
              </a:rPr>
              <a:t>csv</a:t>
            </a:r>
            <a:r>
              <a:rPr lang="en-IN" sz="2200" b="1" dirty="0" smtClean="0">
                <a:solidFill>
                  <a:schemeClr val="tx1"/>
                </a:solidFill>
                <a:latin typeface="Bahnschrift SemiBold" pitchFamily="34" charset="0"/>
                <a:ea typeface="Calibri" panose="020F0502020204030204" pitchFamily="34" charset="0"/>
                <a:cs typeface="Calibri" panose="020F0502020204030204" pitchFamily="34" charset="0"/>
              </a:rPr>
              <a:t> format. </a:t>
            </a:r>
          </a:p>
          <a:p>
            <a:pPr lvl="0" algn="just" fontAlgn="t">
              <a:lnSpc>
                <a:spcPct val="80000"/>
              </a:lnSpc>
              <a:buFont typeface="Wingdings" pitchFamily="2" charset="2"/>
              <a:buChar char="Ø"/>
            </a:pPr>
            <a:r>
              <a:rPr lang="en-IN" sz="2200" b="1" dirty="0" smtClean="0">
                <a:solidFill>
                  <a:schemeClr val="tx1"/>
                </a:solidFill>
                <a:latin typeface="Bahnschrift SemiBold" pitchFamily="34" charset="0"/>
                <a:ea typeface="Calibri" panose="020F0502020204030204" pitchFamily="34" charset="0"/>
                <a:cs typeface="Calibri" panose="020F0502020204030204" pitchFamily="34" charset="0"/>
              </a:rPr>
              <a:t>Then I did all the  statistical analysis like checking shape, </a:t>
            </a:r>
            <a:r>
              <a:rPr lang="en-IN" sz="2200" b="1" dirty="0" err="1" smtClean="0">
                <a:solidFill>
                  <a:schemeClr val="tx1"/>
                </a:solidFill>
                <a:latin typeface="Bahnschrift SemiBold" pitchFamily="34" charset="0"/>
                <a:ea typeface="Calibri" panose="020F0502020204030204" pitchFamily="34" charset="0"/>
                <a:cs typeface="Calibri" panose="020F0502020204030204" pitchFamily="34" charset="0"/>
              </a:rPr>
              <a:t>nunique</a:t>
            </a:r>
            <a:r>
              <a:rPr lang="en-IN" sz="2200" b="1" dirty="0" smtClean="0">
                <a:solidFill>
                  <a:schemeClr val="tx1"/>
                </a:solidFill>
                <a:latin typeface="Bahnschrift SemiBold" pitchFamily="34" charset="0"/>
                <a:ea typeface="Calibri" panose="020F0502020204030204" pitchFamily="34" charset="0"/>
                <a:cs typeface="Calibri" panose="020F0502020204030204" pitchFamily="34" charset="0"/>
              </a:rPr>
              <a:t>(unique value each column contains), value counts, info etc….. </a:t>
            </a:r>
            <a:endParaRPr lang="en-IN" sz="2200" b="1" dirty="0" smtClean="0">
              <a:solidFill>
                <a:schemeClr val="tx1"/>
              </a:solidFill>
              <a:latin typeface="Bahnschrift SemiBold" pitchFamily="34" charset="0"/>
              <a:ea typeface="Calibri" panose="020F0502020204030204" pitchFamily="34" charset="0"/>
              <a:cs typeface="Calibri" panose="020F0502020204030204" pitchFamily="34" charset="0"/>
            </a:endParaRPr>
          </a:p>
          <a:p>
            <a:pPr lvl="0" algn="just" fontAlgn="t">
              <a:lnSpc>
                <a:spcPct val="80000"/>
              </a:lnSpc>
            </a:pPr>
            <a:endParaRPr lang="en-IN" sz="2200" b="1" dirty="0" smtClean="0">
              <a:solidFill>
                <a:schemeClr val="tx1"/>
              </a:solidFill>
              <a:latin typeface="Bahnschrift SemiBold" pitchFamily="34" charset="0"/>
              <a:ea typeface="Calibri" panose="020F0502020204030204" pitchFamily="34" charset="0"/>
              <a:cs typeface="Calibri" panose="020F0502020204030204" pitchFamily="34" charset="0"/>
            </a:endParaRPr>
          </a:p>
          <a:p>
            <a:pPr lvl="0" algn="just" fontAlgn="t">
              <a:lnSpc>
                <a:spcPct val="80000"/>
              </a:lnSpc>
              <a:buFont typeface="Wingdings" pitchFamily="2" charset="2"/>
              <a:buChar char="Ø"/>
            </a:pPr>
            <a:r>
              <a:rPr lang="en-IN" sz="2200" b="1" dirty="0" smtClean="0">
                <a:solidFill>
                  <a:schemeClr val="tx1"/>
                </a:solidFill>
                <a:latin typeface="Bahnschrift SemiBold" pitchFamily="34" charset="0"/>
                <a:ea typeface="Calibri" panose="020F0502020204030204" pitchFamily="34" charset="0"/>
                <a:cs typeface="Calibri" panose="020F0502020204030204" pitchFamily="34" charset="0"/>
              </a:rPr>
              <a:t>While checking the info of the datasets I found some columns with more than 80% null values, so these columns will create </a:t>
            </a:r>
            <a:r>
              <a:rPr lang="en-IN" sz="2200" b="1" dirty="0" err="1" smtClean="0">
                <a:solidFill>
                  <a:schemeClr val="tx1"/>
                </a:solidFill>
                <a:latin typeface="Bahnschrift SemiBold" pitchFamily="34" charset="0"/>
                <a:ea typeface="Calibri" panose="020F0502020204030204" pitchFamily="34" charset="0"/>
                <a:cs typeface="Calibri" panose="020F0502020204030204" pitchFamily="34" charset="0"/>
              </a:rPr>
              <a:t>skewness</a:t>
            </a:r>
            <a:r>
              <a:rPr lang="en-IN" sz="2200" b="1" dirty="0" smtClean="0">
                <a:solidFill>
                  <a:schemeClr val="tx1"/>
                </a:solidFill>
                <a:latin typeface="Bahnschrift SemiBold" pitchFamily="34" charset="0"/>
                <a:ea typeface="Calibri" panose="020F0502020204030204" pitchFamily="34" charset="0"/>
                <a:cs typeface="Calibri" panose="020F0502020204030204" pitchFamily="34" charset="0"/>
              </a:rPr>
              <a:t> in datasets so I decided to drop those columns, since it seem to me as unnecessary</a:t>
            </a:r>
            <a:r>
              <a:rPr lang="en-IN" sz="2200" b="1" dirty="0" smtClean="0">
                <a:solidFill>
                  <a:schemeClr val="tx1"/>
                </a:solidFill>
                <a:latin typeface="Bahnschrift SemiBold" pitchFamily="34" charset="0"/>
                <a:ea typeface="Calibri" panose="020F0502020204030204" pitchFamily="34" charset="0"/>
                <a:cs typeface="Calibri" panose="020F0502020204030204" pitchFamily="34" charset="0"/>
              </a:rPr>
              <a:t>.</a:t>
            </a:r>
          </a:p>
          <a:p>
            <a:pPr lvl="0" algn="just" fontAlgn="t">
              <a:lnSpc>
                <a:spcPct val="80000"/>
              </a:lnSpc>
            </a:pPr>
            <a:endParaRPr lang="en-IN" sz="2200" b="1" dirty="0" smtClean="0">
              <a:solidFill>
                <a:schemeClr val="tx1"/>
              </a:solidFill>
              <a:latin typeface="Bahnschrift SemiBold" pitchFamily="34" charset="0"/>
              <a:ea typeface="Calibri" panose="020F0502020204030204" pitchFamily="34" charset="0"/>
              <a:cs typeface="Calibri" panose="020F0502020204030204" pitchFamily="34" charset="0"/>
            </a:endParaRPr>
          </a:p>
          <a:p>
            <a:pPr lvl="0" algn="just" fontAlgn="t">
              <a:lnSpc>
                <a:spcPct val="80000"/>
              </a:lnSpc>
              <a:buFont typeface="Wingdings" pitchFamily="2" charset="2"/>
              <a:buChar char="Ø"/>
            </a:pPr>
            <a:r>
              <a:rPr lang="en-IN" sz="2200" b="1" dirty="0" smtClean="0">
                <a:solidFill>
                  <a:schemeClr val="tx1"/>
                </a:solidFill>
                <a:latin typeface="Bahnschrift SemiBold" pitchFamily="34" charset="0"/>
                <a:ea typeface="Calibri" panose="020F0502020204030204" pitchFamily="34" charset="0"/>
                <a:cs typeface="Calibri" panose="020F0502020204030204" pitchFamily="34" charset="0"/>
              </a:rPr>
              <a:t>Then while looking into the value counts I found some columns with more than 85% zero values this also creates </a:t>
            </a:r>
            <a:r>
              <a:rPr lang="en-IN" sz="2200" b="1" dirty="0" err="1" smtClean="0">
                <a:solidFill>
                  <a:schemeClr val="tx1"/>
                </a:solidFill>
                <a:latin typeface="Bahnschrift SemiBold" pitchFamily="34" charset="0"/>
                <a:ea typeface="Calibri" panose="020F0502020204030204" pitchFamily="34" charset="0"/>
                <a:cs typeface="Calibri" panose="020F0502020204030204" pitchFamily="34" charset="0"/>
              </a:rPr>
              <a:t>skewness</a:t>
            </a:r>
            <a:r>
              <a:rPr lang="en-IN" sz="2200" b="1" dirty="0" smtClean="0">
                <a:solidFill>
                  <a:schemeClr val="tx1"/>
                </a:solidFill>
                <a:latin typeface="Bahnschrift SemiBold" pitchFamily="34" charset="0"/>
                <a:ea typeface="Calibri" panose="020F0502020204030204" pitchFamily="34" charset="0"/>
                <a:cs typeface="Calibri" panose="020F0502020204030204" pitchFamily="34" charset="0"/>
              </a:rPr>
              <a:t> in the model and there are chances of getting model bias so I have dropped those columns with more than 85% zero values.</a:t>
            </a:r>
          </a:p>
          <a:p>
            <a:pPr algn="l"/>
            <a:endParaRPr lang="en-US" sz="2200" b="1" dirty="0">
              <a:solidFill>
                <a:schemeClr val="tx1"/>
              </a:solidFill>
              <a:latin typeface="Baskerville Old Face"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PNG"/>
          <p:cNvPicPr>
            <a:picLocks noChangeAspect="1"/>
          </p:cNvPicPr>
          <p:nvPr/>
        </p:nvPicPr>
        <p:blipFill>
          <a:blip r:embed="rId2" cstate="print"/>
          <a:stretch>
            <a:fillRect/>
          </a:stretch>
        </p:blipFill>
        <p:spPr>
          <a:xfrm>
            <a:off x="-228600" y="0"/>
            <a:ext cx="93726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685800" y="457201"/>
            <a:ext cx="7924800" cy="533399"/>
          </a:xfrm>
        </p:spPr>
        <p:txBody>
          <a:bodyPr>
            <a:noAutofit/>
          </a:bodyPr>
          <a:lstStyle/>
          <a:p>
            <a:pPr algn="l"/>
            <a:r>
              <a:rPr lang="en-US" sz="3600" b="1" dirty="0" smtClean="0">
                <a:latin typeface="Baskerville Old Face" pitchFamily="18" charset="0"/>
              </a:rPr>
              <a:t>Exploratory Data Analysis (EDA) </a:t>
            </a:r>
            <a:r>
              <a:rPr lang="en-US" sz="3600" b="1" dirty="0" smtClean="0">
                <a:latin typeface="Baskerville Old Face" pitchFamily="18" charset="0"/>
              </a:rPr>
              <a:t>Steps :</a:t>
            </a:r>
            <a:endParaRPr lang="en-US" sz="3600" b="1" dirty="0">
              <a:latin typeface="Baskerville Old Face" pitchFamily="18" charset="0"/>
            </a:endParaRPr>
          </a:p>
        </p:txBody>
      </p:sp>
      <p:sp>
        <p:nvSpPr>
          <p:cNvPr id="3" name="Subtitle 2"/>
          <p:cNvSpPr>
            <a:spLocks noGrp="1"/>
          </p:cNvSpPr>
          <p:nvPr>
            <p:ph type="subTitle" idx="1"/>
          </p:nvPr>
        </p:nvSpPr>
        <p:spPr>
          <a:xfrm>
            <a:off x="533400" y="1143000"/>
            <a:ext cx="7239000" cy="5334000"/>
          </a:xfrm>
        </p:spPr>
        <p:txBody>
          <a:bodyPr>
            <a:noAutofit/>
          </a:bodyPr>
          <a:lstStyle/>
          <a:p>
            <a:pPr algn="l">
              <a:spcBef>
                <a:spcPts val="5"/>
              </a:spcBef>
            </a:pP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Importing necessary libraries and loading collected dataset as a data frame. </a:t>
            </a:r>
          </a:p>
          <a:p>
            <a:pPr algn="l">
              <a:spcBef>
                <a:spcPts val="5"/>
              </a:spcBef>
            </a:pP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Checked some statistical information like shape, number of unique values present, info, unique (), data types, value count function etc. </a:t>
            </a:r>
          </a:p>
          <a:p>
            <a:pPr algn="l">
              <a:spcBef>
                <a:spcPts val="5"/>
              </a:spcBef>
            </a:pP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Checked null values and found some missing values on column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Meal_Availability</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and filled the null values by using mode method. </a:t>
            </a:r>
          </a:p>
          <a:p>
            <a:pPr algn="l">
              <a:spcBef>
                <a:spcPts val="5"/>
              </a:spcBef>
            </a:pP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Taking care of Timestamp variables by converting data types of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Dep_Time</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and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Arrival_Time</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from object data type into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datetime</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data types. </a:t>
            </a:r>
          </a:p>
          <a:p>
            <a:pPr algn="l">
              <a:spcBef>
                <a:spcPts val="5"/>
              </a:spcBef>
            </a:pP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Extracted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Departure_Hour</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Deparutre_Min</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and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Arrival_Hour</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Arrival_Min</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columns from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Dep_time</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and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Arrival_Time</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columns and dropped these columns after extraction. </a:t>
            </a:r>
          </a:p>
          <a:p>
            <a:pPr algn="l">
              <a:spcBef>
                <a:spcPts val="5"/>
              </a:spcBef>
            </a:pP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The target variable "price" should be continuous numeric data but due to some string values like “,” it was showing as object data type. So, I replaced this sign by empty space and converted into float data type. </a:t>
            </a:r>
          </a:p>
          <a:p>
            <a:pPr algn="l">
              <a:spcBef>
                <a:spcPts val="5"/>
              </a:spcBef>
            </a:pP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From the value count function of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Total_Stops</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I found categorical data so replaced them with numeric data according to stops. </a:t>
            </a:r>
          </a:p>
          <a:p>
            <a:pPr algn="l">
              <a:spcBef>
                <a:spcPts val="5"/>
              </a:spcBef>
            </a:pP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Checked statistical description of the data and separated categorical and numeric features. </a:t>
            </a:r>
          </a:p>
          <a:p>
            <a:pPr algn="l">
              <a:spcBef>
                <a:spcPts val="5"/>
              </a:spcBef>
            </a:pP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➢Visualized each feature using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seaborn</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and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matplotlib</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libraries by plotting several categorical and numerical plots. </a:t>
            </a:r>
          </a:p>
          <a:p>
            <a:pPr algn="l">
              <a:spcBef>
                <a:spcPts val="5"/>
              </a:spcBef>
            </a:pP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Identified outliers using box plots. </a:t>
            </a:r>
          </a:p>
          <a:p>
            <a:pPr algn="l">
              <a:spcBef>
                <a:spcPts val="5"/>
              </a:spcBef>
            </a:pP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Checked for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skewness</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and removed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skewness</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in numerical column “Duration” using square root transformation method. </a:t>
            </a:r>
          </a:p>
          <a:p>
            <a:pPr algn="l">
              <a:spcBef>
                <a:spcPts val="5"/>
              </a:spcBef>
            </a:pP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Encoded the columns having object data type using Label Encoder method. Used Pearson’s correlation coefficient to check the correlation between label and features. With the help of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heatmap</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and correlation bar graph was able to understand the Feature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vs</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Label relativity. </a:t>
            </a:r>
          </a:p>
          <a:p>
            <a:pPr algn="l">
              <a:spcBef>
                <a:spcPts val="5"/>
              </a:spcBef>
            </a:pP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Separated feature and label data and feature scaling is performed using Standard </a:t>
            </a:r>
            <a:r>
              <a:rPr lang="en-IN" sz="1300" b="1" dirty="0" err="1" smtClean="0">
                <a:solidFill>
                  <a:schemeClr val="tx1"/>
                </a:solidFill>
                <a:latin typeface="Bahnschrift SemiBold" pitchFamily="34" charset="0"/>
                <a:ea typeface="Calibri" panose="020F0502020204030204" pitchFamily="34" charset="0"/>
                <a:cs typeface="Calibri" panose="020F0502020204030204" pitchFamily="34" charset="0"/>
              </a:rPr>
              <a:t>Scaler</a:t>
            </a:r>
            <a:r>
              <a:rPr lang="en-IN" sz="1300" b="1" dirty="0" smtClean="0">
                <a:solidFill>
                  <a:schemeClr val="tx1"/>
                </a:solidFill>
                <a:latin typeface="Bahnschrift SemiBold" pitchFamily="34" charset="0"/>
                <a:ea typeface="Calibri" panose="020F0502020204030204" pitchFamily="34" charset="0"/>
                <a:cs typeface="Calibri" panose="020F0502020204030204" pitchFamily="34" charset="0"/>
              </a:rPr>
              <a:t> method to avoid any kind of data biasness. </a:t>
            </a:r>
          </a:p>
          <a:p>
            <a:pPr algn="l"/>
            <a:endParaRPr lang="en-US" sz="1400" b="1" dirty="0">
              <a:solidFill>
                <a:schemeClr val="tx1"/>
              </a:solidFill>
              <a:latin typeface="Baskerville Old Face"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2076</Words>
  <Application>Microsoft Office PowerPoint</Application>
  <PresentationFormat>On-screen Show (4:3)</PresentationFormat>
  <Paragraphs>118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FLIGHT  PRICE PREDICTION</vt:lpstr>
      <vt:lpstr>Index:</vt:lpstr>
      <vt:lpstr>Introduction:</vt:lpstr>
      <vt:lpstr>PROBLEM STATEMENT :</vt:lpstr>
      <vt:lpstr>Problem Statement :</vt:lpstr>
      <vt:lpstr> Benefits of Flight Price Prediction  </vt:lpstr>
      <vt:lpstr>Slide 7</vt:lpstr>
      <vt:lpstr>Exploratory Data Analysis </vt:lpstr>
      <vt:lpstr>Exploratory Data Analysis (EDA) Steps :</vt:lpstr>
      <vt:lpstr> Visualization : Univariate Analysis for Numerical Variables : </vt:lpstr>
      <vt:lpstr>Highest number of airline preferred by people are Indigo covering 45.7% of the total record. Go First and Vistara and similar in range. Alliance air has the lowest numbers.</vt:lpstr>
      <vt:lpstr>Slide 12</vt:lpstr>
      <vt:lpstr>            Airfares in SpiceJet and Air India are high when compared to other airlines.  Flight prices when departing from cities like Kolkata and New Delhi have higher price range but  the others are around the similar range a bit  lesser in pricing but not providing a huge  difference as such  Similarly, prices when arriving in  cities Chandigarh and Kolkata have  high price range When we consider  the layovers for pricing situation  then obviously direct flights are  cheaper when compared to flights  that have 1 or more stops.  </vt:lpstr>
      <vt:lpstr> outliers :</vt:lpstr>
      <vt:lpstr>Correlation :</vt:lpstr>
      <vt:lpstr>Best Random State</vt:lpstr>
      <vt:lpstr>Slide 17</vt:lpstr>
      <vt:lpstr>Slide 18</vt:lpstr>
      <vt:lpstr>Slide 19</vt:lpstr>
      <vt:lpstr>Slide 20</vt:lpstr>
      <vt:lpstr>Saving  the Model :</vt:lpstr>
      <vt:lpstr>CONCLUSION :</vt:lpstr>
      <vt:lpstr>CONCLUSION :</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User</dc:creator>
  <cp:lastModifiedBy>Corporate Edition</cp:lastModifiedBy>
  <cp:revision>8</cp:revision>
  <dcterms:created xsi:type="dcterms:W3CDTF">2006-08-16T00:00:00Z</dcterms:created>
  <dcterms:modified xsi:type="dcterms:W3CDTF">2023-01-19T16:07:14Z</dcterms:modified>
</cp:coreProperties>
</file>