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</p:sldIdLst>
  <p:sldSz cx="12188825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0" y="-90"/>
      </p:cViewPr>
      <p:guideLst>
        <p:guide orient="horz" pos="201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9C5EB-7AC7-4D0D-9747-75387BC4BB4B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100" y="685800"/>
            <a:ext cx="6527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4782F-EEAB-4363-9E9D-1394BC8DA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100" y="685800"/>
            <a:ext cx="65278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280160"/>
            <a:ext cx="10466138" cy="170688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013300"/>
            <a:ext cx="10470201" cy="163576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853441"/>
            <a:ext cx="2742486" cy="486431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853441"/>
            <a:ext cx="8024310" cy="486431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228953"/>
            <a:ext cx="10360501" cy="127162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524353"/>
            <a:ext cx="10360501" cy="1409065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57149"/>
            <a:ext cx="10969943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92079"/>
            <a:ext cx="5383398" cy="4139184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792079"/>
            <a:ext cx="5383398" cy="4139184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57149"/>
            <a:ext cx="10969943" cy="10668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731565"/>
            <a:ext cx="5385514" cy="615395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4" y="1735774"/>
            <a:ext cx="5387630" cy="611187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2346960"/>
            <a:ext cx="5385514" cy="358933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346960"/>
            <a:ext cx="5387630" cy="358933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57149"/>
            <a:ext cx="11071516" cy="10668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480062"/>
            <a:ext cx="3656648" cy="108458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564640"/>
            <a:ext cx="3656648" cy="42672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564640"/>
            <a:ext cx="6813892" cy="42672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19905" y="1034205"/>
            <a:ext cx="7008574" cy="384048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69399" y="5002451"/>
            <a:ext cx="207210" cy="14508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098530"/>
            <a:ext cx="2949696" cy="1477113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640199"/>
            <a:ext cx="2945633" cy="2034032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5932594"/>
            <a:ext cx="812588" cy="34078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6513" y="1119549"/>
            <a:ext cx="6155357" cy="3669792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7" y="5428827"/>
            <a:ext cx="12214218" cy="97197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0479" y="5805170"/>
            <a:ext cx="6348346" cy="59563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7" y="-6668"/>
            <a:ext cx="12214218" cy="97197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0479" y="-6667"/>
            <a:ext cx="6348346" cy="59563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1" y="657149"/>
            <a:ext cx="10969943" cy="1066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1" y="1806448"/>
            <a:ext cx="10969943" cy="40965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5932594"/>
            <a:ext cx="2844059" cy="3407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074" y="5932594"/>
            <a:ext cx="4469236" cy="3407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5932594"/>
            <a:ext cx="1015735" cy="3407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49" y="188914"/>
            <a:ext cx="12237543" cy="605942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" y="1066800"/>
            <a:ext cx="11376237" cy="2057400"/>
          </a:xfrm>
        </p:spPr>
        <p:txBody>
          <a:bodyPr>
            <a:normAutofit/>
          </a:bodyPr>
          <a:lstStyle/>
          <a:p>
            <a:r>
              <a:rPr lang="en-US" sz="5400" dirty="0"/>
              <a:t>Surprise Housing - Housing Price Predication &amp; Analysis Project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922BCF-2D2F-4D53-A321-7C5F74957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764" y="4907280"/>
            <a:ext cx="10055781" cy="1137920"/>
          </a:xfrm>
        </p:spPr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Divya</a:t>
            </a:r>
            <a:r>
              <a:rPr lang="en-US" dirty="0" smtClean="0"/>
              <a:t> </a:t>
            </a:r>
            <a:r>
              <a:rPr lang="en-US" dirty="0" err="1" smtClean="0"/>
              <a:t>Trivedi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429000"/>
            <a:ext cx="3505200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1826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Exploratory Data Analysis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FF00"/>
                </a:solidFill>
              </a:rPr>
              <a:t>In </a:t>
            </a:r>
            <a:r>
              <a:rPr lang="en-US" sz="2400" dirty="0">
                <a:solidFill>
                  <a:srgbClr val="FFFF00"/>
                </a:solidFill>
              </a:rPr>
              <a:t>this section we go through some key insight from dataset – 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As </a:t>
            </a:r>
            <a:r>
              <a:rPr lang="en-US" sz="2400" dirty="0">
                <a:solidFill>
                  <a:srgbClr val="FFFF00"/>
                </a:solidFill>
              </a:rPr>
              <a:t>we have lot of features We see here only key visualization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81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3" y="241242"/>
            <a:ext cx="5022177" cy="23517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3" y="2903695"/>
            <a:ext cx="5022176" cy="31161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C6B462-B49B-45FB-A1B4-D53BE3AD2D47}"/>
              </a:ext>
            </a:extLst>
          </p:cNvPr>
          <p:cNvSpPr txBox="1"/>
          <p:nvPr/>
        </p:nvSpPr>
        <p:spPr>
          <a:xfrm>
            <a:off x="5812432" y="228601"/>
            <a:ext cx="5972171" cy="1676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1E5AAA-6D1F-44AB-89CE-50C68D695D59}"/>
              </a:ext>
            </a:extLst>
          </p:cNvPr>
          <p:cNvSpPr txBox="1"/>
          <p:nvPr/>
        </p:nvSpPr>
        <p:spPr>
          <a:xfrm>
            <a:off x="5812432" y="2778283"/>
            <a:ext cx="5972171" cy="3261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44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8" y="292972"/>
            <a:ext cx="5131369" cy="29322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4" y="3429302"/>
            <a:ext cx="5131369" cy="21916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2EC03C4-9677-4E9C-8256-C3737960D039}"/>
              </a:ext>
            </a:extLst>
          </p:cNvPr>
          <p:cNvSpPr txBox="1"/>
          <p:nvPr/>
        </p:nvSpPr>
        <p:spPr>
          <a:xfrm>
            <a:off x="6094414" y="861042"/>
            <a:ext cx="5587025" cy="2119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4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A68CD19-70A5-4A0B-96C3-2DC98CDD6C08}"/>
              </a:ext>
            </a:extLst>
          </p:cNvPr>
          <p:cNvSpPr txBox="1"/>
          <p:nvPr/>
        </p:nvSpPr>
        <p:spPr>
          <a:xfrm>
            <a:off x="6094413" y="3548286"/>
            <a:ext cx="5587026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3330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59" y="582247"/>
            <a:ext cx="5344340" cy="2222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59" y="3200400"/>
            <a:ext cx="5344340" cy="22316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C00E98-5D74-4810-9FD2-7F9B57229A7E}"/>
              </a:ext>
            </a:extLst>
          </p:cNvPr>
          <p:cNvSpPr txBox="1"/>
          <p:nvPr/>
        </p:nvSpPr>
        <p:spPr>
          <a:xfrm>
            <a:off x="6280029" y="933759"/>
            <a:ext cx="5344339" cy="1644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9A6F48-9F7A-40F6-8248-5FC1C42F2DE3}"/>
              </a:ext>
            </a:extLst>
          </p:cNvPr>
          <p:cNvSpPr txBox="1"/>
          <p:nvPr/>
        </p:nvSpPr>
        <p:spPr>
          <a:xfrm>
            <a:off x="6280029" y="3131759"/>
            <a:ext cx="5344339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5933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6" y="471304"/>
            <a:ext cx="6491786" cy="46506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5718A9D-464A-4E04-842F-B362A0AD086B}"/>
              </a:ext>
            </a:extLst>
          </p:cNvPr>
          <p:cNvSpPr txBox="1"/>
          <p:nvPr/>
        </p:nvSpPr>
        <p:spPr>
          <a:xfrm>
            <a:off x="7122277" y="588613"/>
            <a:ext cx="4516233" cy="4747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="" xmlns:p14="http://schemas.microsoft.com/office/powerpoint/2010/main" val="40269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9" y="446267"/>
            <a:ext cx="5799857" cy="22923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9" y="3200401"/>
            <a:ext cx="5799857" cy="22923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DE4BE86-BAC0-47EB-AFAC-201F622F8957}"/>
              </a:ext>
            </a:extLst>
          </p:cNvPr>
          <p:cNvSpPr txBox="1"/>
          <p:nvPr/>
        </p:nvSpPr>
        <p:spPr>
          <a:xfrm>
            <a:off x="6535576" y="447171"/>
            <a:ext cx="5130221" cy="2471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CA01992-9930-46A9-ABBA-DFF58E19B00E}"/>
              </a:ext>
            </a:extLst>
          </p:cNvPr>
          <p:cNvSpPr txBox="1"/>
          <p:nvPr/>
        </p:nvSpPr>
        <p:spPr>
          <a:xfrm>
            <a:off x="6535576" y="2992772"/>
            <a:ext cx="5130221" cy="2906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000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4" y="332437"/>
            <a:ext cx="5060371" cy="28463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4" y="3330396"/>
            <a:ext cx="5060371" cy="22233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0DFC927-E223-4307-8CA3-8406F347B655}"/>
              </a:ext>
            </a:extLst>
          </p:cNvPr>
          <p:cNvSpPr txBox="1"/>
          <p:nvPr/>
        </p:nvSpPr>
        <p:spPr>
          <a:xfrm>
            <a:off x="6094413" y="936924"/>
            <a:ext cx="543494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AA1C85-07D3-41A4-9364-8301BA8DAE7E}"/>
              </a:ext>
            </a:extLst>
          </p:cNvPr>
          <p:cNvSpPr txBox="1"/>
          <p:nvPr/>
        </p:nvSpPr>
        <p:spPr>
          <a:xfrm>
            <a:off x="6094413" y="3677658"/>
            <a:ext cx="5434943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478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" y="350859"/>
            <a:ext cx="4790463" cy="28495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2" y="3492186"/>
            <a:ext cx="6484006" cy="19341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E2D6E8E-2325-457A-BDB4-AA5633CF5B27}"/>
              </a:ext>
            </a:extLst>
          </p:cNvPr>
          <p:cNvSpPr txBox="1"/>
          <p:nvPr/>
        </p:nvSpPr>
        <p:spPr>
          <a:xfrm>
            <a:off x="6591753" y="974451"/>
            <a:ext cx="479046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44BBBFD-C2B4-44C4-8A00-2BAFCF2923B2}"/>
              </a:ext>
            </a:extLst>
          </p:cNvPr>
          <p:cNvSpPr txBox="1"/>
          <p:nvPr/>
        </p:nvSpPr>
        <p:spPr>
          <a:xfrm>
            <a:off x="7299651" y="3698721"/>
            <a:ext cx="4082565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7346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1" y="449381"/>
            <a:ext cx="6026374" cy="23919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7" y="3200399"/>
            <a:ext cx="5660062" cy="23919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1CFCD7-9E98-47F5-BF8A-FB381A7623A3}"/>
              </a:ext>
            </a:extLst>
          </p:cNvPr>
          <p:cNvSpPr txBox="1"/>
          <p:nvPr/>
        </p:nvSpPr>
        <p:spPr>
          <a:xfrm>
            <a:off x="6999480" y="397683"/>
            <a:ext cx="4552607" cy="2702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BD69265-574D-4792-8A98-8EFD42405019}"/>
              </a:ext>
            </a:extLst>
          </p:cNvPr>
          <p:cNvSpPr txBox="1"/>
          <p:nvPr/>
        </p:nvSpPr>
        <p:spPr>
          <a:xfrm>
            <a:off x="6999480" y="3397060"/>
            <a:ext cx="4552607" cy="2170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="" xmlns:p14="http://schemas.microsoft.com/office/powerpoint/2010/main" val="374954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60825-F9CA-4098-BF00-ADF3D1491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15" y="304800"/>
            <a:ext cx="1046613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1015" y="1219200"/>
            <a:ext cx="10470201" cy="48006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Machine Learning Algorithm Used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Random Forest </a:t>
            </a:r>
            <a:r>
              <a:rPr lang="en-IN" dirty="0" err="1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Regressor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Decision Tree </a:t>
            </a:r>
            <a:r>
              <a:rPr lang="en-IN" dirty="0" err="1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Regressor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XGB </a:t>
            </a:r>
            <a:r>
              <a:rPr lang="en-IN" dirty="0" err="1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Regressor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Extra Tree </a:t>
            </a:r>
            <a:r>
              <a:rPr lang="en-IN" dirty="0" err="1" smtClean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Regressor</a:t>
            </a:r>
            <a:endParaRPr lang="en-IN" dirty="0" smtClean="0">
              <a:solidFill>
                <a:srgbClr val="000000"/>
              </a:solidFill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75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8A7E5E2-006E-4CD7-A3F8-3808A659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Introduction to Housing Price Prediction </a:t>
            </a:r>
            <a:endParaRPr lang="en-IN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76FE5CD-E359-4DF8-A0D1-DCA60975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2588" y="5105400"/>
            <a:ext cx="10996824" cy="762000"/>
          </a:xfrm>
        </p:spPr>
        <p:txBody>
          <a:bodyPr>
            <a:noAutofit/>
          </a:bodyPr>
          <a:lstStyle/>
          <a:p>
            <a:r>
              <a:rPr lang="en-US" sz="3600" b="1" spc="-5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Introduction to Housing Price Prediction Introduction to Housing Price Prediction </a:t>
            </a:r>
            <a:endParaRPr lang="en-IN" sz="3600" b="1" spc="-5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76A83291-018E-458C-A8FE-127132145E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520" b="14520"/>
          <a:stretch>
            <a:fillRect/>
          </a:stretch>
        </p:blipFill>
        <p:spPr>
          <a:xfrm>
            <a:off x="1587" y="0"/>
            <a:ext cx="12187239" cy="4876800"/>
          </a:xfrm>
        </p:spPr>
      </p:pic>
    </p:spTree>
    <p:extLst>
      <p:ext uri="{BB962C8B-B14F-4D97-AF65-F5344CB8AC3E}">
        <p14:creationId xmlns="" xmlns:p14="http://schemas.microsoft.com/office/powerpoint/2010/main" val="29426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57" y="267498"/>
            <a:ext cx="3193780" cy="55027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3112547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657149"/>
            <a:ext cx="10969943" cy="56205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Key Findings and Conclusions of the Study</a:t>
            </a:r>
            <a:endParaRPr lang="en-IN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B9A0203F-A628-4A52-AA43-0E6859AD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11129555"/>
              </p:ext>
            </p:extLst>
          </p:nvPr>
        </p:nvGraphicFramePr>
        <p:xfrm>
          <a:off x="968740" y="1295401"/>
          <a:ext cx="10183720" cy="486025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74955">
                  <a:extLst>
                    <a:ext uri="{9D8B030D-6E8A-4147-A177-3AD203B41FA5}">
                      <a16:colId xmlns="" xmlns:a16="http://schemas.microsoft.com/office/drawing/2014/main" val="3027096514"/>
                    </a:ext>
                  </a:extLst>
                </a:gridCol>
                <a:gridCol w="2914192">
                  <a:extLst>
                    <a:ext uri="{9D8B030D-6E8A-4147-A177-3AD203B41FA5}">
                      <a16:colId xmlns="" xmlns:a16="http://schemas.microsoft.com/office/drawing/2014/main" val="2033962042"/>
                    </a:ext>
                  </a:extLst>
                </a:gridCol>
                <a:gridCol w="3394573">
                  <a:extLst>
                    <a:ext uri="{9D8B030D-6E8A-4147-A177-3AD203B41FA5}">
                      <a16:colId xmlns="" xmlns:a16="http://schemas.microsoft.com/office/drawing/2014/main" val="3350356132"/>
                    </a:ext>
                  </a:extLst>
                </a:gridCol>
              </a:tblGrid>
              <a:tr h="414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Algorithm</a:t>
                      </a:r>
                      <a:endParaRPr lang="en-IN" sz="21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dirty="0">
                          <a:effectLst/>
                        </a:rPr>
                        <a:t>R2 Score</a:t>
                      </a:r>
                      <a:endParaRPr lang="en-IN" sz="19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CV Score</a:t>
                      </a:r>
                      <a:endParaRPr lang="en-IN" sz="19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="" xmlns:a16="http://schemas.microsoft.com/office/drawing/2014/main" val="123235672"/>
                  </a:ext>
                </a:extLst>
              </a:tr>
              <a:tr h="639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>
                          <a:effectLst/>
                        </a:rPr>
                        <a:t>Random Forest Regressor</a:t>
                      </a:r>
                      <a:endParaRPr lang="en-IN" sz="21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b="1" dirty="0"/>
                        <a:t>9</a:t>
                      </a:r>
                      <a:r>
                        <a:rPr lang="en-IN" sz="2600" b="1" dirty="0"/>
                        <a:t>0.34 </a:t>
                      </a:r>
                    </a:p>
                  </a:txBody>
                  <a:tcPr marL="68562" marR="68562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</a:rPr>
                        <a:t>82.71</a:t>
                      </a:r>
                      <a:endParaRPr lang="en-IN" sz="26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="" xmlns:a16="http://schemas.microsoft.com/office/drawing/2014/main" val="3611960155"/>
                  </a:ext>
                </a:extLst>
              </a:tr>
              <a:tr h="4160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>
                          <a:effectLst/>
                        </a:rPr>
                        <a:t>XGB Regressor</a:t>
                      </a:r>
                      <a:endParaRPr lang="en-IN" sz="21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</a:rPr>
                        <a:t>86.67</a:t>
                      </a:r>
                      <a:endParaRPr lang="en-IN" sz="26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82.05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="" xmlns:a16="http://schemas.microsoft.com/office/drawing/2014/main" val="2576264304"/>
                  </a:ext>
                </a:extLst>
              </a:tr>
              <a:tr h="4160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>
                          <a:effectLst/>
                        </a:rPr>
                        <a:t>Linear Regression</a:t>
                      </a:r>
                      <a:endParaRPr lang="en-IN" sz="21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87.51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76.62 %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="" xmlns:a16="http://schemas.microsoft.com/office/drawing/2014/main" val="3311917536"/>
                  </a:ext>
                </a:extLst>
              </a:tr>
              <a:tr h="6394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Decision Tree Regressor</a:t>
                      </a:r>
                      <a:endParaRPr lang="en-IN" sz="21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56.39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70.93 %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="" xmlns:a16="http://schemas.microsoft.com/office/drawing/2014/main" val="1882932515"/>
                  </a:ext>
                </a:extLst>
              </a:tr>
              <a:tr h="4160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>
                          <a:effectLst/>
                        </a:rPr>
                        <a:t>Extra Tree Regressor</a:t>
                      </a:r>
                      <a:endParaRPr lang="en-IN" sz="21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90.33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83.31 %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="" xmlns:a16="http://schemas.microsoft.com/office/drawing/2014/main" val="3293460091"/>
                  </a:ext>
                </a:extLst>
              </a:tr>
              <a:tr h="4160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>
                          <a:effectLst/>
                        </a:rPr>
                        <a:t>Ridge Regression</a:t>
                      </a:r>
                      <a:endParaRPr lang="en-IN" sz="21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</a:rPr>
                        <a:t>76.66 %</a:t>
                      </a:r>
                      <a:endParaRPr lang="en-IN" sz="26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="" xmlns:a16="http://schemas.microsoft.com/office/drawing/2014/main" val="1074528614"/>
                  </a:ext>
                </a:extLst>
              </a:tr>
              <a:tr h="14437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Random Forest Regressor Hyper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dirty="0">
                          <a:effectLst/>
                        </a:rPr>
                        <a:t> Parameter Tuned Final Model</a:t>
                      </a:r>
                      <a:endParaRPr lang="en-IN" sz="21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</a:rPr>
                        <a:t>90.39</a:t>
                      </a:r>
                      <a:endParaRPr lang="en-IN" sz="26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</a:rPr>
                        <a:t>84.56 %</a:t>
                      </a:r>
                      <a:endParaRPr lang="en-IN" sz="26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62" marR="68562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1015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AD9082-20B3-4D22-965B-59AD3A006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12" y="505155"/>
            <a:ext cx="7870686" cy="48985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13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4" y="1722685"/>
            <a:ext cx="10055781" cy="37772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387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4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657149"/>
            <a:ext cx="10969943" cy="790651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Conceptual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4" y="1447800"/>
            <a:ext cx="10055781" cy="4284261"/>
          </a:xfrm>
        </p:spPr>
        <p:txBody>
          <a:bodyPr>
            <a:no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chemeClr val="tx1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</a:t>
            </a: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sz="20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sz="20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="" xmlns:p14="http://schemas.microsoft.com/office/powerpoint/2010/main" val="28290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304801"/>
            <a:ext cx="10969943" cy="838199"/>
          </a:xfrm>
        </p:spPr>
        <p:txBody>
          <a:bodyPr>
            <a:normAutofit/>
          </a:bodyPr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219200"/>
            <a:ext cx="10969943" cy="281940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sz="20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505200"/>
            <a:ext cx="11201400" cy="2590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244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9DC753E-F110-48C7-8A0B-EFF83A4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23" y="1806153"/>
            <a:ext cx="9418579" cy="40968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97706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397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687FEA6-A490-4CC4-AFEE-5B541C1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51" y="1723180"/>
            <a:ext cx="8273636" cy="37545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110880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1107</Words>
  <Application>Microsoft Office PowerPoint</Application>
  <PresentationFormat>Custom</PresentationFormat>
  <Paragraphs>122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Surprise Housing - Housing Price Predication &amp; Analysis Project</vt:lpstr>
      <vt:lpstr>Introduction to Housing Price Prediction </vt:lpstr>
      <vt:lpstr>Problem Statement </vt:lpstr>
      <vt:lpstr>Problem Statement </vt:lpstr>
      <vt:lpstr>Conceptual Background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Machine Learning Model Building</vt:lpstr>
      <vt:lpstr>ML Model Building Flow</vt:lpstr>
      <vt:lpstr>Key Findings and Conclusions of the Study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Surprise Housing - Housing Price Predication &amp; Analysis Project</dc:title>
  <dc:creator>User</dc:creator>
  <cp:lastModifiedBy>Corporate Edition</cp:lastModifiedBy>
  <cp:revision>3</cp:revision>
  <dcterms:created xsi:type="dcterms:W3CDTF">2006-08-16T00:00:00Z</dcterms:created>
  <dcterms:modified xsi:type="dcterms:W3CDTF">2022-10-17T17:47:37Z</dcterms:modified>
</cp:coreProperties>
</file>