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nfinity"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2-01T22:25:38.745"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0F1F20B2-E962-49E5-9607-1C1067C7F4D9}"/>
              </a:ext>
            </a:extLst>
          </p:cNvPr>
          <p:cNvSpPr>
            <a:spLocks noGrp="1"/>
          </p:cNvSpPr>
          <p:nvPr>
            <p:ph type="title"/>
          </p:nvPr>
        </p:nvSpPr>
        <p:spPr>
          <a:xfrm>
            <a:off x="412826" y="1484784"/>
            <a:ext cx="6698118" cy="2232248"/>
          </a:xfrm>
          <a:scene3d>
            <a:camera prst="orthographicFront"/>
            <a:lightRig rig="threePt" dir="t"/>
          </a:scene3d>
          <a:sp3d>
            <a:bevelT/>
          </a:sp3d>
        </p:spPr>
        <p:txBody>
          <a:bodyPr>
            <a:noAutofit/>
          </a:bodyPr>
          <a:lstStyle/>
          <a:p>
            <a:r>
              <a:rPr lang="en-IN" sz="4100" dirty="0">
                <a:solidFill>
                  <a:schemeClr val="tx2"/>
                </a:solidFill>
              </a:rPr>
              <a:t>Presentation On</a:t>
            </a:r>
            <a:br>
              <a:rPr lang="en-IN" sz="4100" dirty="0">
                <a:solidFill>
                  <a:schemeClr val="tx2"/>
                </a:solidFill>
              </a:rPr>
            </a:br>
            <a:r>
              <a:rPr lang="en-IN" sz="4100" dirty="0">
                <a:solidFill>
                  <a:schemeClr val="tx2"/>
                </a:solidFill>
              </a:rPr>
              <a:t>Micro-Credit Defaulter predication using Machine Learning</a:t>
            </a:r>
          </a:p>
        </p:txBody>
      </p:sp>
      <p:sp>
        <p:nvSpPr>
          <p:cNvPr id="3" name="Subtitle 2"/>
          <p:cNvSpPr>
            <a:spLocks noGrp="1"/>
          </p:cNvSpPr>
          <p:nvPr>
            <p:ph type="body" idx="1"/>
          </p:nvPr>
        </p:nvSpPr>
        <p:spPr>
          <a:xfrm>
            <a:off x="412826" y="3933056"/>
            <a:ext cx="8272211" cy="888588"/>
          </a:xfrm>
        </p:spPr>
        <p:txBody>
          <a:bodyPr/>
          <a:lstStyle/>
          <a:p>
            <a:r>
              <a:rPr lang="en-US" dirty="0">
                <a:solidFill>
                  <a:schemeClr val="tx1">
                    <a:lumMod val="95000"/>
                  </a:schemeClr>
                </a:solidFill>
              </a:rPr>
              <a:t>                 </a:t>
            </a:r>
            <a:r>
              <a:rPr lang="en-US" sz="2400" cap="none" dirty="0" smtClean="0">
                <a:ln w="0"/>
                <a:solidFill>
                  <a:schemeClr val="tx1">
                    <a:lumMod val="95000"/>
                  </a:schemeClr>
                </a:solidFill>
                <a:effectLst>
                  <a:reflection blurRad="6350" stA="53000" endA="300" endPos="35500" dir="5400000" sy="-90000" algn="bl" rotWithShape="0"/>
                </a:effectLst>
                <a:latin typeface="Bahnschrift" panose="020B0502040204020203" pitchFamily="34" charset="0"/>
              </a:rPr>
              <a:t>Author </a:t>
            </a:r>
            <a:r>
              <a:rPr lang="en-US" sz="2400" cap="none" dirty="0">
                <a:ln w="0"/>
                <a:solidFill>
                  <a:schemeClr val="tx1">
                    <a:lumMod val="95000"/>
                  </a:schemeClr>
                </a:solidFill>
                <a:effectLst>
                  <a:reflection blurRad="6350" stA="53000" endA="300" endPos="35500" dir="5400000" sy="-90000" algn="bl" rotWithShape="0"/>
                </a:effectLst>
                <a:latin typeface="Bahnschrift" panose="020B0502040204020203" pitchFamily="34" charset="0"/>
              </a:rPr>
              <a:t>: </a:t>
            </a:r>
            <a:r>
              <a:rPr lang="en-US" sz="2400" cap="none" dirty="0" err="1" smtClean="0">
                <a:ln w="0"/>
                <a:solidFill>
                  <a:schemeClr val="tx1">
                    <a:lumMod val="95000"/>
                  </a:schemeClr>
                </a:solidFill>
                <a:effectLst>
                  <a:reflection blurRad="6350" stA="53000" endA="300" endPos="35500" dir="5400000" sy="-90000" algn="bl" rotWithShape="0"/>
                </a:effectLst>
                <a:latin typeface="Bahnschrift" panose="020B0502040204020203" pitchFamily="34" charset="0"/>
              </a:rPr>
              <a:t>Divya</a:t>
            </a:r>
            <a:r>
              <a:rPr lang="en-US" sz="2400" cap="none" dirty="0" smtClean="0">
                <a:ln w="0"/>
                <a:solidFill>
                  <a:schemeClr val="tx1">
                    <a:lumMod val="95000"/>
                  </a:schemeClr>
                </a:solidFill>
                <a:effectLst>
                  <a:reflection blurRad="6350" stA="53000" endA="300" endPos="35500" dir="5400000" sy="-90000" algn="bl" rotWithShape="0"/>
                </a:effectLst>
                <a:latin typeface="Bahnschrift" panose="020B0502040204020203" pitchFamily="34" charset="0"/>
              </a:rPr>
              <a:t> </a:t>
            </a:r>
            <a:r>
              <a:rPr lang="en-US" sz="2400" cap="none" dirty="0" err="1" smtClean="0">
                <a:ln w="0"/>
                <a:solidFill>
                  <a:schemeClr val="tx1">
                    <a:lumMod val="95000"/>
                  </a:schemeClr>
                </a:solidFill>
                <a:effectLst>
                  <a:reflection blurRad="6350" stA="53000" endA="300" endPos="35500" dir="5400000" sy="-90000" algn="bl" rotWithShape="0"/>
                </a:effectLst>
                <a:latin typeface="Bahnschrift" panose="020B0502040204020203" pitchFamily="34" charset="0"/>
              </a:rPr>
              <a:t>Trivedi</a:t>
            </a:r>
            <a:endParaRPr lang="en-US" sz="2400" dirty="0">
              <a:solidFill>
                <a:schemeClr val="tx1">
                  <a:lumMod val="95000"/>
                </a:schemeClr>
              </a:solidFill>
              <a:latin typeface="Bahnschrift" panose="020B0502040204020203" pitchFamily="34" charset="0"/>
            </a:endParaRPr>
          </a:p>
        </p:txBody>
      </p:sp>
    </p:spTree>
    <p:extLst>
      <p:ext uri="{BB962C8B-B14F-4D97-AF65-F5344CB8AC3E}">
        <p14:creationId xmlns="" xmlns:p14="http://schemas.microsoft.com/office/powerpoint/2010/main" val="23201155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amount of loan taken by customers</a:t>
            </a:r>
            <a:endParaRPr lang="en-IN" sz="2400" dirty="0"/>
          </a:p>
        </p:txBody>
      </p:sp>
      <p:pic>
        <p:nvPicPr>
          <p:cNvPr id="10" name="Content Placeholder 9">
            <a:extLst>
              <a:ext uri="{FF2B5EF4-FFF2-40B4-BE49-F238E27FC236}">
                <a16:creationId xmlns="" xmlns:a16="http://schemas.microsoft.com/office/drawing/2014/main" id="{0DFEB2AB-6F09-49F8-AEF7-DD40C355200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200" y="2664701"/>
            <a:ext cx="4038600" cy="2946235"/>
          </a:xfrm>
          <a:effectLst>
            <a:glow rad="228600">
              <a:schemeClr val="accent5">
                <a:satMod val="175000"/>
                <a:alpha val="40000"/>
              </a:schemeClr>
            </a:glow>
          </a:effectLst>
        </p:spPr>
      </p:pic>
      <p:sp>
        <p:nvSpPr>
          <p:cNvPr id="5" name="Content Placeholder 4">
            <a:extLst>
              <a:ext uri="{FF2B5EF4-FFF2-40B4-BE49-F238E27FC236}">
                <a16:creationId xmlns="" xmlns:a16="http://schemas.microsoft.com/office/drawing/2014/main" id="{59C198A8-43F6-491B-AED0-CD3FAB291D00}"/>
              </a:ext>
            </a:extLst>
          </p:cNvPr>
          <p:cNvSpPr>
            <a:spLocks noGrp="1"/>
          </p:cNvSpPr>
          <p:nvPr>
            <p:ph sz="half" idx="2"/>
          </p:nvPr>
        </p:nvSpPr>
        <p:spPr>
          <a:xfrm>
            <a:off x="5328281" y="2060850"/>
            <a:ext cx="3379826" cy="4067493"/>
          </a:xfrm>
        </p:spPr>
        <p:txBody>
          <a:bodyPr>
            <a:normAutofit/>
          </a:bodyPr>
          <a:lstStyle/>
          <a:p>
            <a:r>
              <a:rPr lang="en-US" sz="2000" dirty="0"/>
              <a:t>In 30 &amp; 90 days, maximum number of people had taken 6Rs as the loan amount.</a:t>
            </a:r>
          </a:p>
          <a:p>
            <a:r>
              <a:rPr lang="en-US" sz="2000" dirty="0"/>
              <a:t>Customers have less tendency to take loan in amount of 12.</a:t>
            </a:r>
          </a:p>
          <a:p>
            <a:r>
              <a:rPr lang="en-US" sz="2000" dirty="0"/>
              <a:t>There are very few people who do not taken loan.</a:t>
            </a:r>
            <a:endParaRPr lang="en-IN" sz="2000" dirty="0"/>
          </a:p>
        </p:txBody>
      </p:sp>
    </p:spTree>
    <p:extLst>
      <p:ext uri="{BB962C8B-B14F-4D97-AF65-F5344CB8AC3E}">
        <p14:creationId xmlns="" xmlns:p14="http://schemas.microsoft.com/office/powerpoint/2010/main" val="31535320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F9F559-7E37-4A96-AB6F-21D0ADAEF5DE}"/>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chemeClr val="tx2">
                    <a:lumMod val="75000"/>
                  </a:schemeClr>
                </a:solidFill>
              </a:rPr>
              <a:t>Number of loan taken by customers in 30 days vs Amount of loan taken in 30 days</a:t>
            </a:r>
          </a:p>
        </p:txBody>
      </p:sp>
      <p:pic>
        <p:nvPicPr>
          <p:cNvPr id="7" name="Content Placeholder 6">
            <a:extLst>
              <a:ext uri="{FF2B5EF4-FFF2-40B4-BE49-F238E27FC236}">
                <a16:creationId xmlns="" xmlns:a16="http://schemas.microsoft.com/office/drawing/2014/main" id="{A9AC847E-8289-4A9F-AB76-B9CD6D75548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200" y="2286000"/>
            <a:ext cx="5486400" cy="2747113"/>
          </a:xfrm>
          <a:effectLst>
            <a:glow rad="228600">
              <a:schemeClr val="accent5">
                <a:satMod val="175000"/>
                <a:alpha val="40000"/>
              </a:schemeClr>
            </a:glow>
          </a:effectLst>
        </p:spPr>
      </p:pic>
      <p:sp>
        <p:nvSpPr>
          <p:cNvPr id="5" name="Content Placeholder 4">
            <a:extLst>
              <a:ext uri="{FF2B5EF4-FFF2-40B4-BE49-F238E27FC236}">
                <a16:creationId xmlns="" xmlns:a16="http://schemas.microsoft.com/office/drawing/2014/main" id="{02DF360E-538A-4B8B-845F-07E5EB191F48}"/>
              </a:ext>
            </a:extLst>
          </p:cNvPr>
          <p:cNvSpPr>
            <a:spLocks noGrp="1"/>
          </p:cNvSpPr>
          <p:nvPr>
            <p:ph sz="half" idx="2"/>
          </p:nvPr>
        </p:nvSpPr>
        <p:spPr>
          <a:xfrm>
            <a:off x="6300641" y="2261605"/>
            <a:ext cx="2407465" cy="3633047"/>
          </a:xfrm>
        </p:spPr>
        <p:txBody>
          <a:bodyPr>
            <a:normAutofit/>
          </a:bodyPr>
          <a:lstStyle/>
          <a:p>
            <a:r>
              <a:rPr lang="en-US" sz="2000" dirty="0"/>
              <a:t>Maximum number of times loans taken by the people is 50 and the Average loan amount is equivalent to 300</a:t>
            </a:r>
            <a:endParaRPr lang="en-IN" sz="2000" dirty="0"/>
          </a:p>
        </p:txBody>
      </p:sp>
    </p:spTree>
    <p:extLst>
      <p:ext uri="{BB962C8B-B14F-4D97-AF65-F5344CB8AC3E}">
        <p14:creationId xmlns="" xmlns:p14="http://schemas.microsoft.com/office/powerpoint/2010/main" val="34098528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chemeClr val="tx2">
                    <a:lumMod val="75000"/>
                  </a:schemeClr>
                </a:solidFill>
              </a:rPr>
              <a:t>Maximum Number of loan taken VS Average payback time in last 30 days</a:t>
            </a:r>
          </a:p>
        </p:txBody>
      </p:sp>
      <p:pic>
        <p:nvPicPr>
          <p:cNvPr id="6" name="Content Placeholder 5">
            <a:extLst>
              <a:ext uri="{FF2B5EF4-FFF2-40B4-BE49-F238E27FC236}">
                <a16:creationId xmlns="" xmlns:a16="http://schemas.microsoft.com/office/drawing/2014/main" id="{B584223C-57E6-4DB1-A4CC-A661A84AF40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200" y="2362200"/>
            <a:ext cx="5715000" cy="3505200"/>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93C188C8-F2F5-4287-8F7C-40ED41D8B4B8}"/>
              </a:ext>
            </a:extLst>
          </p:cNvPr>
          <p:cNvSpPr>
            <a:spLocks noGrp="1"/>
          </p:cNvSpPr>
          <p:nvPr>
            <p:ph sz="half" idx="2"/>
          </p:nvPr>
        </p:nvSpPr>
        <p:spPr>
          <a:xfrm>
            <a:off x="6462702" y="2228004"/>
            <a:ext cx="2245404" cy="3633047"/>
          </a:xfrm>
        </p:spPr>
        <p:txBody>
          <a:bodyPr>
            <a:normAutofit/>
          </a:bodyPr>
          <a:lstStyle/>
          <a:p>
            <a:r>
              <a:rPr lang="en-US" sz="2000" dirty="0"/>
              <a:t>Average payback time over last 30 days is higher for people who had taken loan 2 times. </a:t>
            </a:r>
            <a:endParaRPr lang="en-IN" sz="2000" dirty="0"/>
          </a:p>
        </p:txBody>
      </p:sp>
    </p:spTree>
    <p:extLst>
      <p:ext uri="{BB962C8B-B14F-4D97-AF65-F5344CB8AC3E}">
        <p14:creationId xmlns="" xmlns:p14="http://schemas.microsoft.com/office/powerpoint/2010/main" val="37743218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1800" dirty="0">
                <a:solidFill>
                  <a:schemeClr val="tx2">
                    <a:lumMod val="75000"/>
                  </a:schemeClr>
                </a:solidFill>
              </a:rPr>
              <a:t>Number of loan taken by customers in 30 days</a:t>
            </a:r>
          </a:p>
        </p:txBody>
      </p:sp>
      <p:pic>
        <p:nvPicPr>
          <p:cNvPr id="6" name="Content Placeholder 5">
            <a:extLst>
              <a:ext uri="{FF2B5EF4-FFF2-40B4-BE49-F238E27FC236}">
                <a16:creationId xmlns="" xmlns:a16="http://schemas.microsoft.com/office/drawing/2014/main" id="{1191DAD6-2DC6-4D56-8405-25F16743200E}"/>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200" y="2356814"/>
            <a:ext cx="5562600" cy="3053386"/>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255FA097-905A-4E7E-8B6C-36FAE7A15026}"/>
              </a:ext>
            </a:extLst>
          </p:cNvPr>
          <p:cNvSpPr>
            <a:spLocks noGrp="1"/>
          </p:cNvSpPr>
          <p:nvPr>
            <p:ph sz="half" idx="2"/>
          </p:nvPr>
        </p:nvSpPr>
        <p:spPr>
          <a:xfrm>
            <a:off x="6192602" y="2228004"/>
            <a:ext cx="2515505" cy="3900338"/>
          </a:xfrm>
        </p:spPr>
        <p:txBody>
          <a:bodyPr/>
          <a:lstStyle/>
          <a:p>
            <a:pPr>
              <a:buFont typeface="Wingdings" panose="05000000000000000000" pitchFamily="2" charset="2"/>
              <a:buChar char="§"/>
            </a:pPr>
            <a:r>
              <a:rPr lang="en-IN" sz="2000" dirty="0">
                <a:effectLst/>
                <a:latin typeface="Bahnschrift SemiLight" panose="020B0502040204020203" pitchFamily="34" charset="0"/>
                <a:ea typeface="Calibri" panose="020F0502020204030204" pitchFamily="34" charset="0"/>
                <a:cs typeface="Mangal" panose="02040503050203030202" pitchFamily="18" charset="0"/>
              </a:rPr>
              <a:t>Very few defaulters in case of customers who have taken loan in amount of 12.</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 xmlns:p14="http://schemas.microsoft.com/office/powerpoint/2010/main" val="22692437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50488E9-6A2C-4FBD-BEC3-ED468863A534}"/>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000" dirty="0">
                <a:solidFill>
                  <a:schemeClr val="tx2">
                    <a:lumMod val="75000"/>
                  </a:schemeClr>
                </a:solidFill>
              </a:rPr>
              <a:t>Outliers detection &amp; removal</a:t>
            </a:r>
          </a:p>
        </p:txBody>
      </p:sp>
      <p:sp>
        <p:nvSpPr>
          <p:cNvPr id="6" name="Content Placeholder 5">
            <a:extLst>
              <a:ext uri="{FF2B5EF4-FFF2-40B4-BE49-F238E27FC236}">
                <a16:creationId xmlns="" xmlns:a16="http://schemas.microsoft.com/office/drawing/2014/main" id="{695FB668-8D9B-4BD8-B7E0-205BC98E50C1}"/>
              </a:ext>
            </a:extLst>
          </p:cNvPr>
          <p:cNvSpPr>
            <a:spLocks noGrp="1"/>
          </p:cNvSpPr>
          <p:nvPr>
            <p:ph idx="1"/>
          </p:nvPr>
        </p:nvSpPr>
        <p:spPr/>
        <p:txBody>
          <a:bodyPr>
            <a:normAutofit/>
          </a:bodyPr>
          <a:lstStyle/>
          <a:p>
            <a:r>
              <a:rPr lang="en-IN" sz="2400" dirty="0">
                <a:latin typeface="Bahnschrift SemiLight" panose="020B0502040204020203" pitchFamily="34" charset="0"/>
                <a:ea typeface="Calibri" panose="020F0502020204030204" pitchFamily="34" charset="0"/>
                <a:cs typeface="Mangal" panose="02040503050203030202" pitchFamily="18" charset="0"/>
              </a:rPr>
              <a:t>O</a:t>
            </a:r>
            <a:r>
              <a:rPr lang="en-IN" sz="2400" dirty="0">
                <a:effectLst/>
                <a:latin typeface="Bahnschrift SemiLight" panose="020B0502040204020203" pitchFamily="34" charset="0"/>
                <a:ea typeface="Calibri" panose="020F0502020204030204" pitchFamily="34" charset="0"/>
                <a:cs typeface="Mangal" panose="02040503050203030202" pitchFamily="18" charset="0"/>
              </a:rPr>
              <a:t>utliers do not exist in lower bound but outliers exist in upper bound of features. </a:t>
            </a:r>
            <a:endParaRPr lang="en-US" sz="2400" dirty="0"/>
          </a:p>
          <a:p>
            <a:r>
              <a:rPr lang="en-US" sz="2400" dirty="0"/>
              <a:t>Z-score method results in huge data loss of 23.42 %, which we cannot afford.</a:t>
            </a:r>
          </a:p>
          <a:p>
            <a:r>
              <a:rPr lang="en-US" sz="2400" b="1" dirty="0">
                <a:solidFill>
                  <a:schemeClr val="tx1"/>
                </a:solidFill>
              </a:rPr>
              <a:t>Quantile-based Flooring- Capping Method </a:t>
            </a:r>
            <a:r>
              <a:rPr lang="en-US" sz="2400" dirty="0"/>
              <a:t>employed for outliers removal.</a:t>
            </a:r>
          </a:p>
          <a:p>
            <a:r>
              <a:rPr lang="en-US" sz="2400" u="sng" dirty="0">
                <a:solidFill>
                  <a:schemeClr val="tx1"/>
                </a:solidFill>
              </a:rPr>
              <a:t>Flooring is performed at 0th percentile for lower bound and capping perform at 99th percentile for upper bound.</a:t>
            </a:r>
          </a:p>
          <a:p>
            <a:r>
              <a:rPr lang="en-US" sz="2400" b="1" dirty="0">
                <a:solidFill>
                  <a:schemeClr val="tx1"/>
                </a:solidFill>
              </a:rPr>
              <a:t>Data Loss </a:t>
            </a:r>
            <a:r>
              <a:rPr lang="en-US" sz="2400" dirty="0"/>
              <a:t>: 5.44 % which is acceptable.</a:t>
            </a:r>
          </a:p>
          <a:p>
            <a:endParaRPr lang="en-IN" sz="2400" dirty="0"/>
          </a:p>
        </p:txBody>
      </p:sp>
    </p:spTree>
    <p:extLst>
      <p:ext uri="{BB962C8B-B14F-4D97-AF65-F5344CB8AC3E}">
        <p14:creationId xmlns="" xmlns:p14="http://schemas.microsoft.com/office/powerpoint/2010/main" val="24271435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54EB2FD-EBBA-4343-9689-91EC71483E9F}"/>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000" dirty="0">
                <a:solidFill>
                  <a:schemeClr val="tx2">
                    <a:lumMod val="75000"/>
                  </a:schemeClr>
                </a:solidFill>
              </a:rPr>
              <a:t>Skewness detection &amp; transformation</a:t>
            </a:r>
          </a:p>
        </p:txBody>
      </p:sp>
      <p:pic>
        <p:nvPicPr>
          <p:cNvPr id="7" name="Content Placeholder 6">
            <a:extLst>
              <a:ext uri="{FF2B5EF4-FFF2-40B4-BE49-F238E27FC236}">
                <a16:creationId xmlns="" xmlns:a16="http://schemas.microsoft.com/office/drawing/2014/main" id="{956C70A5-54FA-4667-8791-F4E50953575B}"/>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3809999"/>
            <a:ext cx="8229600" cy="2667001"/>
          </a:xfrm>
          <a:prstGeom prst="rect">
            <a:avLst/>
          </a:prstGeom>
          <a:ln w="12700">
            <a:solidFill>
              <a:schemeClr val="tx1"/>
            </a:solidFill>
          </a:ln>
        </p:spPr>
      </p:pic>
      <p:sp>
        <p:nvSpPr>
          <p:cNvPr id="9" name="Rectangle: Rounded Corners 8">
            <a:extLst>
              <a:ext uri="{FF2B5EF4-FFF2-40B4-BE49-F238E27FC236}">
                <a16:creationId xmlns="" xmlns:a16="http://schemas.microsoft.com/office/drawing/2014/main" id="{BE9F0336-0728-4122-BDAC-2FC2869674B7}"/>
              </a:ext>
            </a:extLst>
          </p:cNvPr>
          <p:cNvSpPr/>
          <p:nvPr/>
        </p:nvSpPr>
        <p:spPr>
          <a:xfrm>
            <a:off x="624939" y="1988840"/>
            <a:ext cx="7894121" cy="15163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lgn="ctr">
              <a:buFont typeface="Arial" panose="020B0604020202020204" pitchFamily="34" charset="0"/>
              <a:buChar char="•"/>
            </a:pPr>
            <a:r>
              <a:rPr lang="en-IN" sz="2200" dirty="0"/>
              <a:t>Considerable amount of skewness exist in different features.</a:t>
            </a:r>
          </a:p>
          <a:p>
            <a:pPr marL="342900" indent="-342900" algn="ctr">
              <a:buFont typeface="Arial" panose="020B0604020202020204" pitchFamily="34" charset="0"/>
              <a:buChar char="•"/>
            </a:pPr>
            <a:r>
              <a:rPr lang="en-IN" sz="2200" dirty="0"/>
              <a:t>Yeo-Johnson Power Transformation used to reduce skewness.</a:t>
            </a:r>
          </a:p>
        </p:txBody>
      </p:sp>
    </p:spTree>
    <p:extLst>
      <p:ext uri="{BB962C8B-B14F-4D97-AF65-F5344CB8AC3E}">
        <p14:creationId xmlns="" xmlns:p14="http://schemas.microsoft.com/office/powerpoint/2010/main" val="8184568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7959018-C2ED-46F6-B1E4-FCAC4ABCA4A8}"/>
              </a:ext>
            </a:extLst>
          </p:cNvPr>
          <p:cNvSpPr>
            <a:spLocks noGrp="1"/>
          </p:cNvSpPr>
          <p:nvPr>
            <p:ph type="title"/>
          </p:nvPr>
        </p:nvSpPr>
        <p:spPr/>
        <p:txBody>
          <a:bodyPr>
            <a:normAutofit fontScale="90000"/>
          </a:bodyPr>
          <a:lstStyle/>
          <a:p>
            <a:r>
              <a:rPr lang="en-IN" sz="2500" dirty="0">
                <a:effectLst/>
                <a:ea typeface="Calibri" panose="020F0502020204030204" pitchFamily="34" charset="0"/>
                <a:cs typeface="Mangal" panose="02040503050203030202" pitchFamily="18" charset="0"/>
              </a:rPr>
              <a:t>Data Inputs- Logic- Output Relationships</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13" name="Content Placeholder 12">
            <a:extLst>
              <a:ext uri="{FF2B5EF4-FFF2-40B4-BE49-F238E27FC236}">
                <a16:creationId xmlns="" xmlns:a16="http://schemas.microsoft.com/office/drawing/2014/main" id="{C941B553-E6D3-4DDA-B3A7-FCA139E1A69F}"/>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319" y="1643051"/>
            <a:ext cx="5400899" cy="3424971"/>
          </a:xfrm>
          <a:effectLst>
            <a:glow rad="228600">
              <a:schemeClr val="accent5">
                <a:satMod val="175000"/>
                <a:alpha val="40000"/>
              </a:schemeClr>
            </a:glow>
          </a:effectLst>
        </p:spPr>
      </p:pic>
      <p:sp>
        <p:nvSpPr>
          <p:cNvPr id="11" name="Content Placeholder 10">
            <a:extLst>
              <a:ext uri="{FF2B5EF4-FFF2-40B4-BE49-F238E27FC236}">
                <a16:creationId xmlns="" xmlns:a16="http://schemas.microsoft.com/office/drawing/2014/main" id="{110180CC-D354-413C-8D97-59C210B05F1B}"/>
              </a:ext>
            </a:extLst>
          </p:cNvPr>
          <p:cNvSpPr>
            <a:spLocks noGrp="1"/>
          </p:cNvSpPr>
          <p:nvPr>
            <p:ph sz="half" idx="2"/>
          </p:nvPr>
        </p:nvSpPr>
        <p:spPr>
          <a:xfrm>
            <a:off x="6516723" y="2228004"/>
            <a:ext cx="2191384" cy="3633047"/>
          </a:xfrm>
        </p:spPr>
        <p:txBody>
          <a:bodyPr>
            <a:normAutofit/>
          </a:bodyPr>
          <a:lstStyle/>
          <a:p>
            <a:r>
              <a:rPr lang="en-IN" sz="2000" dirty="0">
                <a:latin typeface="Bahnschrift SemiLight" panose="020B0502040204020203" pitchFamily="34" charset="0"/>
                <a:ea typeface="Calibri" panose="020F0502020204030204" pitchFamily="34" charset="0"/>
                <a:cs typeface="Mangal" panose="02040503050203030202" pitchFamily="18" charset="0"/>
              </a:rPr>
              <a:t>M</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ost of independent features are poorly or moderately correlated with target variable label. </a:t>
            </a:r>
            <a:endParaRPr lang="en-IN" sz="2000" dirty="0"/>
          </a:p>
        </p:txBody>
      </p:sp>
    </p:spTree>
    <p:extLst>
      <p:ext uri="{BB962C8B-B14F-4D97-AF65-F5344CB8AC3E}">
        <p14:creationId xmlns="" xmlns:p14="http://schemas.microsoft.com/office/powerpoint/2010/main" val="18996853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31125F-8347-4B84-A7ED-F91AB3CED4FA}"/>
              </a:ext>
            </a:extLst>
          </p:cNvPr>
          <p:cNvSpPr>
            <a:spLocks noGrp="1"/>
          </p:cNvSpPr>
          <p:nvPr>
            <p:ph type="title"/>
          </p:nvPr>
        </p:nvSpPr>
        <p:spPr/>
        <p:txBody>
          <a:bodyPr/>
          <a:lstStyle/>
          <a:p>
            <a:r>
              <a:rPr lang="en-IN" dirty="0"/>
              <a:t>Handling IMBALANCED DATA</a:t>
            </a:r>
          </a:p>
        </p:txBody>
      </p:sp>
      <p:pic>
        <p:nvPicPr>
          <p:cNvPr id="6" name="Content Placeholder 5">
            <a:extLst>
              <a:ext uri="{FF2B5EF4-FFF2-40B4-BE49-F238E27FC236}">
                <a16:creationId xmlns="" xmlns:a16="http://schemas.microsoft.com/office/drawing/2014/main" id="{EEF8F585-EB1D-4C05-8A39-50BFCD87AB91}"/>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775657" y="2362200"/>
            <a:ext cx="4385860" cy="3558552"/>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D95960C0-F717-4ABC-9D1C-DD4520D49314}"/>
              </a:ext>
            </a:extLst>
          </p:cNvPr>
          <p:cNvSpPr>
            <a:spLocks noGrp="1"/>
          </p:cNvSpPr>
          <p:nvPr>
            <p:ph sz="half" idx="2"/>
          </p:nvPr>
        </p:nvSpPr>
        <p:spPr>
          <a:xfrm>
            <a:off x="5598382" y="2228004"/>
            <a:ext cx="3109725" cy="3633047"/>
          </a:xfrm>
        </p:spPr>
        <p:txBody>
          <a:bodyPr>
            <a:normAutofit/>
          </a:bodyPr>
          <a:lstStyle/>
          <a:p>
            <a:r>
              <a:rPr lang="en-IN" sz="2000" dirty="0"/>
              <a:t>Target Variable label is Imbalanced in nature.</a:t>
            </a:r>
          </a:p>
          <a:p>
            <a:r>
              <a:rPr lang="en-IN" sz="2000" dirty="0"/>
              <a:t>SMOTE techniques used to oversample minority class.</a:t>
            </a:r>
          </a:p>
        </p:txBody>
      </p:sp>
    </p:spTree>
    <p:extLst>
      <p:ext uri="{BB962C8B-B14F-4D97-AF65-F5344CB8AC3E}">
        <p14:creationId xmlns="" xmlns:p14="http://schemas.microsoft.com/office/powerpoint/2010/main" val="10121100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C7802E-C7E8-4961-8F15-522B60BC7775}"/>
              </a:ext>
            </a:extLst>
          </p:cNvPr>
          <p:cNvSpPr>
            <a:spLocks noGrp="1"/>
          </p:cNvSpPr>
          <p:nvPr>
            <p:ph type="title"/>
          </p:nvPr>
        </p:nvSpPr>
        <p:spPr/>
        <p:txBody>
          <a:bodyPr/>
          <a:lstStyle/>
          <a:p>
            <a:r>
              <a:rPr lang="en-IN" dirty="0"/>
              <a:t>Multicollinearity and PCA</a:t>
            </a:r>
          </a:p>
        </p:txBody>
      </p:sp>
      <p:pic>
        <p:nvPicPr>
          <p:cNvPr id="8" name="Content Placeholder 7">
            <a:extLst>
              <a:ext uri="{FF2B5EF4-FFF2-40B4-BE49-F238E27FC236}">
                <a16:creationId xmlns="" xmlns:a16="http://schemas.microsoft.com/office/drawing/2014/main" id="{1930CD18-4979-49A8-BBA9-A62B2355FDA0}"/>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200" y="2191131"/>
            <a:ext cx="4038600" cy="3893376"/>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6100ECBA-6646-4B7A-B68D-EBC79A946593}"/>
              </a:ext>
            </a:extLst>
          </p:cNvPr>
          <p:cNvSpPr>
            <a:spLocks noGrp="1"/>
          </p:cNvSpPr>
          <p:nvPr>
            <p:ph sz="half" idx="2"/>
          </p:nvPr>
        </p:nvSpPr>
        <p:spPr>
          <a:xfrm>
            <a:off x="5652401" y="2228004"/>
            <a:ext cx="3055706" cy="3649268"/>
          </a:xfrm>
        </p:spPr>
        <p:txBody>
          <a:bodyPr>
            <a:normAutofit/>
          </a:bodyPr>
          <a:lstStyle/>
          <a:p>
            <a:r>
              <a:rPr lang="en-IN" sz="2000" dirty="0"/>
              <a:t>Multicollinearity exist between few features.</a:t>
            </a:r>
          </a:p>
          <a:p>
            <a:r>
              <a:rPr lang="en-IN" sz="2000" dirty="0"/>
              <a:t>To resolve it PCA is applied.</a:t>
            </a:r>
          </a:p>
          <a:p>
            <a:r>
              <a:rPr lang="en-US" sz="2000" dirty="0"/>
              <a:t>Eleven principal components attribute for 90% of variation in the data. </a:t>
            </a:r>
          </a:p>
          <a:p>
            <a:r>
              <a:rPr lang="en-US" sz="2000" dirty="0"/>
              <a:t>PCA applied for Eleven components.</a:t>
            </a:r>
            <a:endParaRPr lang="en-IN" sz="2000" dirty="0"/>
          </a:p>
        </p:txBody>
      </p:sp>
    </p:spTree>
    <p:extLst>
      <p:ext uri="{BB962C8B-B14F-4D97-AF65-F5344CB8AC3E}">
        <p14:creationId xmlns="" xmlns:p14="http://schemas.microsoft.com/office/powerpoint/2010/main" val="16998960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657FAD-8B69-4B0D-A4A1-DE1B41FBA4D8}"/>
              </a:ext>
            </a:extLst>
          </p:cNvPr>
          <p:cNvSpPr>
            <a:spLocks noGrp="1"/>
          </p:cNvSpPr>
          <p:nvPr>
            <p:ph type="title"/>
          </p:nvPr>
        </p:nvSpPr>
        <p:spPr/>
        <p:txBody>
          <a:bodyPr>
            <a:normAutofit fontScale="90000"/>
          </a:bodyPr>
          <a:lstStyle/>
          <a:p>
            <a:r>
              <a:rPr lang="en-IN" dirty="0"/>
              <a:t>MACHINE LEARNING MODEL BUILDING</a:t>
            </a:r>
          </a:p>
        </p:txBody>
      </p:sp>
      <p:sp>
        <p:nvSpPr>
          <p:cNvPr id="5" name="Content Placeholder 4">
            <a:extLst>
              <a:ext uri="{FF2B5EF4-FFF2-40B4-BE49-F238E27FC236}">
                <a16:creationId xmlns="" xmlns:a16="http://schemas.microsoft.com/office/drawing/2014/main" id="{D0130A0E-7568-458D-8C4D-E14CF20F6047}"/>
              </a:ext>
            </a:extLst>
          </p:cNvPr>
          <p:cNvSpPr>
            <a:spLocks noGrp="1"/>
          </p:cNvSpPr>
          <p:nvPr>
            <p:ph idx="1"/>
          </p:nvPr>
        </p:nvSpPr>
        <p:spPr>
          <a:xfrm>
            <a:off x="435895" y="2060849"/>
            <a:ext cx="8272211" cy="4094996"/>
          </a:xfrm>
        </p:spPr>
        <p:txBody>
          <a:bodyPr>
            <a:normAutofit/>
          </a:bodyPr>
          <a:lstStyle/>
          <a:p>
            <a:r>
              <a:rPr lang="en-IN" sz="2400" dirty="0"/>
              <a:t>Objective is to predict customer is defaulter or not. It can be solve by application of classification ML algorithm.</a:t>
            </a:r>
          </a:p>
          <a:p>
            <a:r>
              <a:rPr lang="en-IN" sz="2400" dirty="0"/>
              <a:t>Different Classification algorithm used to train model, in order to have maximum accuracy score.</a:t>
            </a:r>
          </a:p>
          <a:p>
            <a:r>
              <a:rPr lang="en-IN" sz="2400" dirty="0"/>
              <a:t>Machine learning classification algorithms used in this project are –</a:t>
            </a: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dirty="0">
              <a:solidFill>
                <a:schemeClr val="tx1"/>
              </a:solidFill>
            </a:endParaRPr>
          </a:p>
        </p:txBody>
      </p:sp>
    </p:spTree>
    <p:extLst>
      <p:ext uri="{BB962C8B-B14F-4D97-AF65-F5344CB8AC3E}">
        <p14:creationId xmlns="" xmlns:p14="http://schemas.microsoft.com/office/powerpoint/2010/main" val="1307024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76BEB-2FB6-4A8F-B7F5-430BEC94042C}"/>
              </a:ext>
            </a:extLst>
          </p:cNvPr>
          <p:cNvSpPr>
            <a:spLocks noGrp="1"/>
          </p:cNvSpPr>
          <p:nvPr>
            <p:ph type="title"/>
          </p:nvPr>
        </p:nvSpPr>
        <p:spPr/>
        <p:txBody>
          <a:bodyPr/>
          <a:lstStyle/>
          <a:p>
            <a:r>
              <a:rPr lang="en-IN" dirty="0"/>
              <a:t>Overview of Presentation </a:t>
            </a:r>
          </a:p>
        </p:txBody>
      </p:sp>
      <p:sp>
        <p:nvSpPr>
          <p:cNvPr id="3" name="Content Placeholder 2">
            <a:extLst>
              <a:ext uri="{FF2B5EF4-FFF2-40B4-BE49-F238E27FC236}">
                <a16:creationId xmlns="" xmlns:a16="http://schemas.microsoft.com/office/drawing/2014/main" id="{EA411BC3-7B52-4E0A-8AC4-EA2965D262F3}"/>
              </a:ext>
            </a:extLst>
          </p:cNvPr>
          <p:cNvSpPr>
            <a:spLocks noGrp="1"/>
          </p:cNvSpPr>
          <p:nvPr>
            <p:ph idx="1"/>
          </p:nvPr>
        </p:nvSpPr>
        <p:spPr>
          <a:xfrm>
            <a:off x="435894" y="2060848"/>
            <a:ext cx="8080483" cy="4392488"/>
          </a:xfrm>
        </p:spPr>
        <p:txBody>
          <a:bodyPr>
            <a:noAutofit/>
          </a:bodyPr>
          <a:lstStyle/>
          <a:p>
            <a:pPr>
              <a:spcBef>
                <a:spcPts val="300"/>
              </a:spcBef>
              <a:spcAft>
                <a:spcPts val="300"/>
              </a:spcAft>
              <a:buFont typeface="Wingdings" panose="05000000000000000000" pitchFamily="2" charset="2"/>
              <a:buChar char="Ø"/>
            </a:pPr>
            <a:r>
              <a:rPr lang="en-US" sz="2200" dirty="0">
                <a:solidFill>
                  <a:schemeClr val="tx1"/>
                </a:solidFill>
              </a:rPr>
              <a:t>What is Micro Credit?</a:t>
            </a:r>
          </a:p>
          <a:p>
            <a:pPr>
              <a:spcBef>
                <a:spcPts val="300"/>
              </a:spcBef>
              <a:spcAft>
                <a:spcPts val="300"/>
              </a:spcAft>
              <a:buFont typeface="Wingdings" panose="05000000000000000000" pitchFamily="2" charset="2"/>
              <a:buChar char="Ø"/>
            </a:pPr>
            <a:r>
              <a:rPr lang="en-US" sz="2200" dirty="0">
                <a:solidFill>
                  <a:schemeClr val="tx1"/>
                </a:solidFill>
              </a:rPr>
              <a:t>Problem Statement.</a:t>
            </a:r>
          </a:p>
          <a:p>
            <a:pPr>
              <a:spcBef>
                <a:spcPts val="300"/>
              </a:spcBef>
              <a:spcAft>
                <a:spcPts val="300"/>
              </a:spcAft>
              <a:buFont typeface="Wingdings" panose="05000000000000000000" pitchFamily="2" charset="2"/>
              <a:buChar char="Ø"/>
            </a:pPr>
            <a:r>
              <a:rPr lang="en-US" sz="2200" dirty="0">
                <a:solidFill>
                  <a:schemeClr val="tx1"/>
                </a:solidFill>
              </a:rPr>
              <a:t>Data Preprocessing</a:t>
            </a:r>
          </a:p>
          <a:p>
            <a:pPr>
              <a:spcBef>
                <a:spcPts val="300"/>
              </a:spcBef>
              <a:spcAft>
                <a:spcPts val="300"/>
              </a:spcAft>
              <a:buFont typeface="Wingdings" panose="05000000000000000000" pitchFamily="2" charset="2"/>
              <a:buChar char="Ø"/>
            </a:pPr>
            <a:r>
              <a:rPr lang="en-US" sz="2200" dirty="0">
                <a:solidFill>
                  <a:schemeClr val="tx1"/>
                </a:solidFill>
              </a:rPr>
              <a:t>Exploratory data analysis.</a:t>
            </a:r>
          </a:p>
          <a:p>
            <a:pPr>
              <a:spcBef>
                <a:spcPts val="300"/>
              </a:spcBef>
              <a:spcAft>
                <a:spcPts val="300"/>
              </a:spcAft>
              <a:buFont typeface="Wingdings" panose="05000000000000000000" pitchFamily="2" charset="2"/>
              <a:buChar char="Ø"/>
            </a:pPr>
            <a:r>
              <a:rPr lang="en-US" sz="2200" dirty="0">
                <a:solidFill>
                  <a:schemeClr val="tx1"/>
                </a:solidFill>
              </a:rPr>
              <a:t>Feature Engineering </a:t>
            </a:r>
          </a:p>
          <a:p>
            <a:pPr>
              <a:spcBef>
                <a:spcPts val="300"/>
              </a:spcBef>
              <a:spcAft>
                <a:spcPts val="300"/>
              </a:spcAft>
              <a:buFont typeface="Wingdings" panose="05000000000000000000" pitchFamily="2" charset="2"/>
              <a:buChar char="Ø"/>
            </a:pPr>
            <a:r>
              <a:rPr lang="en-US" sz="2200" dirty="0">
                <a:solidFill>
                  <a:schemeClr val="tx1"/>
                </a:solidFill>
              </a:rPr>
              <a:t>Machine Learning Building.</a:t>
            </a:r>
          </a:p>
          <a:p>
            <a:pPr>
              <a:spcBef>
                <a:spcPts val="300"/>
              </a:spcBef>
              <a:spcAft>
                <a:spcPts val="300"/>
              </a:spcAft>
              <a:buFont typeface="Wingdings" panose="05000000000000000000" pitchFamily="2" charset="2"/>
              <a:buChar char="Ø"/>
            </a:pPr>
            <a:r>
              <a:rPr lang="en-US" sz="2200" dirty="0">
                <a:solidFill>
                  <a:schemeClr val="tx1"/>
                </a:solidFill>
              </a:rPr>
              <a:t>ROC-AUC Curve of Different Model </a:t>
            </a:r>
          </a:p>
          <a:p>
            <a:pPr>
              <a:spcBef>
                <a:spcPts val="300"/>
              </a:spcBef>
              <a:spcAft>
                <a:spcPts val="300"/>
              </a:spcAft>
              <a:buFont typeface="Wingdings" panose="05000000000000000000" pitchFamily="2" charset="2"/>
              <a:buChar char="Ø"/>
            </a:pPr>
            <a:r>
              <a:rPr lang="en-US" sz="2200" dirty="0">
                <a:solidFill>
                  <a:schemeClr val="tx1"/>
                </a:solidFill>
              </a:rPr>
              <a:t>ROC Curve For Final Model.</a:t>
            </a:r>
          </a:p>
          <a:p>
            <a:pPr>
              <a:spcBef>
                <a:spcPts val="300"/>
              </a:spcBef>
              <a:spcAft>
                <a:spcPts val="300"/>
              </a:spcAft>
              <a:buFont typeface="Wingdings" panose="05000000000000000000" pitchFamily="2" charset="2"/>
              <a:buChar char="Ø"/>
            </a:pPr>
            <a:r>
              <a:rPr lang="en-US" sz="2200" dirty="0">
                <a:solidFill>
                  <a:schemeClr val="tx1"/>
                </a:solidFill>
              </a:rPr>
              <a:t>Limitations and Future Scope of work</a:t>
            </a:r>
          </a:p>
          <a:p>
            <a:pPr>
              <a:spcBef>
                <a:spcPts val="300"/>
              </a:spcBef>
              <a:spcAft>
                <a:spcPts val="300"/>
              </a:spcAft>
              <a:buFont typeface="Wingdings" panose="05000000000000000000" pitchFamily="2" charset="2"/>
              <a:buChar char="Ø"/>
            </a:pPr>
            <a:endParaRPr lang="en-US" sz="1700" dirty="0">
              <a:solidFill>
                <a:schemeClr val="tx2"/>
              </a:solidFill>
              <a:latin typeface="Century" panose="02040604050505020304" pitchFamily="18" charset="0"/>
            </a:endParaRPr>
          </a:p>
          <a:p>
            <a:endParaRPr lang="en-IN" sz="1400" dirty="0"/>
          </a:p>
        </p:txBody>
      </p:sp>
    </p:spTree>
    <p:extLst>
      <p:ext uri="{BB962C8B-B14F-4D97-AF65-F5344CB8AC3E}">
        <p14:creationId xmlns="" xmlns:p14="http://schemas.microsoft.com/office/powerpoint/2010/main" val="3353469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26F1817-CD06-486C-93B6-125B84C2ED05}"/>
              </a:ext>
            </a:extLst>
          </p:cNvPr>
          <p:cNvSpPr>
            <a:spLocks noGrp="1"/>
          </p:cNvSpPr>
          <p:nvPr>
            <p:ph type="title"/>
          </p:nvPr>
        </p:nvSpPr>
        <p:spPr/>
        <p:txBody>
          <a:bodyPr>
            <a:normAutofit/>
          </a:bodyPr>
          <a:lstStyle/>
          <a:p>
            <a:r>
              <a:rPr lang="en-IN" sz="2600" dirty="0">
                <a:effectLst/>
                <a:ea typeface="Calibri" panose="020F0502020204030204" pitchFamily="34" charset="0"/>
                <a:cs typeface="Mangal" panose="02040503050203030202" pitchFamily="18" charset="0"/>
              </a:rPr>
              <a:t>Limitations &amp; Scope for Future OF THIS Work</a:t>
            </a:r>
            <a:endParaRPr lang="en-IN" sz="2600" dirty="0"/>
          </a:p>
        </p:txBody>
      </p:sp>
      <p:sp>
        <p:nvSpPr>
          <p:cNvPr id="6" name="Content Placeholder 5">
            <a:extLst>
              <a:ext uri="{FF2B5EF4-FFF2-40B4-BE49-F238E27FC236}">
                <a16:creationId xmlns="" xmlns:a16="http://schemas.microsoft.com/office/drawing/2014/main" id="{82F0A02E-9FF7-4F93-8551-93CF0D659814}"/>
              </a:ext>
            </a:extLst>
          </p:cNvPr>
          <p:cNvSpPr>
            <a:spLocks noGrp="1"/>
          </p:cNvSpPr>
          <p:nvPr>
            <p:ph idx="1"/>
          </p:nvPr>
        </p:nvSpPr>
        <p:spPr/>
        <p:txBody>
          <a:bodyPr/>
          <a:lstStyle/>
          <a:p>
            <a:pPr marL="400050" lvl="0" indent="-400050" algn="just">
              <a:lnSpc>
                <a:spcPct val="107000"/>
              </a:lnSpc>
              <a:buFont typeface="+mj-lt"/>
              <a:buAutoNum type="romanUcPeriod"/>
            </a:pPr>
            <a:r>
              <a:rPr lang="en-IN" sz="2200" dirty="0">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lgn="just">
              <a:lnSpc>
                <a:spcPct val="107000"/>
              </a:lnSpc>
              <a:spcAft>
                <a:spcPts val="800"/>
              </a:spcAft>
              <a:buFont typeface="+mj-lt"/>
              <a:buAutoNum type="romanUcPeriod"/>
            </a:pPr>
            <a:r>
              <a:rPr lang="en-IN" sz="2200" dirty="0">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dirty="0"/>
          </a:p>
        </p:txBody>
      </p:sp>
    </p:spTree>
    <p:extLst>
      <p:ext uri="{BB962C8B-B14F-4D97-AF65-F5344CB8AC3E}">
        <p14:creationId xmlns="" xmlns:p14="http://schemas.microsoft.com/office/powerpoint/2010/main" val="165729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IN" sz="2600" dirty="0" smtClean="0">
                <a:ea typeface="Calibri" panose="020F0502020204030204" pitchFamily="34" charset="0"/>
                <a:cs typeface="Mangal" panose="02040503050203030202" pitchFamily="18" charset="0"/>
              </a:rPr>
              <a:t>Modelling part</a:t>
            </a:r>
            <a:endParaRPr lang="en-US" sz="2600" dirty="0">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435895" y="1600200"/>
            <a:ext cx="8272211" cy="4186255"/>
          </a:xfrm>
        </p:spPr>
        <p:txBody>
          <a:bodyPr>
            <a:noAutofit/>
          </a:bodyPr>
          <a:lstStyle/>
          <a:p>
            <a:r>
              <a:rPr lang="en-US" sz="2200" dirty="0" smtClean="0">
                <a:ea typeface="Calibri" panose="020F0502020204030204" pitchFamily="34" charset="0"/>
                <a:cs typeface="Mangal" panose="02040503050203030202" pitchFamily="18" charset="0"/>
              </a:rPr>
              <a:t>We know that this is classification problem so we use accuracy score, classification report and confusion matrix  as our evaluation matrix. We also see the AUC score  and also plot the AUC_ROC curve for our final model.</a:t>
            </a:r>
          </a:p>
          <a:p>
            <a:r>
              <a:rPr lang="en-US" sz="2200" dirty="0" smtClean="0">
                <a:ea typeface="Calibri" panose="020F0502020204030204" pitchFamily="34" charset="0"/>
                <a:cs typeface="Mangal" panose="02040503050203030202" pitchFamily="18" charset="0"/>
              </a:rPr>
              <a:t>As we know this dataset is imbalance so we don’t too much focus on accuracy score . We see the precision and recall  value along with f1_score.</a:t>
            </a:r>
          </a:p>
          <a:p>
            <a:r>
              <a:rPr lang="en-US" sz="2200" dirty="0" smtClean="0">
                <a:ea typeface="Calibri" panose="020F0502020204030204" pitchFamily="34" charset="0"/>
                <a:cs typeface="Mangal" panose="02040503050203030202" pitchFamily="18" charset="0"/>
              </a:rPr>
              <a:t>First we see the result without doing any sampling technique and for that I use Logistic Regression with K-Fold cross validation and hyper-parameter tuning. </a:t>
            </a:r>
          </a:p>
          <a:p>
            <a:r>
              <a:rPr lang="en-US" sz="2200" dirty="0" smtClean="0">
                <a:ea typeface="Calibri" panose="020F0502020204030204" pitchFamily="34" charset="0"/>
                <a:cs typeface="Mangal" panose="02040503050203030202" pitchFamily="18" charset="0"/>
              </a:rPr>
              <a:t>We also use Random Forest Classifier  as our evaluation model without using hyper-parameter  tuning because our dataset is too large and it takes more than hour to give the result.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dirty="0" smtClean="0">
                <a:ea typeface="Calibri" panose="020F0502020204030204" pitchFamily="34" charset="0"/>
                <a:cs typeface="Mangal" panose="02040503050203030202" pitchFamily="18" charset="0"/>
              </a:rPr>
              <a:t>Conclusion</a:t>
            </a:r>
            <a:endParaRPr lang="en-US" sz="2600" dirty="0" smtClean="0">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435895" y="2180498"/>
            <a:ext cx="8272211" cy="1962883"/>
          </a:xfrm>
        </p:spPr>
        <p:txBody>
          <a:bodyPr/>
          <a:lstStyle/>
          <a:p>
            <a:r>
              <a:rPr lang="en-US" sz="2200" dirty="0" smtClean="0">
                <a:ea typeface="Calibri" panose="020F0502020204030204" pitchFamily="34" charset="0"/>
                <a:cs typeface="Mangal" panose="02040503050203030202" pitchFamily="18" charset="0"/>
              </a:rPr>
              <a:t> So here '</a:t>
            </a:r>
            <a:r>
              <a:rPr lang="en-US" sz="2200" dirty="0" err="1" smtClean="0">
                <a:ea typeface="Calibri" panose="020F0502020204030204" pitchFamily="34" charset="0"/>
                <a:cs typeface="Mangal" panose="02040503050203030202" pitchFamily="18" charset="0"/>
              </a:rPr>
              <a:t>DecisionTreeClassifier</a:t>
            </a:r>
            <a:r>
              <a:rPr lang="en-US" sz="2200" dirty="0" smtClean="0">
                <a:ea typeface="Calibri" panose="020F0502020204030204" pitchFamily="34" charset="0"/>
                <a:cs typeface="Mangal" panose="02040503050203030202" pitchFamily="18" charset="0"/>
              </a:rPr>
              <a:t> Model' is the best model out of all model tested above and by looking this we can conclude that our model is predicting around 92% of correct results for Label ‘0’ indicates that the loan has not been </a:t>
            </a:r>
            <a:r>
              <a:rPr lang="en-US" sz="2200" dirty="0" err="1" smtClean="0">
                <a:ea typeface="Calibri" panose="020F0502020204030204" pitchFamily="34" charset="0"/>
                <a:cs typeface="Mangal" panose="02040503050203030202" pitchFamily="18" charset="0"/>
              </a:rPr>
              <a:t>payed</a:t>
            </a:r>
            <a:r>
              <a:rPr lang="en-US" sz="2200" dirty="0" smtClean="0">
                <a:ea typeface="Calibri" panose="020F0502020204030204" pitchFamily="34" charset="0"/>
                <a:cs typeface="Mangal" panose="02040503050203030202" pitchFamily="18" charset="0"/>
              </a:rPr>
              <a:t> i.e. defaulter. </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B7490FC-FC54-4EE5-80FB-E7096ADD5B5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41726" y="836713"/>
            <a:ext cx="6671478" cy="5361834"/>
          </a:xfrm>
          <a:prstGeom prst="rect">
            <a:avLst/>
          </a:prstGeom>
        </p:spPr>
      </p:pic>
    </p:spTree>
    <p:extLst>
      <p:ext uri="{BB962C8B-B14F-4D97-AF65-F5344CB8AC3E}">
        <p14:creationId xmlns="" xmlns:p14="http://schemas.microsoft.com/office/powerpoint/2010/main" val="6393478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616372-B5D6-450C-9D30-0ED2779B89D7}"/>
              </a:ext>
            </a:extLst>
          </p:cNvPr>
          <p:cNvSpPr>
            <a:spLocks noGrp="1"/>
          </p:cNvSpPr>
          <p:nvPr>
            <p:ph type="title"/>
          </p:nvPr>
        </p:nvSpPr>
        <p:spPr>
          <a:xfrm>
            <a:off x="1142109" y="404664"/>
            <a:ext cx="7374269" cy="1296144"/>
          </a:xfrm>
        </p:spPr>
        <p:txBody>
          <a:bodyPr/>
          <a:lstStyle/>
          <a:p>
            <a:r>
              <a:rPr lang="en-IN" dirty="0"/>
              <a:t>What is Micro Credit?</a:t>
            </a:r>
          </a:p>
        </p:txBody>
      </p:sp>
      <p:sp>
        <p:nvSpPr>
          <p:cNvPr id="3" name="Content Placeholder 2">
            <a:extLst>
              <a:ext uri="{FF2B5EF4-FFF2-40B4-BE49-F238E27FC236}">
                <a16:creationId xmlns="" xmlns:a16="http://schemas.microsoft.com/office/drawing/2014/main" id="{ED5FB2BD-30CF-4FFB-A9EF-5F58929C1DFC}"/>
              </a:ext>
            </a:extLst>
          </p:cNvPr>
          <p:cNvSpPr>
            <a:spLocks noGrp="1"/>
          </p:cNvSpPr>
          <p:nvPr>
            <p:ph sz="half" idx="1"/>
          </p:nvPr>
        </p:nvSpPr>
        <p:spPr>
          <a:xfrm>
            <a:off x="736575" y="2405889"/>
            <a:ext cx="4481964" cy="2740896"/>
          </a:xfrm>
        </p:spPr>
        <p:txBody>
          <a:bodyPr>
            <a:normAutofit lnSpcReduction="10000"/>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 xmlns:a16="http://schemas.microsoft.com/office/drawing/2014/main" id="{FCF08DB0-637B-421A-A7CC-21F2035683DF}"/>
              </a:ext>
            </a:extLst>
          </p:cNvPr>
          <p:cNvPicPr>
            <a:picLocks noGrp="1" noChangeAspect="1"/>
          </p:cNvPicPr>
          <p:nvPr>
            <p:ph sz="half" idx="2"/>
          </p:nvPr>
        </p:nvPicPr>
        <p:blipFill>
          <a:blip r:embed="rId2" cstate="print">
            <a:extLst>
              <a:ext uri="{28A0092B-C50C-407E-A947-70E740481C1C}">
                <a14:useLocalDpi xmlns="" xmlns:a14="http://schemas.microsoft.com/office/drawing/2010/main" val="0"/>
              </a:ext>
            </a:extLst>
          </a:blip>
          <a:stretch>
            <a:fillRect/>
          </a:stretch>
        </p:blipFill>
        <p:spPr>
          <a:xfrm>
            <a:off x="5257800" y="1905001"/>
            <a:ext cx="3581400" cy="3079196"/>
          </a:xfrm>
        </p:spPr>
      </p:pic>
    </p:spTree>
    <p:extLst>
      <p:ext uri="{BB962C8B-B14F-4D97-AF65-F5344CB8AC3E}">
        <p14:creationId xmlns="" xmlns:p14="http://schemas.microsoft.com/office/powerpoint/2010/main" val="36383880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CA7E418-C0B6-43CA-A617-EDED491CAE60}"/>
              </a:ext>
            </a:extLst>
          </p:cNvPr>
          <p:cNvSpPr>
            <a:spLocks noGrp="1"/>
          </p:cNvSpPr>
          <p:nvPr>
            <p:ph type="title"/>
          </p:nvPr>
        </p:nvSpPr>
        <p:spPr>
          <a:xfrm>
            <a:off x="1142107" y="381000"/>
            <a:ext cx="7374270"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 xmlns:a16="http://schemas.microsoft.com/office/drawing/2014/main" id="{96E37F8B-2DA0-4141-A4E6-65101D9201C5}"/>
              </a:ext>
            </a:extLst>
          </p:cNvPr>
          <p:cNvSpPr>
            <a:spLocks noGrp="1"/>
          </p:cNvSpPr>
          <p:nvPr>
            <p:ph idx="1"/>
          </p:nvPr>
        </p:nvSpPr>
        <p:spPr>
          <a:xfrm>
            <a:off x="790596" y="1916833"/>
            <a:ext cx="7725782" cy="4248472"/>
          </a:xfrm>
        </p:spPr>
        <p:txBody>
          <a:bodyPr>
            <a:normAutofit/>
          </a:bodyPr>
          <a:lstStyle/>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400" dirty="0">
                <a:solidFill>
                  <a:schemeClr val="tx1"/>
                </a:solidFill>
              </a:rPr>
              <a:t>Loan amount of 5 - Payback amount 6 (in Indonesian Rupiah)</a:t>
            </a:r>
          </a:p>
          <a:p>
            <a:pPr lvl="1">
              <a:buFont typeface="Wingdings" panose="05000000000000000000" pitchFamily="2" charset="2"/>
              <a:buChar char="§"/>
            </a:pPr>
            <a:r>
              <a:rPr lang="en-US" sz="2400" dirty="0">
                <a:solidFill>
                  <a:schemeClr val="tx1"/>
                </a:solidFill>
              </a:rPr>
              <a:t>Loan amount of 10 - Payback amount 12 (in Indonesian Rupiah)</a:t>
            </a:r>
            <a:endParaRPr lang="en-US" sz="2400" dirty="0">
              <a:solidFill>
                <a:schemeClr val="tx1"/>
              </a:solidFill>
              <a:latin typeface="Century" panose="02040604050505020304" pitchFamily="18" charset="0"/>
              <a:cs typeface="Times New Roman" panose="02020603050405020304" pitchFamily="18" charset="0"/>
            </a:endParaRPr>
          </a:p>
          <a:p>
            <a:pPr marL="282575" lvl="1" indent="0">
              <a:buNone/>
            </a:pPr>
            <a:r>
              <a:rPr lang="en-US" sz="2400" dirty="0">
                <a:solidFill>
                  <a:schemeClr val="tx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p:txBody>
      </p:sp>
    </p:spTree>
    <p:extLst>
      <p:ext uri="{BB962C8B-B14F-4D97-AF65-F5344CB8AC3E}">
        <p14:creationId xmlns="" xmlns:p14="http://schemas.microsoft.com/office/powerpoint/2010/main" val="709217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5976E-3162-473C-A493-405ABA38DC9D}"/>
              </a:ext>
            </a:extLst>
          </p:cNvPr>
          <p:cNvSpPr>
            <a:spLocks noGrp="1"/>
          </p:cNvSpPr>
          <p:nvPr>
            <p:ph type="title"/>
          </p:nvPr>
        </p:nvSpPr>
        <p:spPr/>
        <p:txBody>
          <a:bodyPr/>
          <a:lstStyle/>
          <a:p>
            <a:r>
              <a:rPr lang="en-IN" dirty="0"/>
              <a:t>DATASET Information</a:t>
            </a:r>
          </a:p>
        </p:txBody>
      </p:sp>
      <p:sp>
        <p:nvSpPr>
          <p:cNvPr id="4" name="Content Placeholder 3">
            <a:extLst>
              <a:ext uri="{FF2B5EF4-FFF2-40B4-BE49-F238E27FC236}">
                <a16:creationId xmlns="" xmlns:a16="http://schemas.microsoft.com/office/drawing/2014/main" id="{6377B5E0-8378-4534-85B0-043462D3F1CC}"/>
              </a:ext>
            </a:extLst>
          </p:cNvPr>
          <p:cNvSpPr>
            <a:spLocks noGrp="1"/>
          </p:cNvSpPr>
          <p:nvPr>
            <p:ph idx="1"/>
          </p:nvPr>
        </p:nvSpPr>
        <p:spPr/>
        <p:txBody>
          <a:bodyPr>
            <a:normAutofit/>
          </a:bodyPr>
          <a:lstStyle/>
          <a:p>
            <a:pPr marL="541338" indent="-360363">
              <a:buClr>
                <a:srgbClr val="7030A0"/>
              </a:buClr>
              <a:buFont typeface="Wingdings" panose="05000000000000000000" pitchFamily="2" charset="2"/>
              <a:buChar char="v"/>
              <a:tabLst>
                <a:tab pos="269875" algn="l"/>
              </a:tabLst>
            </a:pPr>
            <a:r>
              <a:rPr lang="en-IN" sz="2400" dirty="0">
                <a:solidFill>
                  <a:schemeClr val="tx1"/>
                </a:solidFill>
              </a:rPr>
              <a:t>Dataset provide by Fliprobo Technologies Ltd.</a:t>
            </a:r>
          </a:p>
          <a:p>
            <a:pPr marL="541338" indent="-360363">
              <a:buClr>
                <a:srgbClr val="7030A0"/>
              </a:buClr>
              <a:buFont typeface="Wingdings" panose="05000000000000000000" pitchFamily="2" charset="2"/>
              <a:buChar char="v"/>
              <a:tabLst>
                <a:tab pos="269875" algn="l"/>
              </a:tabLst>
            </a:pPr>
            <a:r>
              <a:rPr lang="en-IN" sz="2400" dirty="0">
                <a:solidFill>
                  <a:schemeClr val="tx1"/>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No missing values, whitespaces, ‘NA’, ‘-’ are present in dataset.</a:t>
            </a:r>
          </a:p>
          <a:p>
            <a:pPr marL="0" indent="0">
              <a:buClr>
                <a:srgbClr val="7030A0"/>
              </a:buClr>
              <a:buNone/>
            </a:pPr>
            <a:endParaRPr lang="en-IN" sz="2400" dirty="0"/>
          </a:p>
        </p:txBody>
      </p:sp>
    </p:spTree>
    <p:extLst>
      <p:ext uri="{BB962C8B-B14F-4D97-AF65-F5344CB8AC3E}">
        <p14:creationId xmlns="" xmlns:p14="http://schemas.microsoft.com/office/powerpoint/2010/main" val="21545183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C2F612-FF01-4E99-B424-3FC739486200}"/>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 xmlns:a16="http://schemas.microsoft.com/office/drawing/2014/main" id="{5BBE2D39-F060-481C-B7DF-8377D1BFBC04}"/>
              </a:ext>
            </a:extLst>
          </p:cNvPr>
          <p:cNvSpPr>
            <a:spLocks noGrp="1"/>
          </p:cNvSpPr>
          <p:nvPr>
            <p:ph idx="1"/>
          </p:nvPr>
        </p:nvSpPr>
        <p:spPr/>
        <p:txBody>
          <a:bodyPr>
            <a:normAutofit lnSpcReduction="10000"/>
          </a:bodyPr>
          <a:lstStyle/>
          <a:p>
            <a:pPr>
              <a:buClr>
                <a:srgbClr val="7030A0"/>
              </a:buClr>
              <a:buFont typeface="Wingdings" panose="05000000000000000000" pitchFamily="2" charset="2"/>
              <a:buChar char="§"/>
            </a:pPr>
            <a:r>
              <a:rPr lang="en-US" sz="2400" b="1" dirty="0">
                <a:solidFill>
                  <a:schemeClr val="tx1"/>
                </a:solidFill>
              </a:rPr>
              <a:t>Strategy To Handle Data Error In Min And Max Column  </a:t>
            </a:r>
          </a:p>
          <a:p>
            <a:pPr marL="457200" indent="-457200">
              <a:buClr>
                <a:srgbClr val="7030A0"/>
              </a:buClr>
              <a:buFont typeface="+mj-lt"/>
              <a:buAutoNum type="arabicPeriod"/>
            </a:pPr>
            <a:r>
              <a:rPr lang="en-US" sz="2400" b="1" dirty="0">
                <a:solidFill>
                  <a:schemeClr val="tx1"/>
                </a:solidFill>
              </a:rPr>
              <a:t>Assumption</a:t>
            </a:r>
            <a:r>
              <a:rPr lang="en-US" sz="2400" dirty="0"/>
              <a:t> - All negative values are typing error happen accidentally by type - in front of original value (except feature depicting median). </a:t>
            </a:r>
          </a:p>
          <a:p>
            <a:pPr marL="457200" indent="-457200">
              <a:buClr>
                <a:srgbClr val="7030A0"/>
              </a:buClr>
              <a:buFont typeface="+mj-lt"/>
              <a:buAutoNum type="arabicPeriod"/>
            </a:pPr>
            <a:r>
              <a:rPr lang="en-US" sz="2400" b="1" dirty="0">
                <a:solidFill>
                  <a:schemeClr val="tx1"/>
                </a:solidFill>
              </a:rPr>
              <a:t>Corrective Approach </a:t>
            </a:r>
            <a:r>
              <a:rPr lang="en-US" sz="2400" dirty="0"/>
              <a:t>- Negative values are converted into absolute value to correct negative typing error whenever applicable except feature depicting median.</a:t>
            </a:r>
          </a:p>
          <a:p>
            <a:pPr>
              <a:buClr>
                <a:srgbClr val="7030A0"/>
              </a:buClr>
              <a:buFont typeface="Wingdings" panose="05000000000000000000" pitchFamily="2" charset="2"/>
              <a:buChar char="§"/>
            </a:pPr>
            <a:r>
              <a:rPr lang="en-US" sz="2400" b="1" dirty="0">
                <a:solidFill>
                  <a:schemeClr val="tx1"/>
                </a:solidFill>
              </a:rPr>
              <a:t>Feature Engineering on '</a:t>
            </a:r>
            <a:r>
              <a:rPr lang="en-US" sz="2400" b="1" dirty="0" err="1">
                <a:solidFill>
                  <a:schemeClr val="tx1"/>
                </a:solidFill>
              </a:rPr>
              <a:t>pdate</a:t>
            </a:r>
            <a:r>
              <a:rPr lang="en-US" sz="2400" b="1" dirty="0">
                <a:solidFill>
                  <a:schemeClr val="tx1"/>
                </a:solidFill>
              </a:rPr>
              <a:t>' column</a:t>
            </a:r>
          </a:p>
          <a:p>
            <a:pPr marL="457200" indent="-457200">
              <a:buClr>
                <a:srgbClr val="7030A0"/>
              </a:buClr>
              <a:buFont typeface="+mj-lt"/>
              <a:buAutoNum type="arabicPeriod"/>
            </a:pPr>
            <a:r>
              <a:rPr lang="en-US" sz="2400" dirty="0"/>
              <a:t>Extracting new columns for day, month and year out of ‘</a:t>
            </a:r>
            <a:r>
              <a:rPr lang="en-US" sz="2400" dirty="0" err="1"/>
              <a:t>pdate</a:t>
            </a:r>
            <a:r>
              <a:rPr lang="en-US" sz="2400" dirty="0"/>
              <a:t>’</a:t>
            </a:r>
            <a:endParaRPr lang="en-IN" sz="2400" b="1" dirty="0">
              <a:solidFill>
                <a:schemeClr val="tx1"/>
              </a:solidFill>
            </a:endParaRPr>
          </a:p>
        </p:txBody>
      </p:sp>
    </p:spTree>
    <p:extLst>
      <p:ext uri="{BB962C8B-B14F-4D97-AF65-F5344CB8AC3E}">
        <p14:creationId xmlns="" xmlns:p14="http://schemas.microsoft.com/office/powerpoint/2010/main" val="29296501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550DC9-B68C-4121-9C6B-83B9FC045BF2}"/>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 xmlns:a16="http://schemas.microsoft.com/office/drawing/2014/main" id="{FD069DD8-4CC3-4AA5-B55F-4BEDD6385E85}"/>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Data error and correction in maxamnt_loans30 column </a:t>
            </a:r>
          </a:p>
          <a:p>
            <a:pPr>
              <a:buClr>
                <a:srgbClr val="7030A0"/>
              </a:buClr>
              <a:buFont typeface="Wingdings" panose="05000000000000000000" pitchFamily="2" charset="2"/>
              <a:buChar char="v"/>
            </a:pPr>
            <a:r>
              <a:rPr lang="en-US" sz="2400" dirty="0"/>
              <a:t>The maximum value in maxamnt_loans30 is not reliable. </a:t>
            </a:r>
            <a:endParaRPr lang="en-US" sz="2400" b="1" dirty="0">
              <a:solidFill>
                <a:schemeClr val="tx1"/>
              </a:solidFill>
            </a:endParaRPr>
          </a:p>
          <a:p>
            <a:pPr>
              <a:buClr>
                <a:srgbClr val="7030A0"/>
              </a:buClr>
              <a:buFont typeface="Wingdings" panose="05000000000000000000" pitchFamily="2" charset="2"/>
              <a:buChar char="v"/>
            </a:pPr>
            <a:r>
              <a:rPr lang="en-US" sz="2400" b="1" dirty="0">
                <a:solidFill>
                  <a:schemeClr val="tx1"/>
                </a:solidFill>
              </a:rPr>
              <a:t>Assumption</a:t>
            </a:r>
            <a:r>
              <a:rPr lang="en-US" sz="2400" dirty="0"/>
              <a:t> - The maximum value in maxamnt_loans30 is 12.</a:t>
            </a:r>
          </a:p>
          <a:p>
            <a:pPr>
              <a:buClr>
                <a:srgbClr val="7030A0"/>
              </a:buClr>
              <a:buFont typeface="Wingdings" panose="05000000000000000000" pitchFamily="2" charset="2"/>
              <a:buChar char="v"/>
            </a:pPr>
            <a:r>
              <a:rPr lang="en-US" sz="2400" b="1" dirty="0">
                <a:solidFill>
                  <a:schemeClr val="tx1"/>
                </a:solidFill>
              </a:rPr>
              <a:t>Corrective Action </a:t>
            </a:r>
            <a:r>
              <a:rPr lang="en-US" sz="2400" dirty="0"/>
              <a:t>- Replacing values greater than 12 into category of zero.</a:t>
            </a:r>
          </a:p>
          <a:p>
            <a:pPr>
              <a:buClr>
                <a:srgbClr val="7030A0"/>
              </a:buClr>
              <a:buFont typeface="Wingdings" panose="05000000000000000000" pitchFamily="2" charset="2"/>
              <a:buChar char="§"/>
            </a:pPr>
            <a:r>
              <a:rPr lang="en-US" sz="2400" b="1" dirty="0">
                <a:solidFill>
                  <a:schemeClr val="tx1"/>
                </a:solidFill>
              </a:rPr>
              <a:t>Dropping Unnecessary columns </a:t>
            </a:r>
          </a:p>
          <a:p>
            <a:pPr>
              <a:buClr>
                <a:srgbClr val="7030A0"/>
              </a:buClr>
              <a:buFont typeface="Wingdings" panose="05000000000000000000" pitchFamily="2" charset="2"/>
              <a:buChar char="v"/>
            </a:pPr>
            <a:endParaRPr lang="en-IN" sz="2400" b="1" dirty="0">
              <a:solidFill>
                <a:schemeClr val="tx1"/>
              </a:solidFill>
            </a:endParaRPr>
          </a:p>
        </p:txBody>
      </p:sp>
    </p:spTree>
    <p:extLst>
      <p:ext uri="{BB962C8B-B14F-4D97-AF65-F5344CB8AC3E}">
        <p14:creationId xmlns="" xmlns:p14="http://schemas.microsoft.com/office/powerpoint/2010/main" val="7392203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Target  Variable Label Distribution</a:t>
            </a:r>
          </a:p>
        </p:txBody>
      </p:sp>
      <p:pic>
        <p:nvPicPr>
          <p:cNvPr id="9" name="Content Placeholder 8">
            <a:extLst>
              <a:ext uri="{FF2B5EF4-FFF2-40B4-BE49-F238E27FC236}">
                <a16:creationId xmlns="" xmlns:a16="http://schemas.microsoft.com/office/drawing/2014/main" id="{9FAF62BC-21BC-466F-9ADB-98EAEFC3DDD1}"/>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319" y="1643050"/>
            <a:ext cx="5347307" cy="4000528"/>
          </a:xfrm>
          <a:ln w="12700">
            <a:solidFill>
              <a:srgbClr val="FFFFFF"/>
            </a:solidFill>
          </a:ln>
          <a:effectLst>
            <a:glow rad="228600">
              <a:schemeClr val="accent5">
                <a:satMod val="175000"/>
                <a:alpha val="40000"/>
              </a:schemeClr>
            </a:glow>
          </a:effectLst>
        </p:spPr>
      </p:pic>
      <p:sp>
        <p:nvSpPr>
          <p:cNvPr id="7" name="Content Placeholder 6">
            <a:extLst>
              <a:ext uri="{FF2B5EF4-FFF2-40B4-BE49-F238E27FC236}">
                <a16:creationId xmlns="" xmlns:a16="http://schemas.microsoft.com/office/drawing/2014/main" id="{63BCF39C-EEA4-41D5-B9EF-C2C0C66197DD}"/>
              </a:ext>
            </a:extLst>
          </p:cNvPr>
          <p:cNvSpPr>
            <a:spLocks noGrp="1"/>
          </p:cNvSpPr>
          <p:nvPr>
            <p:ph sz="half" idx="2"/>
          </p:nvPr>
        </p:nvSpPr>
        <p:spPr>
          <a:xfrm>
            <a:off x="6354661" y="2228004"/>
            <a:ext cx="2353445" cy="3633047"/>
          </a:xfrm>
        </p:spPr>
        <p:txBody>
          <a:bodyPr>
            <a:normAutofit fontScale="92500" lnSpcReduction="10000"/>
          </a:bodyPr>
          <a:lstStyle/>
          <a:p>
            <a:r>
              <a:rPr lang="en-IN" sz="2000" dirty="0">
                <a:effectLst/>
                <a:latin typeface="Bahnschrift SemiLight" panose="020B0502040204020203" pitchFamily="34" charset="0"/>
                <a:ea typeface="Calibri" panose="020F0502020204030204" pitchFamily="34" charset="0"/>
                <a:cs typeface="Mangal" panose="02040503050203030202" pitchFamily="18" charset="0"/>
              </a:rPr>
              <a:t>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while 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a:t>
            </a:r>
          </a:p>
          <a:p>
            <a:r>
              <a:rPr lang="en-IN" sz="2000" dirty="0">
                <a:latin typeface="Bahnschrift SemiLight" panose="020B0502040204020203" pitchFamily="34" charset="0"/>
                <a:cs typeface="Mangal" panose="02040503050203030202" pitchFamily="18" charset="0"/>
              </a:rPr>
              <a:t>Only 12.5% customers are defaulters.</a:t>
            </a:r>
          </a:p>
          <a:p>
            <a:r>
              <a:rPr lang="en-IN" sz="2000" dirty="0">
                <a:latin typeface="Bahnschrift SemiLight" panose="020B0502040204020203" pitchFamily="34" charset="0"/>
                <a:cs typeface="Mangal" panose="02040503050203030202" pitchFamily="18" charset="0"/>
              </a:rPr>
              <a:t>Target Variable Label is imbalanced in nature</a:t>
            </a:r>
            <a:r>
              <a:rPr lang="en-IN" sz="1800" dirty="0">
                <a:latin typeface="Bahnschrift SemiLight" panose="020B0502040204020203" pitchFamily="34" charset="0"/>
                <a:cs typeface="Mangal" panose="02040503050203030202" pitchFamily="18" charset="0"/>
              </a:rPr>
              <a:t>.</a:t>
            </a:r>
            <a:endParaRPr lang="en-IN" dirty="0"/>
          </a:p>
        </p:txBody>
      </p:sp>
    </p:spTree>
    <p:extLst>
      <p:ext uri="{BB962C8B-B14F-4D97-AF65-F5344CB8AC3E}">
        <p14:creationId xmlns="" xmlns:p14="http://schemas.microsoft.com/office/powerpoint/2010/main" val="3728622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t>Month vs defaulter distribution</a:t>
            </a:r>
          </a:p>
        </p:txBody>
      </p:sp>
      <p:pic>
        <p:nvPicPr>
          <p:cNvPr id="7" name="Content Placeholder 6">
            <a:extLst>
              <a:ext uri="{FF2B5EF4-FFF2-40B4-BE49-F238E27FC236}">
                <a16:creationId xmlns="" xmlns:a16="http://schemas.microsoft.com/office/drawing/2014/main" id="{55BDF030-3E7B-4B63-8D23-BA01360940B0}"/>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200" y="2209801"/>
            <a:ext cx="5257800" cy="2889170"/>
          </a:xfrm>
          <a:ln w="12700">
            <a:noFill/>
          </a:ln>
          <a:effectLst>
            <a:glow rad="228600">
              <a:schemeClr val="accent5">
                <a:satMod val="175000"/>
                <a:alpha val="40000"/>
              </a:schemeClr>
            </a:glow>
          </a:effectLst>
        </p:spPr>
      </p:pic>
      <p:sp>
        <p:nvSpPr>
          <p:cNvPr id="5" name="Content Placeholder 4">
            <a:extLst>
              <a:ext uri="{FF2B5EF4-FFF2-40B4-BE49-F238E27FC236}">
                <a16:creationId xmlns="" xmlns:a16="http://schemas.microsoft.com/office/drawing/2014/main" id="{8BC0FEC0-7758-4F17-8312-93D960A00535}"/>
              </a:ext>
            </a:extLst>
          </p:cNvPr>
          <p:cNvSpPr>
            <a:spLocks noGrp="1"/>
          </p:cNvSpPr>
          <p:nvPr>
            <p:ph sz="half" idx="2"/>
          </p:nvPr>
        </p:nvSpPr>
        <p:spPr>
          <a:xfrm>
            <a:off x="6138582" y="2228004"/>
            <a:ext cx="2569525" cy="3633047"/>
          </a:xfrm>
        </p:spPr>
        <p:txBody>
          <a:bodyPr>
            <a:normAutofit/>
          </a:bodyPr>
          <a:lstStyle/>
          <a:p>
            <a:r>
              <a:rPr lang="en-US" sz="2000" dirty="0"/>
              <a:t>Most of data belong to month 6 and 7, followed by month 8.</a:t>
            </a:r>
            <a:endParaRPr lang="en-IN" sz="2000" dirty="0"/>
          </a:p>
        </p:txBody>
      </p:sp>
    </p:spTree>
    <p:extLst>
      <p:ext uri="{BB962C8B-B14F-4D97-AF65-F5344CB8AC3E}">
        <p14:creationId xmlns="" xmlns:p14="http://schemas.microsoft.com/office/powerpoint/2010/main" val="17048991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936</Words>
  <Application>Microsoft Office PowerPoint</Application>
  <PresentationFormat>On-screen Show (4:3)</PresentationFormat>
  <Paragraphs>91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Presentation On Micro-Credit Defaulter predication using Machine Learning</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Month vs defaulter distribution</vt:lpstr>
      <vt:lpstr>Exploratory Data Analysis Maximum amount of loan taken by customers</vt:lpstr>
      <vt:lpstr>Exploratory Data Analysis Number of loan taken by customers in 30 days vs Amount of loan taken in 30 days</vt:lpstr>
      <vt:lpstr>Exploratory Data Analysis Maximum Number of loan taken VS Average payback time in last 30 days</vt:lpstr>
      <vt:lpstr>Exploratory Data Analysis Number of loan taken by customers in 30 days</vt:lpstr>
      <vt:lpstr>Feature Engineering Outliers detection &amp; removal</vt:lpstr>
      <vt:lpstr>Feature Engineering Skewness detection &amp; transformation</vt:lpstr>
      <vt:lpstr>Data Inputs- Logic- Output Relationships </vt:lpstr>
      <vt:lpstr>Handling IMBALANCED DATA</vt:lpstr>
      <vt:lpstr>Multicollinearity and PCA</vt:lpstr>
      <vt:lpstr>MACHINE LEARNING MODEL BUILDING</vt:lpstr>
      <vt:lpstr>Limitations &amp; Scope for Future OF THIS Work</vt:lpstr>
      <vt:lpstr>Modelling part</vt:lpstr>
      <vt:lpstr>Conclusion</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Micro-Credit Defaulter predication using Machine Learning</dc:title>
  <dc:creator>User</dc:creator>
  <cp:lastModifiedBy>Corporate Edition</cp:lastModifiedBy>
  <cp:revision>1</cp:revision>
  <dcterms:created xsi:type="dcterms:W3CDTF">2006-08-16T00:00:00Z</dcterms:created>
  <dcterms:modified xsi:type="dcterms:W3CDTF">2022-11-01T17:45:30Z</dcterms:modified>
</cp:coreProperties>
</file>