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72"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F80327-7FAE-44D5-8419-9EB98F1AB348}" type="datetimeFigureOut">
              <a:rPr lang="en-US" smtClean="0"/>
              <a:t>2/5/2023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3C62A1-135E-4A11-A4FE-D69D037C9B5E}"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 name="Google Shape;6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User\Desktop\Capture.PNG"/>
          <p:cNvPicPr>
            <a:picLocks noChangeAspect="1" noChangeArrowheads="1"/>
          </p:cNvPicPr>
          <p:nvPr/>
        </p:nvPicPr>
        <p:blipFill>
          <a:blip r:embed="rId2" cstate="print"/>
          <a:srcRect/>
          <a:stretch>
            <a:fillRect/>
          </a:stretch>
        </p:blipFill>
        <p:spPr bwMode="auto">
          <a:xfrm>
            <a:off x="-722" y="0"/>
            <a:ext cx="9144722" cy="6858000"/>
          </a:xfrm>
          <a:prstGeom prst="rect">
            <a:avLst/>
          </a:prstGeom>
          <a:ln w="88900" cap="sq" cmpd="thickThin">
            <a:solidFill>
              <a:srgbClr val="000000"/>
            </a:solidFill>
            <a:prstDash val="solid"/>
            <a:miter lim="800000"/>
          </a:ln>
          <a:effectLst>
            <a:innerShdw blurRad="76200">
              <a:srgbClr val="000000"/>
            </a:innerShdw>
          </a:effectLst>
        </p:spPr>
      </p:pic>
      <p:sp>
        <p:nvSpPr>
          <p:cNvPr id="6" name="Title 5"/>
          <p:cNvSpPr>
            <a:spLocks noGrp="1"/>
          </p:cNvSpPr>
          <p:nvPr>
            <p:ph type="ctrTitle"/>
          </p:nvPr>
        </p:nvSpPr>
        <p:spPr>
          <a:xfrm>
            <a:off x="685800" y="838201"/>
            <a:ext cx="7772400" cy="1142999"/>
          </a:xfrm>
        </p:spPr>
        <p:txBody>
          <a:bodyPr>
            <a:normAutofit/>
          </a:bodyPr>
          <a:lstStyle/>
          <a:p>
            <a:r>
              <a:rPr lang="en-US" sz="5400" dirty="0" smtClean="0">
                <a:latin typeface="Copperplate Gothic Bold" pitchFamily="34" charset="0"/>
              </a:rPr>
              <a:t>Fake News Project</a:t>
            </a:r>
            <a:endParaRPr lang="en-US" sz="5400" dirty="0">
              <a:latin typeface="Copperplate Gothic Bold" pitchFamily="34" charset="0"/>
            </a:endParaRPr>
          </a:p>
        </p:txBody>
      </p:sp>
      <p:sp>
        <p:nvSpPr>
          <p:cNvPr id="7" name="Subtitle 6"/>
          <p:cNvSpPr>
            <a:spLocks noGrp="1"/>
          </p:cNvSpPr>
          <p:nvPr>
            <p:ph type="subTitle" idx="1"/>
          </p:nvPr>
        </p:nvSpPr>
        <p:spPr/>
        <p:txBody>
          <a:bodyPr>
            <a:normAutofit/>
          </a:bodyPr>
          <a:lstStyle/>
          <a:p>
            <a:r>
              <a:rPr lang="en-US" sz="2800" dirty="0" smtClean="0">
                <a:solidFill>
                  <a:schemeClr val="tx1"/>
                </a:solidFill>
                <a:latin typeface="Copperplate Gothic Bold" pitchFamily="34" charset="0"/>
                <a:ea typeface="+mj-ea"/>
                <a:cs typeface="+mj-cs"/>
              </a:rPr>
              <a:t>Author : </a:t>
            </a:r>
            <a:r>
              <a:rPr lang="en-US" sz="2800" dirty="0" err="1" smtClean="0">
                <a:solidFill>
                  <a:schemeClr val="tx1"/>
                </a:solidFill>
                <a:latin typeface="Copperplate Gothic Bold" pitchFamily="34" charset="0"/>
                <a:ea typeface="+mj-ea"/>
                <a:cs typeface="+mj-cs"/>
              </a:rPr>
              <a:t>Divya</a:t>
            </a:r>
            <a:r>
              <a:rPr lang="en-US" sz="2800" dirty="0" smtClean="0">
                <a:solidFill>
                  <a:schemeClr val="tx1"/>
                </a:solidFill>
                <a:latin typeface="Copperplate Gothic Bold" pitchFamily="34" charset="0"/>
                <a:ea typeface="+mj-ea"/>
                <a:cs typeface="+mj-cs"/>
              </a:rPr>
              <a:t> </a:t>
            </a:r>
            <a:r>
              <a:rPr lang="en-US" sz="2800" dirty="0" err="1" smtClean="0">
                <a:solidFill>
                  <a:schemeClr val="tx1"/>
                </a:solidFill>
                <a:latin typeface="Copperplate Gothic Bold" pitchFamily="34" charset="0"/>
                <a:ea typeface="+mj-ea"/>
                <a:cs typeface="+mj-cs"/>
              </a:rPr>
              <a:t>Trivedi</a:t>
            </a:r>
            <a:endParaRPr lang="en-US" sz="2800" dirty="0" smtClean="0">
              <a:solidFill>
                <a:schemeClr val="tx1"/>
              </a:solidFill>
              <a:latin typeface="Copperplate Gothic Bold" pitchFamily="34" charset="0"/>
              <a:ea typeface="+mj-ea"/>
              <a:cs typeface="+mj-cs"/>
            </a:endParaRPr>
          </a:p>
          <a:p>
            <a:r>
              <a:rPr lang="en-US" sz="2800" dirty="0" smtClean="0">
                <a:solidFill>
                  <a:schemeClr val="tx1"/>
                </a:solidFill>
                <a:latin typeface="Copperplate Gothic Bold" pitchFamily="34" charset="0"/>
                <a:ea typeface="+mj-ea"/>
                <a:cs typeface="+mj-cs"/>
              </a:rPr>
              <a:t>SME: </a:t>
            </a:r>
            <a:r>
              <a:rPr lang="en-US" sz="2800" dirty="0" err="1" smtClean="0">
                <a:solidFill>
                  <a:schemeClr val="tx1"/>
                </a:solidFill>
                <a:latin typeface="Copperplate Gothic Bold" pitchFamily="34" charset="0"/>
                <a:ea typeface="+mj-ea"/>
                <a:cs typeface="+mj-cs"/>
              </a:rPr>
              <a:t>Gulshana</a:t>
            </a:r>
            <a:r>
              <a:rPr lang="en-US" sz="2800" dirty="0" smtClean="0">
                <a:solidFill>
                  <a:schemeClr val="tx1"/>
                </a:solidFill>
                <a:latin typeface="Copperplate Gothic Bold" pitchFamily="34" charset="0"/>
                <a:ea typeface="+mj-ea"/>
                <a:cs typeface="+mj-cs"/>
              </a:rPr>
              <a:t> </a:t>
            </a:r>
            <a:r>
              <a:rPr lang="en-US" sz="2800" dirty="0" err="1" smtClean="0">
                <a:solidFill>
                  <a:schemeClr val="tx1"/>
                </a:solidFill>
                <a:latin typeface="Copperplate Gothic Bold" pitchFamily="34" charset="0"/>
                <a:ea typeface="+mj-ea"/>
                <a:cs typeface="+mj-cs"/>
              </a:rPr>
              <a:t>Chaudhary</a:t>
            </a:r>
            <a:endParaRPr lang="en-US" sz="2800" dirty="0" smtClean="0">
              <a:solidFill>
                <a:schemeClr val="tx1"/>
              </a:solidFill>
              <a:latin typeface="Copperplate Gothic Bold" pitchFamily="34" charset="0"/>
              <a:ea typeface="+mj-ea"/>
              <a:cs typeface="+mj-cs"/>
            </a:endParaRP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 name="Title 16"/>
          <p:cNvSpPr>
            <a:spLocks noGrp="1"/>
          </p:cNvSpPr>
          <p:nvPr>
            <p:ph type="ctrTitle"/>
          </p:nvPr>
        </p:nvSpPr>
        <p:spPr/>
        <p:txBody>
          <a:bodyPr/>
          <a:lstStyle/>
          <a:p>
            <a:endParaRPr lang="en-US"/>
          </a:p>
        </p:txBody>
      </p:sp>
      <p:sp>
        <p:nvSpPr>
          <p:cNvPr id="177" name="Google Shape;177;p9"/>
          <p:cNvSpPr txBox="1">
            <a:spLocks noGrp="1"/>
          </p:cNvSpPr>
          <p:nvPr>
            <p:ph type="subTitle" idx="1"/>
          </p:nvPr>
        </p:nvSpPr>
        <p:spPr>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1600"/>
              </a:spcAft>
              <a:buClr>
                <a:schemeClr val="dk1"/>
              </a:buClr>
              <a:buSzPts val="2800"/>
              <a:buNone/>
            </a:pPr>
            <a:r>
              <a:rPr lang="en-US"/>
              <a:t/>
            </a:r>
            <a:br>
              <a:rPr lang="en-US"/>
            </a:br>
            <a:r>
              <a:rPr lang="en-US"/>
              <a:t/>
            </a:r>
            <a:br>
              <a:rPr lang="en-US"/>
            </a:br>
            <a:endParaRPr/>
          </a:p>
        </p:txBody>
      </p:sp>
      <p:sp>
        <p:nvSpPr>
          <p:cNvPr id="178" name="Google Shape;178;p9"/>
          <p:cNvSpPr/>
          <p:nvPr/>
        </p:nvSpPr>
        <p:spPr>
          <a:xfrm>
            <a:off x="2885942" y="3641588"/>
            <a:ext cx="2814300" cy="1150200"/>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Clean Length : 78875097</a:t>
            </a:r>
            <a:endParaRPr sz="1800">
              <a:solidFill>
                <a:schemeClr val="lt1"/>
              </a:solidFill>
              <a:latin typeface="Calibri"/>
              <a:ea typeface="Calibri"/>
              <a:cs typeface="Calibri"/>
              <a:sym typeface="Calibri"/>
            </a:endParaRPr>
          </a:p>
        </p:txBody>
      </p:sp>
      <p:sp>
        <p:nvSpPr>
          <p:cNvPr id="179" name="Google Shape;179;p9"/>
          <p:cNvSpPr/>
          <p:nvPr/>
        </p:nvSpPr>
        <p:spPr>
          <a:xfrm>
            <a:off x="4043185" y="2663930"/>
            <a:ext cx="366623" cy="977660"/>
          </a:xfrm>
          <a:prstGeom prst="down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0" name="Google Shape;180;p9"/>
          <p:cNvSpPr/>
          <p:nvPr/>
        </p:nvSpPr>
        <p:spPr>
          <a:xfrm>
            <a:off x="2988379" y="1950109"/>
            <a:ext cx="2609489" cy="1078300"/>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Original Length : 110858087</a:t>
            </a:r>
            <a:endParaRPr sz="1800">
              <a:solidFill>
                <a:schemeClr val="lt1"/>
              </a:solidFill>
              <a:latin typeface="Calibri"/>
              <a:ea typeface="Calibri"/>
              <a:cs typeface="Calibri"/>
              <a:sym typeface="Calibri"/>
            </a:endParaRPr>
          </a:p>
        </p:txBody>
      </p:sp>
      <p:pic>
        <p:nvPicPr>
          <p:cNvPr id="12290" name="Picture 2" descr="C:\Users\User\Desktop\Capture.PNG"/>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sp>
        <p:nvSpPr>
          <p:cNvPr id="15" name="Rectangle 14"/>
          <p:cNvSpPr/>
          <p:nvPr/>
        </p:nvSpPr>
        <p:spPr>
          <a:xfrm>
            <a:off x="2286000" y="3008885"/>
            <a:ext cx="4572000" cy="840230"/>
          </a:xfrm>
          <a:prstGeom prst="rect">
            <a:avLst/>
          </a:prstGeom>
        </p:spPr>
        <p:txBody>
          <a:bodyPr>
            <a:spAutoFit/>
          </a:bodyPr>
          <a:lstStyle/>
          <a:p>
            <a:pPr lvl="0">
              <a:lnSpc>
                <a:spcPct val="90000"/>
              </a:lnSpc>
              <a:spcAft>
                <a:spcPts val="1600"/>
              </a:spcAft>
              <a:buClr>
                <a:schemeClr val="dk1"/>
              </a:buClr>
              <a:buSzPts val="2800"/>
            </a:pPr>
            <a:r>
              <a:rPr lang="en-US" dirty="0" smtClean="0"/>
              <a:t/>
            </a:r>
            <a:br>
              <a:rPr lang="en-US" dirty="0" smtClean="0"/>
            </a:br>
            <a:r>
              <a:rPr lang="en-US" dirty="0" smtClean="0"/>
              <a:t/>
            </a:r>
            <a:br>
              <a:rPr lang="en-US" dirty="0" smtClean="0"/>
            </a:br>
            <a:endParaRPr lang="en-US" dirty="0"/>
          </a:p>
        </p:txBody>
      </p:sp>
      <p:sp>
        <p:nvSpPr>
          <p:cNvPr id="18" name="Rectangle 17"/>
          <p:cNvSpPr/>
          <p:nvPr/>
        </p:nvSpPr>
        <p:spPr>
          <a:xfrm>
            <a:off x="2286000" y="3008885"/>
            <a:ext cx="4572000" cy="2746393"/>
          </a:xfrm>
          <a:prstGeom prst="rect">
            <a:avLst/>
          </a:prstGeom>
        </p:spPr>
        <p:txBody>
          <a:bodyPr>
            <a:spAutoFit/>
          </a:bodyPr>
          <a:lstStyle/>
          <a:p>
            <a:pPr>
              <a:lnSpc>
                <a:spcPct val="90000"/>
              </a:lnSpc>
              <a:spcAft>
                <a:spcPts val="1600"/>
              </a:spcAft>
              <a:buClr>
                <a:schemeClr val="dk1"/>
              </a:buClr>
              <a:buSzPts val="2800"/>
            </a:pP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a:p>
            <a:pPr>
              <a:lnSpc>
                <a:spcPct val="90000"/>
              </a:lnSpc>
              <a:spcAft>
                <a:spcPts val="1600"/>
              </a:spcAft>
              <a:buClr>
                <a:schemeClr val="dk1"/>
              </a:buClr>
              <a:buSzPts val="2800"/>
            </a:pPr>
            <a:r>
              <a:rPr lang="en-US" dirty="0" smtClean="0"/>
              <a:t/>
            </a:r>
            <a:br>
              <a:rPr lang="en-US" dirty="0" smtClean="0"/>
            </a:br>
            <a:r>
              <a:rPr lang="en-US" dirty="0" smtClean="0"/>
              <a:t/>
            </a:r>
            <a:br>
              <a:rPr lang="en-US" dirty="0" smtClean="0"/>
            </a:br>
            <a:endParaRPr lang="en-US" dirty="0" smtClean="0"/>
          </a:p>
          <a:p>
            <a:pPr lvl="0">
              <a:lnSpc>
                <a:spcPct val="90000"/>
              </a:lnSpc>
              <a:spcAft>
                <a:spcPts val="1600"/>
              </a:spcAft>
              <a:buClr>
                <a:schemeClr val="dk1"/>
              </a:buClr>
              <a:buSzPts val="2800"/>
            </a:pPr>
            <a:endParaRPr lang="en-US" dirty="0"/>
          </a:p>
        </p:txBody>
      </p:sp>
      <p:pic>
        <p:nvPicPr>
          <p:cNvPr id="19" name="Google Shape;185;p10"/>
          <p:cNvPicPr preferRelativeResize="0">
            <a:picLocks/>
          </p:cNvPicPr>
          <p:nvPr/>
        </p:nvPicPr>
        <p:blipFill rotWithShape="1">
          <a:blip r:embed="rId4" cstate="print">
            <a:alphaModFix/>
          </a:blip>
          <a:srcRect t="7983" b="7983"/>
          <a:stretch/>
        </p:blipFill>
        <p:spPr>
          <a:xfrm>
            <a:off x="20" y="10"/>
            <a:ext cx="9143980" cy="6858000"/>
          </a:xfrm>
          <a:prstGeom prst="rect">
            <a:avLst/>
          </a:prstGeom>
          <a:noFill/>
          <a:ln>
            <a:noFill/>
          </a:ln>
        </p:spPr>
      </p:pic>
      <p:sp>
        <p:nvSpPr>
          <p:cNvPr id="20" name="Google Shape;186;p10"/>
          <p:cNvSpPr/>
          <p:nvPr/>
        </p:nvSpPr>
        <p:spPr>
          <a:xfrm>
            <a:off x="0" y="5320142"/>
            <a:ext cx="9144000" cy="736551"/>
          </a:xfrm>
          <a:prstGeom prst="rect">
            <a:avLst/>
          </a:prstGeom>
          <a:solidFill>
            <a:schemeClr val="lt1">
              <a:alpha val="92941"/>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 name="Google Shape;187;p10"/>
          <p:cNvSpPr txBox="1">
            <a:spLocks/>
          </p:cNvSpPr>
          <p:nvPr/>
        </p:nvSpPr>
        <p:spPr>
          <a:xfrm>
            <a:off x="523875" y="5317240"/>
            <a:ext cx="11210925" cy="744836"/>
          </a:xfrm>
          <a:prstGeom prst="rect">
            <a:avLst/>
          </a:prstGeom>
          <a:noFill/>
          <a:ln>
            <a:noFill/>
          </a:ln>
        </p:spPr>
        <p:txBody>
          <a:bodyPr spcFirstLastPara="1" vert="horz" wrap="square" lIns="91425" tIns="45700" rIns="91425" bIns="45700" rtlCol="0" anchor="ctr" anchorCtr="0">
            <a:normAutofit/>
          </a:bodyPr>
          <a:lstStyle/>
          <a:p>
            <a:pPr marL="0" marR="0" lvl="0" indent="0" defTabSz="914400" rtl="0" eaLnBrk="1" fontAlgn="auto" latinLnBrk="0" hangingPunct="1">
              <a:lnSpc>
                <a:spcPct val="90000"/>
              </a:lnSpc>
              <a:spcBef>
                <a:spcPts val="0"/>
              </a:spcBef>
              <a:spcAft>
                <a:spcPts val="0"/>
              </a:spcAft>
              <a:buClr>
                <a:srgbClr val="262626"/>
              </a:buClr>
              <a:buSzPts val="3600"/>
              <a:buFont typeface="Calibri"/>
              <a:buNone/>
              <a:tabLst/>
              <a:defRPr/>
            </a:pPr>
            <a:r>
              <a:rPr kumimoji="0" lang="en-US" sz="3600" b="1" i="0" strike="noStrike" kern="1200" cap="none" spc="0" normalizeH="0" baseline="0" noProof="0" dirty="0" smtClean="0">
                <a:ln>
                  <a:noFill/>
                </a:ln>
                <a:solidFill>
                  <a:srgbClr val="262626"/>
                </a:solidFill>
                <a:effectLst/>
                <a:uLnTx/>
                <a:uFillTx/>
                <a:latin typeface="+mj-lt"/>
                <a:ea typeface="+mj-ea"/>
                <a:cs typeface="+mj-cs"/>
              </a:rPr>
              <a:t>                           Word Cloud</a:t>
            </a:r>
            <a:endParaRPr kumimoji="0" lang="en-US" sz="4400" b="0" i="0" strike="noStrike" kern="1200" cap="none" spc="0" normalizeH="0" baseline="0" noProof="0" dirty="0">
              <a:ln>
                <a:noFill/>
              </a:ln>
              <a:solidFill>
                <a:schemeClr val="tx1"/>
              </a:solidFill>
              <a:effectLst/>
              <a:uLnTx/>
              <a:uFillTx/>
              <a:latin typeface="+mj-lt"/>
              <a:ea typeface="+mj-ea"/>
              <a:cs typeface="+mj-cs"/>
            </a:endParaRPr>
          </a:p>
        </p:txBody>
      </p:sp>
      <p:cxnSp>
        <p:nvCxnSpPr>
          <p:cNvPr id="22" name="Google Shape;188;p10"/>
          <p:cNvCxnSpPr/>
          <p:nvPr/>
        </p:nvCxnSpPr>
        <p:spPr>
          <a:xfrm>
            <a:off x="0" y="5241983"/>
            <a:ext cx="12192000" cy="0"/>
          </a:xfrm>
          <a:prstGeom prst="straightConnector1">
            <a:avLst/>
          </a:prstGeom>
          <a:noFill/>
          <a:ln w="41275" cap="flat" cmpd="sng">
            <a:solidFill>
              <a:schemeClr val="lt1">
                <a:alpha val="89803"/>
              </a:schemeClr>
            </a:solidFill>
            <a:prstDash val="solid"/>
            <a:miter lim="800000"/>
            <a:headEnd type="none" w="sm" len="sm"/>
            <a:tailEnd type="none" w="sm" len="sm"/>
          </a:ln>
        </p:spPr>
      </p:cxnSp>
      <p:cxnSp>
        <p:nvCxnSpPr>
          <p:cNvPr id="23" name="Google Shape;189;p10"/>
          <p:cNvCxnSpPr/>
          <p:nvPr/>
        </p:nvCxnSpPr>
        <p:spPr>
          <a:xfrm>
            <a:off x="0" y="6134852"/>
            <a:ext cx="12192000" cy="0"/>
          </a:xfrm>
          <a:prstGeom prst="straightConnector1">
            <a:avLst/>
          </a:prstGeom>
          <a:noFill/>
          <a:ln w="41275" cap="flat" cmpd="sng">
            <a:solidFill>
              <a:schemeClr val="lt1">
                <a:alpha val="89803"/>
              </a:schemeClr>
            </a:solidFill>
            <a:prstDash val="solid"/>
            <a:miter lim="800000"/>
            <a:headEnd type="none" w="sm" len="sm"/>
            <a:tailEnd type="none" w="sm" len="sm"/>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6" name="Google Shape;186;p10"/>
          <p:cNvSpPr/>
          <p:nvPr/>
        </p:nvSpPr>
        <p:spPr>
          <a:xfrm>
            <a:off x="0" y="5320143"/>
            <a:ext cx="9144000" cy="736551"/>
          </a:xfrm>
          <a:prstGeom prst="rect">
            <a:avLst/>
          </a:prstGeom>
          <a:solidFill>
            <a:schemeClr val="lt1">
              <a:alpha val="92941"/>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188" name="Google Shape;188;p10"/>
          <p:cNvCxnSpPr/>
          <p:nvPr/>
        </p:nvCxnSpPr>
        <p:spPr>
          <a:xfrm>
            <a:off x="0" y="5241983"/>
            <a:ext cx="9144000" cy="0"/>
          </a:xfrm>
          <a:prstGeom prst="straightConnector1">
            <a:avLst/>
          </a:prstGeom>
          <a:noFill/>
          <a:ln w="41275" cap="flat" cmpd="sng">
            <a:solidFill>
              <a:schemeClr val="lt1">
                <a:alpha val="89803"/>
              </a:schemeClr>
            </a:solidFill>
            <a:prstDash val="solid"/>
            <a:miter lim="800000"/>
            <a:headEnd type="none" w="sm" len="sm"/>
            <a:tailEnd type="none" w="sm" len="sm"/>
          </a:ln>
        </p:spPr>
      </p:cxnSp>
      <p:cxnSp>
        <p:nvCxnSpPr>
          <p:cNvPr id="189" name="Google Shape;189;p10"/>
          <p:cNvCxnSpPr/>
          <p:nvPr/>
        </p:nvCxnSpPr>
        <p:spPr>
          <a:xfrm>
            <a:off x="0" y="6134852"/>
            <a:ext cx="9144000" cy="0"/>
          </a:xfrm>
          <a:prstGeom prst="straightConnector1">
            <a:avLst/>
          </a:prstGeom>
          <a:noFill/>
          <a:ln w="41275" cap="flat" cmpd="sng">
            <a:solidFill>
              <a:schemeClr val="lt1">
                <a:alpha val="89803"/>
              </a:schemeClr>
            </a:solidFill>
            <a:prstDash val="solid"/>
            <a:miter lim="800000"/>
            <a:headEnd type="none" w="sm" len="sm"/>
            <a:tailEnd type="none" w="sm" len="sm"/>
          </a:ln>
        </p:spPr>
      </p:cxnSp>
      <p:pic>
        <p:nvPicPr>
          <p:cNvPr id="13314" name="Picture 2" descr="C:\Users\User\Desktop\Capture.PNG"/>
          <p:cNvPicPr>
            <a:picLocks noChangeAspect="1" noChangeArrowheads="1"/>
          </p:cNvPicPr>
          <p:nvPr/>
        </p:nvPicPr>
        <p:blipFill>
          <a:blip r:embed="rId3" cstate="print"/>
          <a:srcRect/>
          <a:stretch>
            <a:fillRect/>
          </a:stretch>
        </p:blipFill>
        <p:spPr bwMode="auto">
          <a:xfrm>
            <a:off x="0" y="0"/>
            <a:ext cx="9144000" cy="6858000"/>
          </a:xfrm>
          <a:prstGeom prst="rect">
            <a:avLst/>
          </a:prstGeom>
          <a:ln w="88900" cap="sq" cmpd="thickThin">
            <a:solidFill>
              <a:srgbClr val="000000"/>
            </a:solidFill>
            <a:prstDash val="solid"/>
            <a:miter lim="800000"/>
          </a:ln>
          <a:effectLst>
            <a:innerShdw blurRad="76200">
              <a:srgbClr val="000000"/>
            </a:innerShdw>
          </a:effectLst>
        </p:spPr>
      </p:pic>
      <p:sp>
        <p:nvSpPr>
          <p:cNvPr id="9" name="Title 8"/>
          <p:cNvSpPr>
            <a:spLocks noGrp="1"/>
          </p:cNvSpPr>
          <p:nvPr>
            <p:ph type="ctrTitle"/>
          </p:nvPr>
        </p:nvSpPr>
        <p:spPr>
          <a:xfrm>
            <a:off x="685800" y="457201"/>
            <a:ext cx="7772400" cy="609599"/>
          </a:xfrm>
        </p:spPr>
        <p:txBody>
          <a:bodyPr>
            <a:noAutofit/>
          </a:bodyPr>
          <a:lstStyle/>
          <a:p>
            <a:r>
              <a:rPr lang="en-US" sz="4000" dirty="0" smtClean="0">
                <a:latin typeface="Copperplate Gothic Bold" pitchFamily="34" charset="0"/>
              </a:rPr>
              <a:t>Final dataset</a:t>
            </a:r>
            <a:endParaRPr lang="en-US" sz="4000" dirty="0">
              <a:latin typeface="Copperplate Gothic Bold" pitchFamily="34" charset="0"/>
            </a:endParaRPr>
          </a:p>
        </p:txBody>
      </p:sp>
      <p:sp>
        <p:nvSpPr>
          <p:cNvPr id="10" name="Subtitle 9"/>
          <p:cNvSpPr>
            <a:spLocks noGrp="1"/>
          </p:cNvSpPr>
          <p:nvPr>
            <p:ph type="subTitle" idx="1"/>
          </p:nvPr>
        </p:nvSpPr>
        <p:spPr/>
        <p:txBody>
          <a:bodyPr/>
          <a:lstStyle/>
          <a:p>
            <a:endParaRPr lang="en-US" dirty="0"/>
          </a:p>
        </p:txBody>
      </p:sp>
      <p:pic>
        <p:nvPicPr>
          <p:cNvPr id="11" name="Google Shape;196;p13"/>
          <p:cNvPicPr preferRelativeResize="0"/>
          <p:nvPr/>
        </p:nvPicPr>
        <p:blipFill>
          <a:blip r:embed="rId4" cstate="print">
            <a:alphaModFix/>
          </a:blip>
          <a:stretch>
            <a:fillRect/>
          </a:stretch>
        </p:blipFill>
        <p:spPr>
          <a:xfrm>
            <a:off x="304800" y="1423828"/>
            <a:ext cx="8610601" cy="5149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3"/>
          <p:cNvSpPr/>
          <p:nvPr/>
        </p:nvSpPr>
        <p:spPr>
          <a:xfrm>
            <a:off x="0" y="0"/>
            <a:ext cx="9141714"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4338" name="Picture 2" descr="C:\Users\User\Desktop\Capture.PNG"/>
          <p:cNvPicPr>
            <a:picLocks noChangeAspect="1" noChangeArrowheads="1"/>
          </p:cNvPicPr>
          <p:nvPr/>
        </p:nvPicPr>
        <p:blipFill>
          <a:blip r:embed="rId3" cstate="print"/>
          <a:srcRect/>
          <a:stretch>
            <a:fillRect/>
          </a:stretch>
        </p:blipFill>
        <p:spPr bwMode="auto">
          <a:xfrm>
            <a:off x="0" y="0"/>
            <a:ext cx="9144000" cy="6858000"/>
          </a:xfrm>
          <a:prstGeom prst="rect">
            <a:avLst/>
          </a:prstGeom>
          <a:ln w="88900" cap="sq" cmpd="thickThin">
            <a:solidFill>
              <a:srgbClr val="000000"/>
            </a:solidFill>
            <a:prstDash val="solid"/>
            <a:miter lim="800000"/>
          </a:ln>
          <a:effectLst>
            <a:innerShdw blurRad="76200">
              <a:srgbClr val="000000"/>
            </a:innerShdw>
          </a:effectLst>
        </p:spPr>
      </p:pic>
      <p:sp>
        <p:nvSpPr>
          <p:cNvPr id="7" name="Title 6"/>
          <p:cNvSpPr>
            <a:spLocks noGrp="1"/>
          </p:cNvSpPr>
          <p:nvPr>
            <p:ph type="ctrTitle"/>
          </p:nvPr>
        </p:nvSpPr>
        <p:spPr>
          <a:xfrm>
            <a:off x="685800" y="533401"/>
            <a:ext cx="7772400" cy="1219199"/>
          </a:xfrm>
        </p:spPr>
        <p:txBody>
          <a:bodyPr>
            <a:noAutofit/>
          </a:bodyPr>
          <a:lstStyle/>
          <a:p>
            <a:r>
              <a:rPr lang="en-US" sz="4000" b="1" u="sng" dirty="0" smtClean="0">
                <a:latin typeface="Copperplate Gothic Bold" pitchFamily="34" charset="0"/>
                <a:ea typeface="Calibri"/>
                <a:cs typeface="Calibri"/>
                <a:sym typeface="Calibri"/>
              </a:rPr>
              <a:t>Encoding</a:t>
            </a:r>
            <a:br>
              <a:rPr lang="en-US" sz="4000" b="1" u="sng" dirty="0" smtClean="0">
                <a:latin typeface="Copperplate Gothic Bold" pitchFamily="34" charset="0"/>
                <a:ea typeface="Calibri"/>
                <a:cs typeface="Calibri"/>
                <a:sym typeface="Calibri"/>
              </a:rPr>
            </a:br>
            <a:r>
              <a:rPr lang="en-US" sz="4000" b="1" u="sng" dirty="0" smtClean="0">
                <a:latin typeface="Copperplate Gothic Bold" pitchFamily="34" charset="0"/>
                <a:ea typeface="Calibri"/>
                <a:cs typeface="Calibri"/>
                <a:sym typeface="Calibri"/>
              </a:rPr>
              <a:t>TF-IDF </a:t>
            </a:r>
            <a:r>
              <a:rPr lang="en-US" sz="4000" b="1" u="sng" dirty="0" err="1" smtClean="0">
                <a:latin typeface="Copperplate Gothic Bold" pitchFamily="34" charset="0"/>
                <a:ea typeface="Calibri"/>
                <a:cs typeface="Calibri"/>
                <a:sym typeface="Calibri"/>
              </a:rPr>
              <a:t>Vectorizer</a:t>
            </a:r>
            <a:endParaRPr lang="en-US" sz="4000" dirty="0">
              <a:latin typeface="Copperplate Gothic Bold" pitchFamily="34" charset="0"/>
            </a:endParaRPr>
          </a:p>
        </p:txBody>
      </p:sp>
      <p:sp>
        <p:nvSpPr>
          <p:cNvPr id="8" name="Subtitle 7"/>
          <p:cNvSpPr>
            <a:spLocks noGrp="1"/>
          </p:cNvSpPr>
          <p:nvPr>
            <p:ph type="subTitle" idx="1"/>
          </p:nvPr>
        </p:nvSpPr>
        <p:spPr/>
        <p:txBody>
          <a:bodyPr/>
          <a:lstStyle/>
          <a:p>
            <a:endParaRPr lang="en-US" dirty="0"/>
          </a:p>
        </p:txBody>
      </p:sp>
      <p:pic>
        <p:nvPicPr>
          <p:cNvPr id="9" name="Google Shape;206;p14"/>
          <p:cNvPicPr preferRelativeResize="0"/>
          <p:nvPr/>
        </p:nvPicPr>
        <p:blipFill>
          <a:blip r:embed="rId4" cstate="print">
            <a:alphaModFix/>
          </a:blip>
          <a:stretch>
            <a:fillRect/>
          </a:stretch>
        </p:blipFill>
        <p:spPr>
          <a:xfrm>
            <a:off x="228601" y="2209800"/>
            <a:ext cx="8686800" cy="4267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cxnSp>
        <p:nvCxnSpPr>
          <p:cNvPr id="204" name="Google Shape;204;p14"/>
          <p:cNvCxnSpPr/>
          <p:nvPr/>
        </p:nvCxnSpPr>
        <p:spPr>
          <a:xfrm>
            <a:off x="3543300" y="1479733"/>
            <a:ext cx="2057400" cy="0"/>
          </a:xfrm>
          <a:prstGeom prst="straightConnector1">
            <a:avLst/>
          </a:prstGeom>
          <a:noFill/>
          <a:ln w="19050" cap="flat" cmpd="sng">
            <a:solidFill>
              <a:schemeClr val="lt1">
                <a:alpha val="74901"/>
              </a:schemeClr>
            </a:solidFill>
            <a:prstDash val="solid"/>
            <a:miter lim="800000"/>
            <a:headEnd type="none" w="sm" len="sm"/>
            <a:tailEnd type="none" w="sm" len="sm"/>
          </a:ln>
        </p:spPr>
      </p:cxnSp>
      <p:pic>
        <p:nvPicPr>
          <p:cNvPr id="15362" name="Picture 2" descr="C:\Users\User\Desktop\Capture.PNG"/>
          <p:cNvPicPr>
            <a:picLocks noChangeAspect="1" noChangeArrowheads="1"/>
          </p:cNvPicPr>
          <p:nvPr/>
        </p:nvPicPr>
        <p:blipFill>
          <a:blip r:embed="rId3" cstate="print"/>
          <a:srcRect/>
          <a:stretch>
            <a:fillRect/>
          </a:stretch>
        </p:blipFill>
        <p:spPr bwMode="auto">
          <a:xfrm>
            <a:off x="0" y="0"/>
            <a:ext cx="9144000" cy="6858000"/>
          </a:xfrm>
          <a:prstGeom prst="rect">
            <a:avLst/>
          </a:prstGeom>
          <a:ln w="88900" cap="sq" cmpd="thickThin">
            <a:solidFill>
              <a:srgbClr val="000000"/>
            </a:solidFill>
            <a:prstDash val="solid"/>
            <a:miter lim="800000"/>
          </a:ln>
          <a:effectLst>
            <a:innerShdw blurRad="76200">
              <a:srgbClr val="000000"/>
            </a:innerShdw>
          </a:effectLst>
        </p:spPr>
      </p:pic>
      <p:sp>
        <p:nvSpPr>
          <p:cNvPr id="9" name="Google Shape;211;p15"/>
          <p:cNvSpPr/>
          <p:nvPr/>
        </p:nvSpPr>
        <p:spPr>
          <a:xfrm>
            <a:off x="336884" y="321177"/>
            <a:ext cx="3854115" cy="6179552"/>
          </a:xfrm>
          <a:prstGeom prst="rect">
            <a:avLst/>
          </a:prstGeom>
          <a:solidFill>
            <a:srgbClr val="404040">
              <a:alpha val="89803"/>
            </a:srgbClr>
          </a:solidFill>
          <a:ln w="127000" cap="sq" cmpd="thinThick">
            <a:solidFill>
              <a:srgbClr val="595959">
                <a:alpha val="80000"/>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 name="Google Shape;212;p15"/>
          <p:cNvSpPr txBox="1">
            <a:spLocks noGrp="1"/>
          </p:cNvSpPr>
          <p:nvPr>
            <p:ph type="title"/>
          </p:nvPr>
        </p:nvSpPr>
        <p:spPr>
          <a:xfrm>
            <a:off x="674237" y="914401"/>
            <a:ext cx="3657600" cy="16764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3400"/>
              <a:buFont typeface="Calibri"/>
              <a:buNone/>
            </a:pPr>
            <a:r>
              <a:rPr lang="en-US" sz="3400" b="1" u="sng" dirty="0">
                <a:solidFill>
                  <a:srgbClr val="FFFFFF"/>
                </a:solidFill>
                <a:latin typeface="Baskerville Old Face" pitchFamily="18" charset="0"/>
                <a:ea typeface="Calibri"/>
                <a:cs typeface="Calibri"/>
                <a:sym typeface="Calibri"/>
              </a:rPr>
              <a:t>Best Model, Parameters &amp; Score:</a:t>
            </a:r>
            <a:endParaRPr dirty="0">
              <a:latin typeface="Baskerville Old Face" pitchFamily="18" charset="0"/>
            </a:endParaRPr>
          </a:p>
        </p:txBody>
      </p:sp>
      <p:sp>
        <p:nvSpPr>
          <p:cNvPr id="11" name="Google Shape;213;p15"/>
          <p:cNvSpPr txBox="1">
            <a:spLocks/>
          </p:cNvSpPr>
          <p:nvPr/>
        </p:nvSpPr>
        <p:spPr>
          <a:xfrm>
            <a:off x="674237" y="3048001"/>
            <a:ext cx="2754763" cy="1142999"/>
          </a:xfrm>
          <a:prstGeom prst="rect">
            <a:avLst/>
          </a:prstGeom>
          <a:noFill/>
          <a:ln>
            <a:noFill/>
          </a:ln>
        </p:spPr>
        <p:txBody>
          <a:bodyPr spcFirstLastPara="1" vert="horz" wrap="square" lIns="91425" tIns="45700" rIns="91425" bIns="45700" rtlCol="0" anchor="t" anchorCtr="0">
            <a:normAutofit/>
          </a:bodyPr>
          <a:lstStyle/>
          <a:p>
            <a:pPr marL="0" marR="0" lvl="0" indent="0" algn="ctr" defTabSz="914400" rtl="0" eaLnBrk="1" fontAlgn="auto" latinLnBrk="0" hangingPunct="1">
              <a:lnSpc>
                <a:spcPct val="90000"/>
              </a:lnSpc>
              <a:spcBef>
                <a:spcPts val="0"/>
              </a:spcBef>
              <a:spcAft>
                <a:spcPts val="1600"/>
              </a:spcAft>
              <a:buClr>
                <a:srgbClr val="FFFFFF"/>
              </a:buClr>
              <a:buSzPts val="2000"/>
              <a:buFont typeface="Arial" pitchFamily="34" charset="0"/>
              <a:buNone/>
              <a:tabLst/>
              <a:defRPr/>
            </a:pPr>
            <a:r>
              <a:rPr kumimoji="0" lang="en-US" sz="2000" b="1" i="0" u="none" strike="noStrike" kern="1200" cap="none" spc="0" normalizeH="0" baseline="0" noProof="0" dirty="0" err="1" smtClean="0">
                <a:ln>
                  <a:noFill/>
                </a:ln>
                <a:solidFill>
                  <a:srgbClr val="FFFFFF"/>
                </a:solidFill>
                <a:effectLst/>
                <a:uLnTx/>
                <a:uFillTx/>
                <a:latin typeface="Copperplate Gothic Bold" pitchFamily="34" charset="0"/>
                <a:ea typeface="Calibri"/>
                <a:cs typeface="Calibri"/>
                <a:sym typeface="Calibri"/>
              </a:rPr>
              <a:t>RandomForest</a:t>
            </a:r>
            <a:r>
              <a:rPr kumimoji="0" lang="en-US" sz="2000" b="1" i="0" u="none" strike="noStrike" kern="1200" cap="none" spc="0" normalizeH="0" baseline="0" noProof="0" dirty="0" smtClean="0">
                <a:ln>
                  <a:noFill/>
                </a:ln>
                <a:solidFill>
                  <a:srgbClr val="FFFFFF"/>
                </a:solidFill>
                <a:effectLst/>
                <a:uLnTx/>
                <a:uFillTx/>
                <a:latin typeface="Copperplate Gothic Bold" pitchFamily="34" charset="0"/>
                <a:ea typeface="Calibri"/>
                <a:cs typeface="Calibri"/>
                <a:sym typeface="Calibri"/>
              </a:rPr>
              <a:t> Classifier.</a:t>
            </a:r>
            <a:endParaRPr kumimoji="0" lang="en-US" sz="3200" b="1" i="0" u="none" strike="noStrike" kern="1200" cap="none" spc="0" normalizeH="0" baseline="0" noProof="0" dirty="0">
              <a:ln>
                <a:noFill/>
              </a:ln>
              <a:solidFill>
                <a:schemeClr val="tx1"/>
              </a:solidFill>
              <a:effectLst/>
              <a:uLnTx/>
              <a:uFillTx/>
              <a:latin typeface="Copperplate Gothic Bold" pitchFamily="34" charset="0"/>
            </a:endParaRPr>
          </a:p>
        </p:txBody>
      </p:sp>
      <p:pic>
        <p:nvPicPr>
          <p:cNvPr id="13" name="Google Shape;215;p15"/>
          <p:cNvPicPr preferRelativeResize="0"/>
          <p:nvPr/>
        </p:nvPicPr>
        <p:blipFill>
          <a:blip r:embed="rId4" cstate="print">
            <a:alphaModFix/>
          </a:blip>
          <a:stretch>
            <a:fillRect/>
          </a:stretch>
        </p:blipFill>
        <p:spPr>
          <a:xfrm>
            <a:off x="4800600" y="304800"/>
            <a:ext cx="4035587" cy="6096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10" name="Title 9"/>
          <p:cNvSpPr>
            <a:spLocks noGrp="1"/>
          </p:cNvSpPr>
          <p:nvPr>
            <p:ph type="ctrTitle"/>
          </p:nvPr>
        </p:nvSpPr>
        <p:spPr/>
        <p:txBody>
          <a:bodyPr/>
          <a:lstStyle/>
          <a:p>
            <a:endParaRPr lang="en-US"/>
          </a:p>
        </p:txBody>
      </p:sp>
      <p:sp>
        <p:nvSpPr>
          <p:cNvPr id="213" name="Google Shape;213;p15"/>
          <p:cNvSpPr txBox="1">
            <a:spLocks noGrp="1"/>
          </p:cNvSpPr>
          <p:nvPr>
            <p:ph type="subTitle" idx="1"/>
          </p:nvPr>
        </p:nvSpPr>
        <p:spPr>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1600"/>
              </a:spcAft>
              <a:buClr>
                <a:srgbClr val="FFFFFF"/>
              </a:buClr>
              <a:buSzPts val="2000"/>
              <a:buNone/>
            </a:pPr>
            <a:r>
              <a:rPr lang="en-US" sz="2000">
                <a:solidFill>
                  <a:srgbClr val="FFFFFF"/>
                </a:solidFill>
                <a:latin typeface="Calibri"/>
                <a:ea typeface="Calibri"/>
                <a:cs typeface="Calibri"/>
                <a:sym typeface="Calibri"/>
              </a:rPr>
              <a:t>RandomForest Classifier.</a:t>
            </a:r>
            <a:endParaRPr/>
          </a:p>
        </p:txBody>
      </p:sp>
      <p:pic>
        <p:nvPicPr>
          <p:cNvPr id="16386" name="Picture 2" descr="C:\Users\User\Desktop\Capture.PNG"/>
          <p:cNvPicPr>
            <a:picLocks noChangeAspect="1" noChangeArrowheads="1"/>
          </p:cNvPicPr>
          <p:nvPr/>
        </p:nvPicPr>
        <p:blipFill>
          <a:blip r:embed="rId3" cstate="print"/>
          <a:srcRect/>
          <a:stretch>
            <a:fillRect/>
          </a:stretch>
        </p:blipFill>
        <p:spPr bwMode="auto">
          <a:xfrm>
            <a:off x="0" y="0"/>
            <a:ext cx="9144000" cy="6858000"/>
          </a:xfrm>
          <a:prstGeom prst="rect">
            <a:avLst/>
          </a:prstGeom>
          <a:ln w="88900" cap="sq" cmpd="thickThin">
            <a:solidFill>
              <a:srgbClr val="000000"/>
            </a:solidFill>
            <a:prstDash val="solid"/>
            <a:miter lim="800000"/>
          </a:ln>
          <a:effectLst>
            <a:innerShdw blurRad="76200">
              <a:srgbClr val="000000"/>
            </a:innerShdw>
          </a:effectLst>
        </p:spPr>
      </p:pic>
      <p:sp>
        <p:nvSpPr>
          <p:cNvPr id="11" name="Rectangle 10"/>
          <p:cNvSpPr/>
          <p:nvPr/>
        </p:nvSpPr>
        <p:spPr>
          <a:xfrm>
            <a:off x="457201" y="1143000"/>
            <a:ext cx="4038600" cy="1200329"/>
          </a:xfrm>
          <a:prstGeom prst="rect">
            <a:avLst/>
          </a:prstGeom>
        </p:spPr>
        <p:txBody>
          <a:bodyPr wrap="square">
            <a:spAutoFit/>
          </a:bodyPr>
          <a:lstStyle/>
          <a:p>
            <a:r>
              <a:rPr lang="en-US" sz="3600" b="1" u="sng" dirty="0" smtClean="0">
                <a:solidFill>
                  <a:schemeClr val="dk1"/>
                </a:solidFill>
                <a:latin typeface="Copperplate Gothic Bold" pitchFamily="34" charset="0"/>
                <a:ea typeface="Calibri"/>
                <a:cs typeface="Calibri"/>
                <a:sym typeface="Calibri"/>
              </a:rPr>
              <a:t>Original VS Predicted</a:t>
            </a:r>
            <a:endParaRPr lang="en-US" sz="3600" dirty="0">
              <a:latin typeface="Copperplate Gothic Bold" pitchFamily="34" charset="0"/>
            </a:endParaRPr>
          </a:p>
        </p:txBody>
      </p:sp>
      <p:pic>
        <p:nvPicPr>
          <p:cNvPr id="12" name="Google Shape;246;p16"/>
          <p:cNvPicPr preferRelativeResize="0"/>
          <p:nvPr/>
        </p:nvPicPr>
        <p:blipFill>
          <a:blip r:embed="rId4" cstate="print">
            <a:alphaModFix/>
          </a:blip>
          <a:stretch>
            <a:fillRect/>
          </a:stretch>
        </p:blipFill>
        <p:spPr>
          <a:xfrm>
            <a:off x="4724400" y="457200"/>
            <a:ext cx="3277319" cy="6032875"/>
          </a:xfrm>
          <a:prstGeom prst="rect">
            <a:avLst/>
          </a:prstGeom>
          <a:noFill/>
          <a:ln>
            <a:noFill/>
          </a:ln>
        </p:spPr>
      </p:pic>
      <p:sp>
        <p:nvSpPr>
          <p:cNvPr id="13" name="Rectangle 12"/>
          <p:cNvSpPr/>
          <p:nvPr/>
        </p:nvSpPr>
        <p:spPr>
          <a:xfrm>
            <a:off x="609600" y="2971800"/>
            <a:ext cx="3962400" cy="757130"/>
          </a:xfrm>
          <a:prstGeom prst="rect">
            <a:avLst/>
          </a:prstGeom>
        </p:spPr>
        <p:txBody>
          <a:bodyPr wrap="square">
            <a:spAutoFit/>
          </a:bodyPr>
          <a:lstStyle/>
          <a:p>
            <a:pPr lvl="0">
              <a:lnSpc>
                <a:spcPct val="90000"/>
              </a:lnSpc>
              <a:spcAft>
                <a:spcPts val="1600"/>
              </a:spcAft>
              <a:buClr>
                <a:schemeClr val="dk1"/>
              </a:buClr>
              <a:buSzPts val="1800"/>
            </a:pPr>
            <a:r>
              <a:rPr lang="en-US" sz="2400" b="1" dirty="0" smtClean="0">
                <a:solidFill>
                  <a:schemeClr val="dk1"/>
                </a:solidFill>
                <a:latin typeface="Copperplate Gothic Bold" pitchFamily="34" charset="0"/>
                <a:ea typeface="Calibri"/>
                <a:cs typeface="Calibri"/>
                <a:sym typeface="Calibri"/>
              </a:rPr>
              <a:t>- </a:t>
            </a:r>
            <a:r>
              <a:rPr lang="en-US" sz="2400" b="1" dirty="0" err="1" smtClean="0">
                <a:solidFill>
                  <a:schemeClr val="dk1"/>
                </a:solidFill>
                <a:latin typeface="Copperplate Gothic Bold" pitchFamily="34" charset="0"/>
                <a:ea typeface="Calibri"/>
                <a:cs typeface="Calibri"/>
                <a:sym typeface="Calibri"/>
              </a:rPr>
              <a:t>RandomForest</a:t>
            </a:r>
            <a:r>
              <a:rPr lang="en-US" sz="2400" b="1" dirty="0" smtClean="0">
                <a:solidFill>
                  <a:schemeClr val="dk1"/>
                </a:solidFill>
                <a:latin typeface="Copperplate Gothic Bold" pitchFamily="34" charset="0"/>
                <a:ea typeface="Calibri"/>
                <a:cs typeface="Calibri"/>
                <a:sym typeface="Calibri"/>
              </a:rPr>
              <a:t> Classifier.</a:t>
            </a:r>
            <a:endParaRPr lang="en-US" sz="2400" b="1" dirty="0">
              <a:latin typeface="Copperplate Gothic Bold"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6"/>
          <p:cNvSpPr/>
          <p:nvPr/>
        </p:nvSpPr>
        <p:spPr>
          <a:xfrm>
            <a:off x="0" y="0"/>
            <a:ext cx="9141714"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2" name="Google Shape;222;p16"/>
          <p:cNvGrpSpPr/>
          <p:nvPr/>
        </p:nvGrpSpPr>
        <p:grpSpPr>
          <a:xfrm>
            <a:off x="42127" y="2414016"/>
            <a:ext cx="174722" cy="1340860"/>
            <a:chOff x="56168" y="2050133"/>
            <a:chExt cx="232963" cy="1340860"/>
          </a:xfrm>
        </p:grpSpPr>
        <p:sp>
          <p:nvSpPr>
            <p:cNvPr id="223" name="Google Shape;223;p16"/>
            <p:cNvSpPr/>
            <p:nvPr/>
          </p:nvSpPr>
          <p:spPr>
            <a:xfrm rot="5400000">
              <a:off x="228600" y="2619892"/>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4" name="Google Shape;224;p16"/>
            <p:cNvSpPr/>
            <p:nvPr/>
          </p:nvSpPr>
          <p:spPr>
            <a:xfrm rot="5400000">
              <a:off x="54864" y="2619892"/>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5" name="Google Shape;225;p16"/>
            <p:cNvSpPr/>
            <p:nvPr/>
          </p:nvSpPr>
          <p:spPr>
            <a:xfrm rot="5400000">
              <a:off x="228600" y="2477778"/>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6" name="Google Shape;226;p16"/>
            <p:cNvSpPr/>
            <p:nvPr/>
          </p:nvSpPr>
          <p:spPr>
            <a:xfrm rot="5400000">
              <a:off x="54864" y="2477778"/>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7" name="Google Shape;227;p16"/>
            <p:cNvSpPr/>
            <p:nvPr/>
          </p:nvSpPr>
          <p:spPr>
            <a:xfrm rot="5400000">
              <a:off x="228600" y="2335664"/>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8" name="Google Shape;228;p16"/>
            <p:cNvSpPr/>
            <p:nvPr/>
          </p:nvSpPr>
          <p:spPr>
            <a:xfrm rot="5400000">
              <a:off x="54864" y="2335664"/>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9" name="Google Shape;229;p16"/>
            <p:cNvSpPr/>
            <p:nvPr/>
          </p:nvSpPr>
          <p:spPr>
            <a:xfrm rot="5400000">
              <a:off x="228600" y="2193550"/>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0" name="Google Shape;230;p16"/>
            <p:cNvSpPr/>
            <p:nvPr/>
          </p:nvSpPr>
          <p:spPr>
            <a:xfrm rot="5400000">
              <a:off x="54864" y="2193550"/>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1" name="Google Shape;231;p16"/>
            <p:cNvSpPr/>
            <p:nvPr/>
          </p:nvSpPr>
          <p:spPr>
            <a:xfrm rot="5400000">
              <a:off x="228600" y="2051436"/>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2" name="Google Shape;232;p16"/>
            <p:cNvSpPr/>
            <p:nvPr/>
          </p:nvSpPr>
          <p:spPr>
            <a:xfrm rot="5400000">
              <a:off x="54864" y="2051436"/>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3" name="Google Shape;233;p16"/>
            <p:cNvSpPr/>
            <p:nvPr/>
          </p:nvSpPr>
          <p:spPr>
            <a:xfrm rot="5400000">
              <a:off x="228600" y="3330462"/>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4" name="Google Shape;234;p16"/>
            <p:cNvSpPr/>
            <p:nvPr/>
          </p:nvSpPr>
          <p:spPr>
            <a:xfrm rot="5400000">
              <a:off x="54864" y="3330462"/>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5" name="Google Shape;235;p16"/>
            <p:cNvSpPr/>
            <p:nvPr/>
          </p:nvSpPr>
          <p:spPr>
            <a:xfrm rot="5400000">
              <a:off x="228600" y="3188348"/>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6" name="Google Shape;236;p16"/>
            <p:cNvSpPr/>
            <p:nvPr/>
          </p:nvSpPr>
          <p:spPr>
            <a:xfrm rot="5400000">
              <a:off x="54864" y="3188348"/>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7" name="Google Shape;237;p16"/>
            <p:cNvSpPr/>
            <p:nvPr/>
          </p:nvSpPr>
          <p:spPr>
            <a:xfrm rot="5400000">
              <a:off x="228600" y="3046234"/>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8" name="Google Shape;238;p16"/>
            <p:cNvSpPr/>
            <p:nvPr/>
          </p:nvSpPr>
          <p:spPr>
            <a:xfrm rot="5400000">
              <a:off x="54864" y="3046234"/>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9" name="Google Shape;239;p16"/>
            <p:cNvSpPr/>
            <p:nvPr/>
          </p:nvSpPr>
          <p:spPr>
            <a:xfrm rot="5400000">
              <a:off x="228600" y="2904120"/>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0" name="Google Shape;240;p16"/>
            <p:cNvSpPr/>
            <p:nvPr/>
          </p:nvSpPr>
          <p:spPr>
            <a:xfrm rot="5400000">
              <a:off x="54864" y="2904120"/>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1" name="Google Shape;241;p16"/>
            <p:cNvSpPr/>
            <p:nvPr/>
          </p:nvSpPr>
          <p:spPr>
            <a:xfrm rot="5400000">
              <a:off x="228600" y="2762006"/>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2" name="Google Shape;242;p16"/>
            <p:cNvSpPr/>
            <p:nvPr/>
          </p:nvSpPr>
          <p:spPr>
            <a:xfrm rot="5400000">
              <a:off x="54864" y="2762006"/>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43" name="Google Shape;243;p16"/>
          <p:cNvSpPr/>
          <p:nvPr/>
        </p:nvSpPr>
        <p:spPr>
          <a:xfrm>
            <a:off x="0" y="5364472"/>
            <a:ext cx="3968601" cy="149047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5" name="Google Shape;245;p16"/>
          <p:cNvSpPr/>
          <p:nvPr/>
        </p:nvSpPr>
        <p:spPr>
          <a:xfrm>
            <a:off x="0" y="6501384"/>
            <a:ext cx="4389120" cy="35661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7410" name="Picture 2" descr="C:\Users\User\Desktop\Capture.PNG"/>
          <p:cNvPicPr>
            <a:picLocks noChangeAspect="1" noChangeArrowheads="1"/>
          </p:cNvPicPr>
          <p:nvPr/>
        </p:nvPicPr>
        <p:blipFill>
          <a:blip r:embed="rId3" cstate="print"/>
          <a:srcRect/>
          <a:stretch>
            <a:fillRect/>
          </a:stretch>
        </p:blipFill>
        <p:spPr bwMode="auto">
          <a:xfrm>
            <a:off x="0" y="0"/>
            <a:ext cx="9144000" cy="6858000"/>
          </a:xfrm>
          <a:prstGeom prst="rect">
            <a:avLst/>
          </a:prstGeom>
          <a:ln w="88900" cap="sq" cmpd="thickThin">
            <a:solidFill>
              <a:srgbClr val="000000"/>
            </a:solidFill>
            <a:prstDash val="solid"/>
            <a:miter lim="800000"/>
          </a:ln>
          <a:effectLst>
            <a:innerShdw blurRad="76200">
              <a:srgbClr val="000000"/>
            </a:innerShdw>
          </a:effectLst>
        </p:spPr>
      </p:pic>
      <p:sp>
        <p:nvSpPr>
          <p:cNvPr id="32" name="Title 31"/>
          <p:cNvSpPr>
            <a:spLocks noGrp="1"/>
          </p:cNvSpPr>
          <p:nvPr>
            <p:ph type="ctrTitle"/>
          </p:nvPr>
        </p:nvSpPr>
        <p:spPr>
          <a:xfrm>
            <a:off x="609600" y="0"/>
            <a:ext cx="5105400" cy="2362200"/>
          </a:xfrm>
        </p:spPr>
        <p:txBody>
          <a:bodyPr>
            <a:normAutofit/>
          </a:bodyPr>
          <a:lstStyle/>
          <a:p>
            <a:r>
              <a:rPr lang="en-US" sz="4000" b="1" u="sng" dirty="0" smtClean="0">
                <a:solidFill>
                  <a:schemeClr val="dk1"/>
                </a:solidFill>
                <a:latin typeface="Copperplate Gothic Bold" pitchFamily="34" charset="0"/>
                <a:ea typeface="Calibri"/>
                <a:cs typeface="Calibri"/>
                <a:sym typeface="Calibri"/>
              </a:rPr>
              <a:t>Cross-Validation</a:t>
            </a:r>
            <a:endParaRPr lang="en-US" sz="4000" dirty="0">
              <a:latin typeface="Copperplate Gothic Bold" pitchFamily="34" charset="0"/>
            </a:endParaRPr>
          </a:p>
        </p:txBody>
      </p:sp>
      <p:pic>
        <p:nvPicPr>
          <p:cNvPr id="34" name="Google Shape;276;p17"/>
          <p:cNvPicPr preferRelativeResize="0"/>
          <p:nvPr/>
        </p:nvPicPr>
        <p:blipFill>
          <a:blip r:embed="rId4" cstate="print">
            <a:alphaModFix/>
          </a:blip>
          <a:stretch>
            <a:fillRect/>
          </a:stretch>
        </p:blipFill>
        <p:spPr>
          <a:xfrm>
            <a:off x="381000" y="2057400"/>
            <a:ext cx="7924800" cy="4419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17"/>
          <p:cNvSpPr/>
          <p:nvPr/>
        </p:nvSpPr>
        <p:spPr>
          <a:xfrm>
            <a:off x="1125" y="0"/>
            <a:ext cx="914175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2" name="Google Shape;253;p17"/>
          <p:cNvGrpSpPr/>
          <p:nvPr/>
        </p:nvGrpSpPr>
        <p:grpSpPr>
          <a:xfrm>
            <a:off x="42127" y="2414016"/>
            <a:ext cx="174722" cy="1340860"/>
            <a:chOff x="56168" y="2050133"/>
            <a:chExt cx="232963" cy="1340860"/>
          </a:xfrm>
        </p:grpSpPr>
        <p:sp>
          <p:nvSpPr>
            <p:cNvPr id="254" name="Google Shape;254;p17"/>
            <p:cNvSpPr/>
            <p:nvPr/>
          </p:nvSpPr>
          <p:spPr>
            <a:xfrm rot="5400000">
              <a:off x="228600" y="2619892"/>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5" name="Google Shape;255;p17"/>
            <p:cNvSpPr/>
            <p:nvPr/>
          </p:nvSpPr>
          <p:spPr>
            <a:xfrm rot="5400000">
              <a:off x="54864" y="2619892"/>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6" name="Google Shape;256;p17"/>
            <p:cNvSpPr/>
            <p:nvPr/>
          </p:nvSpPr>
          <p:spPr>
            <a:xfrm rot="5400000">
              <a:off x="228600" y="2477778"/>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7" name="Google Shape;257;p17"/>
            <p:cNvSpPr/>
            <p:nvPr/>
          </p:nvSpPr>
          <p:spPr>
            <a:xfrm rot="5400000">
              <a:off x="54864" y="2477778"/>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8" name="Google Shape;258;p17"/>
            <p:cNvSpPr/>
            <p:nvPr/>
          </p:nvSpPr>
          <p:spPr>
            <a:xfrm rot="5400000">
              <a:off x="228600" y="2335664"/>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9" name="Google Shape;259;p17"/>
            <p:cNvSpPr/>
            <p:nvPr/>
          </p:nvSpPr>
          <p:spPr>
            <a:xfrm rot="5400000">
              <a:off x="54864" y="2335664"/>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0" name="Google Shape;260;p17"/>
            <p:cNvSpPr/>
            <p:nvPr/>
          </p:nvSpPr>
          <p:spPr>
            <a:xfrm rot="5400000">
              <a:off x="228600" y="2193550"/>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1" name="Google Shape;261;p17"/>
            <p:cNvSpPr/>
            <p:nvPr/>
          </p:nvSpPr>
          <p:spPr>
            <a:xfrm rot="5400000">
              <a:off x="54864" y="2193550"/>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2" name="Google Shape;262;p17"/>
            <p:cNvSpPr/>
            <p:nvPr/>
          </p:nvSpPr>
          <p:spPr>
            <a:xfrm rot="5400000">
              <a:off x="228600" y="2051436"/>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3" name="Google Shape;263;p17"/>
            <p:cNvSpPr/>
            <p:nvPr/>
          </p:nvSpPr>
          <p:spPr>
            <a:xfrm rot="5400000">
              <a:off x="54864" y="2051436"/>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4" name="Google Shape;264;p17"/>
            <p:cNvSpPr/>
            <p:nvPr/>
          </p:nvSpPr>
          <p:spPr>
            <a:xfrm rot="5400000">
              <a:off x="228600" y="3330462"/>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5" name="Google Shape;265;p17"/>
            <p:cNvSpPr/>
            <p:nvPr/>
          </p:nvSpPr>
          <p:spPr>
            <a:xfrm rot="5400000">
              <a:off x="54864" y="3330462"/>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6" name="Google Shape;266;p17"/>
            <p:cNvSpPr/>
            <p:nvPr/>
          </p:nvSpPr>
          <p:spPr>
            <a:xfrm rot="5400000">
              <a:off x="228600" y="3188348"/>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7" name="Google Shape;267;p17"/>
            <p:cNvSpPr/>
            <p:nvPr/>
          </p:nvSpPr>
          <p:spPr>
            <a:xfrm rot="5400000">
              <a:off x="54864" y="3188348"/>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8" name="Google Shape;268;p17"/>
            <p:cNvSpPr/>
            <p:nvPr/>
          </p:nvSpPr>
          <p:spPr>
            <a:xfrm rot="5400000">
              <a:off x="228600" y="3046234"/>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9" name="Google Shape;269;p17"/>
            <p:cNvSpPr/>
            <p:nvPr/>
          </p:nvSpPr>
          <p:spPr>
            <a:xfrm rot="5400000">
              <a:off x="54864" y="3046234"/>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0" name="Google Shape;270;p17"/>
            <p:cNvSpPr/>
            <p:nvPr/>
          </p:nvSpPr>
          <p:spPr>
            <a:xfrm rot="5400000">
              <a:off x="228600" y="2904120"/>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1" name="Google Shape;271;p17"/>
            <p:cNvSpPr/>
            <p:nvPr/>
          </p:nvSpPr>
          <p:spPr>
            <a:xfrm rot="5400000">
              <a:off x="54864" y="2904120"/>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2" name="Google Shape;272;p17"/>
            <p:cNvSpPr/>
            <p:nvPr/>
          </p:nvSpPr>
          <p:spPr>
            <a:xfrm rot="5400000">
              <a:off x="228600" y="2762006"/>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3" name="Google Shape;273;p17"/>
            <p:cNvSpPr/>
            <p:nvPr/>
          </p:nvSpPr>
          <p:spPr>
            <a:xfrm rot="5400000">
              <a:off x="54864" y="2762006"/>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74" name="Google Shape;274;p17"/>
          <p:cNvSpPr/>
          <p:nvPr/>
        </p:nvSpPr>
        <p:spPr>
          <a:xfrm>
            <a:off x="0" y="5364472"/>
            <a:ext cx="3968601" cy="149047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5" name="Google Shape;275;p17"/>
          <p:cNvSpPr/>
          <p:nvPr/>
        </p:nvSpPr>
        <p:spPr>
          <a:xfrm>
            <a:off x="0" y="6501384"/>
            <a:ext cx="4389120" cy="35661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8434" name="Picture 2" descr="C:\Users\User\Desktop\Capture.PNG"/>
          <p:cNvPicPr>
            <a:picLocks noChangeAspect="1" noChangeArrowheads="1"/>
          </p:cNvPicPr>
          <p:nvPr/>
        </p:nvPicPr>
        <p:blipFill>
          <a:blip r:embed="rId3" cstate="print"/>
          <a:srcRect/>
          <a:stretch>
            <a:fillRect/>
          </a:stretch>
        </p:blipFill>
        <p:spPr bwMode="auto">
          <a:xfrm>
            <a:off x="0" y="0"/>
            <a:ext cx="9144000" cy="6858000"/>
          </a:xfrm>
          <a:prstGeom prst="rect">
            <a:avLst/>
          </a:prstGeom>
          <a:ln w="88900" cap="sq" cmpd="thickThin">
            <a:solidFill>
              <a:srgbClr val="000000"/>
            </a:solidFill>
            <a:prstDash val="solid"/>
            <a:miter lim="800000"/>
          </a:ln>
          <a:effectLst>
            <a:innerShdw blurRad="76200">
              <a:srgbClr val="000000"/>
            </a:innerShdw>
          </a:effectLst>
        </p:spPr>
      </p:pic>
      <p:sp>
        <p:nvSpPr>
          <p:cNvPr id="30" name="Title 29"/>
          <p:cNvSpPr>
            <a:spLocks noGrp="1"/>
          </p:cNvSpPr>
          <p:nvPr>
            <p:ph type="title"/>
          </p:nvPr>
        </p:nvSpPr>
        <p:spPr>
          <a:xfrm>
            <a:off x="457200" y="762000"/>
            <a:ext cx="8229600" cy="2362200"/>
          </a:xfrm>
        </p:spPr>
        <p:txBody>
          <a:bodyPr>
            <a:normAutofit/>
          </a:bodyPr>
          <a:lstStyle/>
          <a:p>
            <a:r>
              <a:rPr lang="en-US" sz="5400" dirty="0" smtClean="0">
                <a:latin typeface="Copperplate Gothic Bold" pitchFamily="34" charset="0"/>
              </a:rPr>
              <a:t>Thank You </a:t>
            </a:r>
            <a:endParaRPr lang="en-US" sz="5400" dirty="0">
              <a:latin typeface="Copperplate Gothic Bold"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
          <p:cNvSpPr/>
          <p:nvPr/>
        </p:nvSpPr>
        <p:spPr>
          <a:xfrm>
            <a:off x="0" y="-106775"/>
            <a:ext cx="9144000" cy="6858000"/>
          </a:xfrm>
          <a:prstGeom prst="rect">
            <a:avLst/>
          </a:prstGeom>
          <a:solidFill>
            <a:schemeClr val="lt1"/>
          </a:solidFill>
          <a:ln>
            <a:noFill/>
          </a:ln>
        </p:spPr>
        <p:txBody>
          <a:bodyPr spcFirstLastPara="1" wrap="square" lIns="91425" tIns="45700" rIns="91425" bIns="45700" anchor="ctr" anchorCtr="0">
            <a:noAutofit/>
          </a:bodyPr>
          <a:lstStyle/>
          <a:p>
            <a:pPr lvl="0">
              <a:lnSpc>
                <a:spcPct val="107916"/>
              </a:lnSpc>
              <a:buClr>
                <a:schemeClr val="dk1"/>
              </a:buClr>
              <a:buSzPts val="1100"/>
            </a:pPr>
            <a:endParaRPr lang="en-US" sz="2000" u="sng" dirty="0">
              <a:latin typeface="Baskerville Old Face" pitchFamily="18" charset="0"/>
            </a:endParaRPr>
          </a:p>
        </p:txBody>
      </p:sp>
      <p:pic>
        <p:nvPicPr>
          <p:cNvPr id="1029" name="Picture 5" descr="C:\Users\User\Desktop\Capture.PNG"/>
          <p:cNvPicPr>
            <a:picLocks noChangeAspect="1" noChangeArrowheads="1"/>
          </p:cNvPicPr>
          <p:nvPr/>
        </p:nvPicPr>
        <p:blipFill>
          <a:blip r:embed="rId3" cstate="print"/>
          <a:srcRect/>
          <a:stretch>
            <a:fillRect/>
          </a:stretch>
        </p:blipFill>
        <p:spPr bwMode="auto">
          <a:xfrm>
            <a:off x="0" y="-152400"/>
            <a:ext cx="9144000" cy="7010400"/>
          </a:xfrm>
          <a:prstGeom prst="rect">
            <a:avLst/>
          </a:prstGeom>
          <a:noFill/>
        </p:spPr>
      </p:pic>
      <p:pic>
        <p:nvPicPr>
          <p:cNvPr id="1028" name="Picture 4" descr="C:\Users\User\Desktop\Capture.PNG"/>
          <p:cNvPicPr>
            <a:picLocks noChangeAspect="1" noChangeArrowheads="1"/>
          </p:cNvPicPr>
          <p:nvPr/>
        </p:nvPicPr>
        <p:blipFill>
          <a:blip r:embed="rId3" cstate="print"/>
          <a:srcRect/>
          <a:stretch>
            <a:fillRect/>
          </a:stretch>
        </p:blipFill>
        <p:spPr bwMode="auto">
          <a:xfrm>
            <a:off x="-722" y="-152400"/>
            <a:ext cx="9144722" cy="7010400"/>
          </a:xfrm>
          <a:prstGeom prst="rect">
            <a:avLst/>
          </a:prstGeom>
          <a:ln w="88900" cap="sq" cmpd="thickThin">
            <a:solidFill>
              <a:srgbClr val="000000"/>
            </a:solidFill>
            <a:prstDash val="solid"/>
            <a:miter lim="800000"/>
          </a:ln>
          <a:effectLst>
            <a:innerShdw blurRad="76200">
              <a:srgbClr val="000000"/>
            </a:innerShdw>
          </a:effectLst>
        </p:spPr>
      </p:pic>
      <p:sp>
        <p:nvSpPr>
          <p:cNvPr id="69" name="Google Shape;69;p1"/>
          <p:cNvSpPr txBox="1">
            <a:spLocks noGrp="1"/>
          </p:cNvSpPr>
          <p:nvPr>
            <p:ph type="title"/>
          </p:nvPr>
        </p:nvSpPr>
        <p:spPr>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sz="4800" b="1" u="sng" dirty="0" smtClean="0">
                <a:latin typeface="Copperplate Gothic Bold" pitchFamily="34" charset="0"/>
              </a:rPr>
              <a:t/>
            </a:r>
            <a:br>
              <a:rPr lang="en-US" sz="4800" b="1" u="sng" dirty="0" smtClean="0">
                <a:latin typeface="Copperplate Gothic Bold" pitchFamily="34" charset="0"/>
              </a:rPr>
            </a:br>
            <a:r>
              <a:rPr lang="en-US" sz="4800" b="1" u="sng" dirty="0" smtClean="0">
                <a:latin typeface="Copperplate Gothic Bold" pitchFamily="34" charset="0"/>
              </a:rPr>
              <a:t/>
            </a:r>
            <a:br>
              <a:rPr lang="en-US" sz="4800" b="1" u="sng" dirty="0" smtClean="0">
                <a:latin typeface="Copperplate Gothic Bold" pitchFamily="34" charset="0"/>
              </a:rPr>
            </a:br>
            <a:r>
              <a:rPr lang="en-US" sz="4800" b="1" u="sng" dirty="0" smtClean="0">
                <a:latin typeface="Copperplate Gothic Bold" pitchFamily="34" charset="0"/>
              </a:rPr>
              <a:t/>
            </a:r>
            <a:br>
              <a:rPr lang="en-US" sz="4800" b="1" u="sng" dirty="0" smtClean="0">
                <a:latin typeface="Copperplate Gothic Bold" pitchFamily="34" charset="0"/>
              </a:rPr>
            </a:br>
            <a:r>
              <a:rPr lang="en-US" sz="4800" b="1" u="sng" dirty="0" smtClean="0">
                <a:latin typeface="Copperplate Gothic Bold" pitchFamily="34" charset="0"/>
              </a:rPr>
              <a:t/>
            </a:r>
            <a:br>
              <a:rPr lang="en-US" sz="4800" b="1" u="sng" dirty="0" smtClean="0">
                <a:latin typeface="Copperplate Gothic Bold" pitchFamily="34" charset="0"/>
              </a:rPr>
            </a:br>
            <a:r>
              <a:rPr lang="en-US" sz="4800" b="1" u="sng" dirty="0" smtClean="0">
                <a:latin typeface="Copperplate Gothic Bold" pitchFamily="34" charset="0"/>
              </a:rPr>
              <a:t/>
            </a:r>
            <a:br>
              <a:rPr lang="en-US" sz="4800" b="1" u="sng" dirty="0" smtClean="0">
                <a:latin typeface="Copperplate Gothic Bold" pitchFamily="34" charset="0"/>
              </a:rPr>
            </a:br>
            <a:r>
              <a:rPr lang="en-US" sz="4800" b="1" u="sng" dirty="0" smtClean="0">
                <a:latin typeface="Copperplate Gothic Bold" pitchFamily="34" charset="0"/>
              </a:rPr>
              <a:t/>
            </a:r>
            <a:br>
              <a:rPr lang="en-US" sz="4800" b="1" u="sng" dirty="0" smtClean="0">
                <a:latin typeface="Copperplate Gothic Bold" pitchFamily="34" charset="0"/>
              </a:rPr>
            </a:br>
            <a:r>
              <a:rPr lang="en-US" sz="4800" b="1" u="sng" dirty="0" smtClean="0">
                <a:latin typeface="Copperplate Gothic Bold" pitchFamily="34" charset="0"/>
              </a:rPr>
              <a:t> </a:t>
            </a:r>
            <a:br>
              <a:rPr lang="en-US" sz="4800" b="1" u="sng" dirty="0" smtClean="0">
                <a:latin typeface="Copperplate Gothic Bold" pitchFamily="34" charset="0"/>
              </a:rPr>
            </a:br>
            <a:r>
              <a:rPr lang="en-US" sz="4800" b="1" u="sng" dirty="0" smtClean="0">
                <a:latin typeface="Copperplate Gothic Bold" pitchFamily="34" charset="0"/>
              </a:rPr>
              <a:t/>
            </a:r>
            <a:br>
              <a:rPr lang="en-US" sz="4800" b="1" u="sng" dirty="0" smtClean="0">
                <a:latin typeface="Copperplate Gothic Bold" pitchFamily="34" charset="0"/>
              </a:rPr>
            </a:br>
            <a:r>
              <a:rPr lang="en-US" sz="4800" b="1" u="sng" dirty="0" smtClean="0">
                <a:latin typeface="Copperplate Gothic Bold" pitchFamily="34" charset="0"/>
              </a:rPr>
              <a:t/>
            </a:r>
            <a:br>
              <a:rPr lang="en-US" sz="4800" b="1" u="sng" dirty="0" smtClean="0">
                <a:latin typeface="Copperplate Gothic Bold" pitchFamily="34" charset="0"/>
              </a:rPr>
            </a:br>
            <a:r>
              <a:rPr lang="en-US" sz="3300" b="1" u="sng" dirty="0" smtClean="0">
                <a:latin typeface="Copperplate Gothic Bold" pitchFamily="34" charset="0"/>
              </a:rPr>
              <a:t>Fake  News CLASSIFICATION</a:t>
            </a:r>
            <a:endParaRPr sz="3300" b="1" u="sng" dirty="0">
              <a:latin typeface="Copperplate Gothic Bold" pitchFamily="34" charset="0"/>
            </a:endParaRPr>
          </a:p>
          <a:p>
            <a:pPr marL="0" lvl="0" indent="0" algn="l" rtl="0">
              <a:lnSpc>
                <a:spcPct val="90000"/>
              </a:lnSpc>
              <a:spcBef>
                <a:spcPts val="0"/>
              </a:spcBef>
              <a:spcAft>
                <a:spcPts val="0"/>
              </a:spcAft>
              <a:buClr>
                <a:schemeClr val="dk1"/>
              </a:buClr>
              <a:buSzPct val="100000"/>
              <a:buFont typeface="Calibri"/>
              <a:buNone/>
            </a:pPr>
            <a:endParaRPr sz="4800" b="1" u="sng" dirty="0">
              <a:latin typeface="Copperplate Gothic Bold" pitchFamily="34" charset="0"/>
            </a:endParaRPr>
          </a:p>
        </p:txBody>
      </p:sp>
      <p:grpSp>
        <p:nvGrpSpPr>
          <p:cNvPr id="2" name="Google Shape;72;p1"/>
          <p:cNvGrpSpPr/>
          <p:nvPr/>
        </p:nvGrpSpPr>
        <p:grpSpPr>
          <a:xfrm>
            <a:off x="8541168" y="2325423"/>
            <a:ext cx="349094" cy="872153"/>
            <a:chOff x="11388224" y="2325422"/>
            <a:chExt cx="465458" cy="872153"/>
          </a:xfrm>
        </p:grpSpPr>
        <p:sp>
          <p:nvSpPr>
            <p:cNvPr id="73" name="Google Shape;73;p1"/>
            <p:cNvSpPr/>
            <p:nvPr/>
          </p:nvSpPr>
          <p:spPr>
            <a:xfrm>
              <a:off x="11403764" y="2325422"/>
              <a:ext cx="139039" cy="139039"/>
            </a:xfrm>
            <a:custGeom>
              <a:avLst/>
              <a:gdLst/>
              <a:ahLst/>
              <a:cxnLst/>
              <a:rect l="l" t="t" r="r" b="b"/>
              <a:pathLst>
                <a:path w="139039" h="139039" extrusionOk="0">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1"/>
            <p:cNvSpPr/>
            <p:nvPr/>
          </p:nvSpPr>
          <p:spPr>
            <a:xfrm>
              <a:off x="11762544" y="2554717"/>
              <a:ext cx="91138" cy="91138"/>
            </a:xfrm>
            <a:custGeom>
              <a:avLst/>
              <a:gdLst/>
              <a:ahLst/>
              <a:cxnLst/>
              <a:rect l="l" t="t" r="r" b="b"/>
              <a:pathLst>
                <a:path w="91138" h="91138" extrusionOk="0">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1"/>
            <p:cNvSpPr/>
            <p:nvPr/>
          </p:nvSpPr>
          <p:spPr>
            <a:xfrm>
              <a:off x="11388224" y="3069861"/>
              <a:ext cx="127714" cy="127714"/>
            </a:xfrm>
            <a:custGeom>
              <a:avLst/>
              <a:gdLst/>
              <a:ahLst/>
              <a:cxnLst/>
              <a:rect l="l" t="t" r="r" b="b"/>
              <a:pathLst>
                <a:path w="127714" h="127714" extrusionOk="0">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5" name="Rectangle 14"/>
          <p:cNvSpPr/>
          <p:nvPr/>
        </p:nvSpPr>
        <p:spPr>
          <a:xfrm>
            <a:off x="228600" y="1066800"/>
            <a:ext cx="8686800" cy="4741426"/>
          </a:xfrm>
          <a:prstGeom prst="rect">
            <a:avLst/>
          </a:prstGeom>
        </p:spPr>
        <p:txBody>
          <a:bodyPr wrap="square">
            <a:spAutoFit/>
          </a:bodyPr>
          <a:lstStyle/>
          <a:p>
            <a:pPr lvl="0">
              <a:lnSpc>
                <a:spcPct val="107916"/>
              </a:lnSpc>
              <a:buClr>
                <a:schemeClr val="dk1"/>
              </a:buClr>
              <a:buSzPts val="1100"/>
            </a:pPr>
            <a:r>
              <a:rPr lang="en-US" b="1" u="sng" dirty="0" smtClean="0">
                <a:latin typeface="Copperplate Gothic Bold" pitchFamily="34" charset="0"/>
                <a:ea typeface="Calibri"/>
                <a:cs typeface="Calibri"/>
                <a:sym typeface="Calibri"/>
              </a:rPr>
              <a:t>Fake News Filtering</a:t>
            </a:r>
          </a:p>
          <a:p>
            <a:pPr lvl="0">
              <a:lnSpc>
                <a:spcPct val="115000"/>
              </a:lnSpc>
              <a:spcBef>
                <a:spcPts val="800"/>
              </a:spcBef>
              <a:buClr>
                <a:schemeClr val="dk1"/>
              </a:buClr>
              <a:buSzPts val="1100"/>
            </a:pPr>
            <a:r>
              <a:rPr lang="en-US" sz="2000" b="1" dirty="0" smtClean="0">
                <a:latin typeface="Baskerville Old Face" pitchFamily="18" charset="0"/>
                <a:ea typeface="Calibri"/>
                <a:cs typeface="Calibri"/>
                <a:sym typeface="Calibri"/>
              </a:rPr>
              <a:t>Fake news has become one of the biggest problems of our age. It has a serious impact on our online as well as offline discourse. One can even go as far as saying that, to date, fake news poses a clear and present danger to western democracy and stability of the society.</a:t>
            </a:r>
          </a:p>
          <a:p>
            <a:pPr lvl="0">
              <a:lnSpc>
                <a:spcPct val="115000"/>
              </a:lnSpc>
            </a:pPr>
            <a:endParaRPr lang="en-US" sz="2000" b="1" dirty="0" smtClean="0">
              <a:latin typeface="Baskerville Old Face" pitchFamily="18" charset="0"/>
              <a:ea typeface="Calibri"/>
              <a:cs typeface="Calibri"/>
              <a:sym typeface="Calibri"/>
            </a:endParaRPr>
          </a:p>
          <a:p>
            <a:pPr lvl="0">
              <a:lnSpc>
                <a:spcPct val="115000"/>
              </a:lnSpc>
              <a:buClr>
                <a:schemeClr val="dk1"/>
              </a:buClr>
              <a:buSzPts val="1100"/>
            </a:pPr>
            <a:r>
              <a:rPr lang="en-US" sz="2000" b="1" dirty="0" smtClean="0">
                <a:latin typeface="Baskerville Old Face" pitchFamily="18" charset="0"/>
                <a:ea typeface="Calibri"/>
                <a:cs typeface="Calibri"/>
                <a:sym typeface="Calibri"/>
              </a:rPr>
              <a:t>Fake news's simple meaning is to incorporate information that leads people to the wrong path. Nowadays fake news spreading like water and people share this information without verifying it. This is often done to further or impose certain ideas and is often achieved with political agendas.</a:t>
            </a:r>
          </a:p>
          <a:p>
            <a:pPr lvl="0">
              <a:lnSpc>
                <a:spcPct val="115000"/>
              </a:lnSpc>
            </a:pPr>
            <a:endParaRPr lang="en-US" sz="2000" b="1" dirty="0" smtClean="0">
              <a:latin typeface="Baskerville Old Face" pitchFamily="18" charset="0"/>
              <a:ea typeface="Calibri"/>
              <a:cs typeface="Calibri"/>
              <a:sym typeface="Calibri"/>
            </a:endParaRPr>
          </a:p>
          <a:p>
            <a:pPr lvl="0">
              <a:lnSpc>
                <a:spcPct val="115000"/>
              </a:lnSpc>
            </a:pPr>
            <a:r>
              <a:rPr lang="en-US" sz="2000" b="1" dirty="0" smtClean="0">
                <a:latin typeface="Baskerville Old Face" pitchFamily="18" charset="0"/>
                <a:ea typeface="Calibri"/>
                <a:cs typeface="Calibri"/>
                <a:sym typeface="Calibri"/>
              </a:rPr>
              <a:t>For media outlets, the ability to attract viewers to their websites is necessary to generate online advertising revenue. So it is necessary to detect fake news.</a:t>
            </a:r>
            <a:endParaRPr lang="en-US" sz="2000" b="1" u="sng" dirty="0">
              <a:latin typeface="Baskerville Old Face"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5122" name="Picture 2" descr="C:\Users\User\Desktop\Capture.PNG"/>
          <p:cNvPicPr>
            <a:picLocks noChangeAspect="1" noChangeArrowheads="1"/>
          </p:cNvPicPr>
          <p:nvPr/>
        </p:nvPicPr>
        <p:blipFill>
          <a:blip r:embed="rId3" cstate="print"/>
          <a:srcRect/>
          <a:stretch>
            <a:fillRect/>
          </a:stretch>
        </p:blipFill>
        <p:spPr bwMode="auto">
          <a:xfrm>
            <a:off x="0" y="0"/>
            <a:ext cx="9144000" cy="6858000"/>
          </a:xfrm>
          <a:prstGeom prst="rect">
            <a:avLst/>
          </a:prstGeom>
          <a:ln w="88900" cap="sq" cmpd="thickThin">
            <a:solidFill>
              <a:srgbClr val="000000"/>
            </a:solidFill>
            <a:prstDash val="solid"/>
            <a:miter lim="800000"/>
          </a:ln>
          <a:effectLst>
            <a:innerShdw blurRad="76200">
              <a:srgbClr val="000000"/>
            </a:innerShdw>
          </a:effectLst>
        </p:spPr>
      </p:pic>
      <p:sp>
        <p:nvSpPr>
          <p:cNvPr id="10" name="Title 9"/>
          <p:cNvSpPr>
            <a:spLocks noGrp="1"/>
          </p:cNvSpPr>
          <p:nvPr>
            <p:ph type="ctrTitle"/>
          </p:nvPr>
        </p:nvSpPr>
        <p:spPr>
          <a:xfrm>
            <a:off x="685800" y="381001"/>
            <a:ext cx="7772400" cy="1219199"/>
          </a:xfrm>
        </p:spPr>
        <p:txBody>
          <a:bodyPr/>
          <a:lstStyle/>
          <a:p>
            <a:r>
              <a:rPr lang="en-US" b="1" u="sng" dirty="0" smtClean="0">
                <a:latin typeface="Copperplate Gothic Bold" pitchFamily="34" charset="0"/>
              </a:rPr>
              <a:t>Data Set Description</a:t>
            </a:r>
            <a:endParaRPr lang="en-US" dirty="0">
              <a:latin typeface="Copperplate Gothic Bold" pitchFamily="34" charset="0"/>
            </a:endParaRPr>
          </a:p>
        </p:txBody>
      </p:sp>
      <p:sp>
        <p:nvSpPr>
          <p:cNvPr id="11" name="Subtitle 10"/>
          <p:cNvSpPr>
            <a:spLocks noGrp="1"/>
          </p:cNvSpPr>
          <p:nvPr>
            <p:ph type="subTitle" idx="1"/>
          </p:nvPr>
        </p:nvSpPr>
        <p:spPr>
          <a:xfrm>
            <a:off x="228600" y="1676400"/>
            <a:ext cx="8686800" cy="5029200"/>
          </a:xfrm>
        </p:spPr>
        <p:txBody>
          <a:bodyPr>
            <a:normAutofit/>
          </a:bodyPr>
          <a:lstStyle/>
          <a:p>
            <a:pPr lvl="0" algn="l">
              <a:spcBef>
                <a:spcPts val="1800"/>
              </a:spcBef>
            </a:pPr>
            <a:r>
              <a:rPr lang="en-US" sz="2400" b="1" dirty="0" smtClean="0">
                <a:solidFill>
                  <a:schemeClr val="tx1"/>
                </a:solidFill>
                <a:latin typeface="Baskerville Old Face" pitchFamily="18" charset="0"/>
                <a:ea typeface="Calibri"/>
                <a:cs typeface="Calibri"/>
                <a:sym typeface="Calibri"/>
              </a:rPr>
              <a:t>There are two datasets one for fake news and one for true news. In true news, there is 21417 news, and in fake news, there is 23481 news. I have inserted one label column zero for fake news and one for true news:</a:t>
            </a:r>
          </a:p>
          <a:p>
            <a:pPr marL="914400" lvl="0" indent="-374650" algn="l">
              <a:spcBef>
                <a:spcPts val="1800"/>
              </a:spcBef>
              <a:buSzPts val="2300"/>
              <a:buFont typeface="Calibri"/>
              <a:buChar char="●"/>
            </a:pPr>
            <a:r>
              <a:rPr lang="en-US" sz="2400" b="1" dirty="0" smtClean="0">
                <a:solidFill>
                  <a:schemeClr val="tx1"/>
                </a:solidFill>
                <a:latin typeface="Baskerville Old Face" pitchFamily="18" charset="0"/>
                <a:ea typeface="Calibri"/>
                <a:cs typeface="Calibri"/>
                <a:sym typeface="Calibri"/>
              </a:rPr>
              <a:t>Title: Headlines of the news.</a:t>
            </a:r>
          </a:p>
          <a:p>
            <a:pPr marL="914400" lvl="0" indent="-374650" algn="l">
              <a:spcBef>
                <a:spcPts val="0"/>
              </a:spcBef>
              <a:buSzPts val="2300"/>
              <a:buFont typeface="Calibri"/>
              <a:buChar char="●"/>
            </a:pPr>
            <a:r>
              <a:rPr lang="en-US" sz="2400" b="1" dirty="0" smtClean="0">
                <a:solidFill>
                  <a:schemeClr val="tx1"/>
                </a:solidFill>
                <a:latin typeface="Baskerville Old Face" pitchFamily="18" charset="0"/>
                <a:ea typeface="Calibri"/>
                <a:cs typeface="Calibri"/>
                <a:sym typeface="Calibri"/>
              </a:rPr>
              <a:t>Text: Content of the news.</a:t>
            </a:r>
          </a:p>
          <a:p>
            <a:pPr marL="914400" lvl="0" indent="-374650" algn="l">
              <a:spcBef>
                <a:spcPts val="0"/>
              </a:spcBef>
              <a:buSzPts val="2300"/>
              <a:buFont typeface="Calibri"/>
              <a:buChar char="●"/>
            </a:pPr>
            <a:r>
              <a:rPr lang="en-US" sz="2400" b="1" dirty="0" smtClean="0">
                <a:solidFill>
                  <a:schemeClr val="tx1"/>
                </a:solidFill>
                <a:latin typeface="Baskerville Old Face" pitchFamily="18" charset="0"/>
                <a:ea typeface="Calibri"/>
                <a:cs typeface="Calibri"/>
                <a:sym typeface="Calibri"/>
              </a:rPr>
              <a:t>Subject: Subject of the news.</a:t>
            </a:r>
          </a:p>
          <a:p>
            <a:pPr marL="914400" lvl="0" indent="-374650" algn="l">
              <a:spcBef>
                <a:spcPts val="0"/>
              </a:spcBef>
              <a:buSzPts val="2300"/>
              <a:buFont typeface="Calibri"/>
              <a:buChar char="●"/>
            </a:pPr>
            <a:r>
              <a:rPr lang="en-US" sz="2400" b="1" dirty="0" smtClean="0">
                <a:solidFill>
                  <a:schemeClr val="tx1"/>
                </a:solidFill>
                <a:latin typeface="Baskerville Old Face" pitchFamily="18" charset="0"/>
                <a:ea typeface="Calibri"/>
                <a:cs typeface="Calibri"/>
                <a:sym typeface="Calibri"/>
              </a:rPr>
              <a:t>Date: Date of the news.</a:t>
            </a:r>
          </a:p>
          <a:p>
            <a:pPr marL="914400" lvl="0" indent="-374650" algn="l">
              <a:spcBef>
                <a:spcPts val="0"/>
              </a:spcBef>
              <a:buSzPts val="2300"/>
              <a:buFont typeface="Calibri"/>
              <a:buChar char="●"/>
            </a:pPr>
            <a:r>
              <a:rPr lang="en-US" sz="2400" b="1" dirty="0" smtClean="0">
                <a:solidFill>
                  <a:schemeClr val="tx1"/>
                </a:solidFill>
                <a:latin typeface="Baskerville Old Face" pitchFamily="18" charset="0"/>
                <a:ea typeface="Calibri"/>
                <a:cs typeface="Calibri"/>
                <a:sym typeface="Calibri"/>
              </a:rPr>
              <a:t>Label: News is True(1)/False(0)</a:t>
            </a:r>
          </a:p>
          <a:p>
            <a:endParaRPr lang="en-US" b="1" dirty="0">
              <a:latin typeface="Baskerville Old Face"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6146" name="Picture 2" descr="C:\Users\User\Desktop\Capture.PNG"/>
          <p:cNvPicPr>
            <a:picLocks noChangeAspect="1" noChangeArrowheads="1"/>
          </p:cNvPicPr>
          <p:nvPr/>
        </p:nvPicPr>
        <p:blipFill>
          <a:blip r:embed="rId3" cstate="print"/>
          <a:srcRect/>
          <a:stretch>
            <a:fillRect/>
          </a:stretch>
        </p:blipFill>
        <p:spPr bwMode="auto">
          <a:xfrm>
            <a:off x="0" y="76200"/>
            <a:ext cx="9144000" cy="6858000"/>
          </a:xfrm>
          <a:prstGeom prst="rect">
            <a:avLst/>
          </a:prstGeom>
          <a:ln w="88900" cap="sq" cmpd="thickThin">
            <a:solidFill>
              <a:srgbClr val="000000"/>
            </a:solidFill>
            <a:prstDash val="solid"/>
            <a:miter lim="800000"/>
          </a:ln>
          <a:effectLst>
            <a:innerShdw blurRad="76200">
              <a:srgbClr val="000000"/>
            </a:innerShdw>
          </a:effectLst>
        </p:spPr>
      </p:pic>
      <p:sp>
        <p:nvSpPr>
          <p:cNvPr id="4" name="Title 3"/>
          <p:cNvSpPr>
            <a:spLocks noGrp="1"/>
          </p:cNvSpPr>
          <p:nvPr>
            <p:ph type="ctrTitle"/>
          </p:nvPr>
        </p:nvSpPr>
        <p:spPr>
          <a:xfrm>
            <a:off x="685800" y="304801"/>
            <a:ext cx="7772400" cy="1828800"/>
          </a:xfrm>
        </p:spPr>
        <p:txBody>
          <a:bodyPr>
            <a:normAutofit/>
          </a:bodyPr>
          <a:lstStyle/>
          <a:p>
            <a:pPr lvl="0"/>
            <a:r>
              <a:rPr lang="en-US" b="1" u="sng" dirty="0" smtClean="0">
                <a:latin typeface="Copperplate Gothic Bold" pitchFamily="34" charset="0"/>
              </a:rPr>
              <a:t>Model Building Phase</a:t>
            </a:r>
            <a:r>
              <a:rPr lang="en-US" dirty="0" smtClean="0">
                <a:latin typeface="Copperplate Gothic Bold" pitchFamily="34" charset="0"/>
              </a:rPr>
              <a:t/>
            </a:r>
            <a:br>
              <a:rPr lang="en-US" dirty="0" smtClean="0">
                <a:latin typeface="Copperplate Gothic Bold" pitchFamily="34" charset="0"/>
              </a:rPr>
            </a:br>
            <a:endParaRPr lang="en-US" dirty="0">
              <a:latin typeface="Copperplate Gothic Bold" pitchFamily="34" charset="0"/>
            </a:endParaRPr>
          </a:p>
        </p:txBody>
      </p:sp>
      <p:sp>
        <p:nvSpPr>
          <p:cNvPr id="5" name="Subtitle 4"/>
          <p:cNvSpPr>
            <a:spLocks noGrp="1"/>
          </p:cNvSpPr>
          <p:nvPr>
            <p:ph type="subTitle" idx="1"/>
          </p:nvPr>
        </p:nvSpPr>
        <p:spPr>
          <a:xfrm>
            <a:off x="304800" y="1524000"/>
            <a:ext cx="8534400" cy="5181600"/>
          </a:xfrm>
        </p:spPr>
        <p:txBody>
          <a:bodyPr>
            <a:noAutofit/>
          </a:bodyPr>
          <a:lstStyle/>
          <a:p>
            <a:pPr marL="228600" lvl="0" indent="-228600" algn="l">
              <a:lnSpc>
                <a:spcPct val="90000"/>
              </a:lnSpc>
              <a:spcBef>
                <a:spcPts val="1000"/>
              </a:spcBef>
              <a:buClr>
                <a:schemeClr val="dk1"/>
              </a:buClr>
              <a:buSzPts val="2800"/>
            </a:pPr>
            <a:r>
              <a:rPr lang="en-US" sz="2400" b="1" dirty="0" smtClean="0">
                <a:solidFill>
                  <a:schemeClr val="tx1"/>
                </a:solidFill>
                <a:latin typeface="Baskerville Old Face" pitchFamily="18" charset="0"/>
              </a:rPr>
              <a:t>After collecting the data, you need to build a machine learning model. Before model building do all data pre-processing steps. Try different models with different hyper parameters and select the best model. </a:t>
            </a:r>
          </a:p>
          <a:p>
            <a:pPr marL="228600" lvl="0" indent="-228600" algn="l">
              <a:lnSpc>
                <a:spcPct val="90000"/>
              </a:lnSpc>
              <a:spcBef>
                <a:spcPts val="1000"/>
              </a:spcBef>
              <a:buClr>
                <a:schemeClr val="dk1"/>
              </a:buClr>
              <a:buSzPts val="2800"/>
            </a:pPr>
            <a:r>
              <a:rPr lang="en-US" sz="2400" b="1" dirty="0" smtClean="0">
                <a:solidFill>
                  <a:schemeClr val="tx1"/>
                </a:solidFill>
                <a:latin typeface="Baskerville Old Face" pitchFamily="18" charset="0"/>
              </a:rPr>
              <a:t>Follow the complete life cycle of data science. Include all the steps like </a:t>
            </a:r>
          </a:p>
          <a:p>
            <a:pPr marL="228600" lvl="0" indent="-228600" algn="l">
              <a:lnSpc>
                <a:spcPct val="90000"/>
              </a:lnSpc>
              <a:spcBef>
                <a:spcPts val="1000"/>
              </a:spcBef>
              <a:buClr>
                <a:schemeClr val="dk1"/>
              </a:buClr>
              <a:buSzPts val="2800"/>
            </a:pPr>
            <a:r>
              <a:rPr lang="en-US" sz="2400" b="1" dirty="0" smtClean="0">
                <a:solidFill>
                  <a:schemeClr val="tx1"/>
                </a:solidFill>
                <a:latin typeface="Baskerville Old Face" pitchFamily="18" charset="0"/>
              </a:rPr>
              <a:t>1. Data Cleaning </a:t>
            </a:r>
          </a:p>
          <a:p>
            <a:pPr marL="228600" lvl="0" indent="-228600" algn="l">
              <a:lnSpc>
                <a:spcPct val="90000"/>
              </a:lnSpc>
              <a:spcBef>
                <a:spcPts val="1000"/>
              </a:spcBef>
              <a:buClr>
                <a:schemeClr val="dk1"/>
              </a:buClr>
              <a:buSzPts val="2800"/>
            </a:pPr>
            <a:r>
              <a:rPr lang="en-US" sz="2400" b="1" dirty="0" smtClean="0">
                <a:solidFill>
                  <a:schemeClr val="tx1"/>
                </a:solidFill>
                <a:latin typeface="Baskerville Old Face" pitchFamily="18" charset="0"/>
              </a:rPr>
              <a:t>2. Exploratory Data Analysis </a:t>
            </a:r>
          </a:p>
          <a:p>
            <a:pPr marL="228600" lvl="0" indent="-228600" algn="l">
              <a:lnSpc>
                <a:spcPct val="90000"/>
              </a:lnSpc>
              <a:spcBef>
                <a:spcPts val="1000"/>
              </a:spcBef>
              <a:buClr>
                <a:schemeClr val="dk1"/>
              </a:buClr>
              <a:buSzPts val="2800"/>
            </a:pPr>
            <a:r>
              <a:rPr lang="en-US" sz="2400" b="1" dirty="0" smtClean="0">
                <a:solidFill>
                  <a:schemeClr val="tx1"/>
                </a:solidFill>
                <a:latin typeface="Baskerville Old Face" pitchFamily="18" charset="0"/>
              </a:rPr>
              <a:t>3. Data Pre-processing </a:t>
            </a:r>
          </a:p>
          <a:p>
            <a:pPr marL="228600" lvl="0" indent="-228600" algn="l">
              <a:lnSpc>
                <a:spcPct val="90000"/>
              </a:lnSpc>
              <a:spcBef>
                <a:spcPts val="1000"/>
              </a:spcBef>
              <a:buClr>
                <a:schemeClr val="dk1"/>
              </a:buClr>
              <a:buSzPts val="2800"/>
            </a:pPr>
            <a:r>
              <a:rPr lang="en-US" sz="2400" b="1" dirty="0" smtClean="0">
                <a:solidFill>
                  <a:schemeClr val="tx1"/>
                </a:solidFill>
                <a:latin typeface="Baskerville Old Face" pitchFamily="18" charset="0"/>
              </a:rPr>
              <a:t>4. Model Building</a:t>
            </a:r>
          </a:p>
          <a:p>
            <a:pPr marL="228600" lvl="0" indent="-228600" algn="l">
              <a:lnSpc>
                <a:spcPct val="90000"/>
              </a:lnSpc>
              <a:spcBef>
                <a:spcPts val="1000"/>
              </a:spcBef>
              <a:buClr>
                <a:schemeClr val="dk1"/>
              </a:buClr>
              <a:buSzPts val="2800"/>
            </a:pPr>
            <a:r>
              <a:rPr lang="en-US" sz="2400" b="1" dirty="0" smtClean="0">
                <a:solidFill>
                  <a:schemeClr val="tx1"/>
                </a:solidFill>
                <a:latin typeface="Baskerville Old Face" pitchFamily="18" charset="0"/>
              </a:rPr>
              <a:t>5. Model Evaluation </a:t>
            </a:r>
          </a:p>
          <a:p>
            <a:pPr marL="228600" lvl="0" indent="-228600" algn="l">
              <a:lnSpc>
                <a:spcPct val="90000"/>
              </a:lnSpc>
              <a:spcBef>
                <a:spcPts val="1000"/>
              </a:spcBef>
              <a:buClr>
                <a:schemeClr val="dk1"/>
              </a:buClr>
              <a:buSzPts val="2800"/>
            </a:pPr>
            <a:r>
              <a:rPr lang="en-US" sz="2400" b="1" dirty="0" smtClean="0">
                <a:solidFill>
                  <a:schemeClr val="tx1"/>
                </a:solidFill>
                <a:latin typeface="Baskerville Old Face" pitchFamily="18" charset="0"/>
              </a:rPr>
              <a:t>6. Selecting the best model </a:t>
            </a:r>
          </a:p>
          <a:p>
            <a:endParaRPr lang="en-US" sz="1800" dirty="0">
              <a:solidFill>
                <a:schemeClr val="tx1"/>
              </a:solidFill>
              <a:latin typeface="Baskerville Old Face"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7171" name="Picture 3" descr="C:\Users\User\Desktop\Capture.PNG"/>
          <p:cNvPicPr>
            <a:picLocks noChangeAspect="1" noChangeArrowheads="1"/>
          </p:cNvPicPr>
          <p:nvPr/>
        </p:nvPicPr>
        <p:blipFill>
          <a:blip r:embed="rId3" cstate="print"/>
          <a:srcRect/>
          <a:stretch>
            <a:fillRect/>
          </a:stretch>
        </p:blipFill>
        <p:spPr bwMode="auto">
          <a:xfrm>
            <a:off x="0" y="0"/>
            <a:ext cx="9144000" cy="6858000"/>
          </a:xfrm>
          <a:prstGeom prst="rect">
            <a:avLst/>
          </a:prstGeom>
          <a:ln w="88900" cap="sq" cmpd="thickThin">
            <a:solidFill>
              <a:srgbClr val="000000"/>
            </a:solidFill>
            <a:prstDash val="solid"/>
            <a:miter lim="800000"/>
          </a:ln>
          <a:effectLst>
            <a:innerShdw blurRad="76200">
              <a:srgbClr val="000000"/>
            </a:innerShdw>
          </a:effectLst>
        </p:spPr>
      </p:pic>
      <p:sp>
        <p:nvSpPr>
          <p:cNvPr id="19" name="Title 18"/>
          <p:cNvSpPr>
            <a:spLocks noGrp="1"/>
          </p:cNvSpPr>
          <p:nvPr>
            <p:ph type="ctrTitle"/>
          </p:nvPr>
        </p:nvSpPr>
        <p:spPr>
          <a:xfrm>
            <a:off x="685800" y="609601"/>
            <a:ext cx="7772400" cy="761999"/>
          </a:xfrm>
        </p:spPr>
        <p:txBody>
          <a:bodyPr>
            <a:normAutofit fontScale="90000"/>
          </a:bodyPr>
          <a:lstStyle/>
          <a:p>
            <a:r>
              <a:rPr lang="en-US" dirty="0" smtClean="0">
                <a:latin typeface="Copperplate Gothic Bold" pitchFamily="34" charset="0"/>
              </a:rPr>
              <a:t>EDA</a:t>
            </a:r>
            <a:endParaRPr lang="en-US" dirty="0">
              <a:latin typeface="Copperplate Gothic Bold" pitchFamily="34" charset="0"/>
            </a:endParaRPr>
          </a:p>
        </p:txBody>
      </p:sp>
      <p:grpSp>
        <p:nvGrpSpPr>
          <p:cNvPr id="21" name="Google Shape;96;p4"/>
          <p:cNvGrpSpPr>
            <a:grpSpLocks noGrp="1"/>
          </p:cNvGrpSpPr>
          <p:nvPr>
            <p:ph type="subTitle" idx="1"/>
          </p:nvPr>
        </p:nvGrpSpPr>
        <p:grpSpPr>
          <a:xfrm>
            <a:off x="381000" y="1524000"/>
            <a:ext cx="8763000" cy="4114800"/>
            <a:chOff x="75768" y="578169"/>
            <a:chExt cx="10364063" cy="3195000"/>
          </a:xfrm>
        </p:grpSpPr>
        <p:sp>
          <p:nvSpPr>
            <p:cNvPr id="22" name="Google Shape;97;p4"/>
            <p:cNvSpPr/>
            <p:nvPr/>
          </p:nvSpPr>
          <p:spPr>
            <a:xfrm>
              <a:off x="679050" y="578169"/>
              <a:ext cx="1887187" cy="1887187"/>
            </a:xfrm>
            <a:prstGeom prst="ellipse">
              <a:avLst/>
            </a:prstGeom>
            <a:solidFill>
              <a:srgbClr val="CCD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Copperplate Gothic Bold" pitchFamily="34" charset="0"/>
              </a:endParaRPr>
            </a:p>
          </p:txBody>
        </p:sp>
        <p:sp>
          <p:nvSpPr>
            <p:cNvPr id="23" name="Google Shape;98;p4"/>
            <p:cNvSpPr/>
            <p:nvPr/>
          </p:nvSpPr>
          <p:spPr>
            <a:xfrm>
              <a:off x="1081237" y="980356"/>
              <a:ext cx="1082812" cy="1082812"/>
            </a:xfrm>
            <a:prstGeom prst="rect">
              <a:avLst/>
            </a:prstGeom>
            <a:blipFill rotWithShape="1">
              <a:blip r:embed="rId4" cstate="print">
                <a:alphaModFix/>
              </a:blip>
              <a:stretch>
                <a:fillRect/>
              </a:stretch>
            </a:bli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Copperplate Gothic Bold" pitchFamily="34" charset="0"/>
              </a:endParaRPr>
            </a:p>
          </p:txBody>
        </p:sp>
        <p:sp>
          <p:nvSpPr>
            <p:cNvPr id="24" name="Google Shape;99;p4"/>
            <p:cNvSpPr/>
            <p:nvPr/>
          </p:nvSpPr>
          <p:spPr>
            <a:xfrm>
              <a:off x="75768" y="3053169"/>
              <a:ext cx="3093750"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Copperplate Gothic Bold" pitchFamily="34" charset="0"/>
              </a:endParaRPr>
            </a:p>
          </p:txBody>
        </p:sp>
        <p:sp>
          <p:nvSpPr>
            <p:cNvPr id="25" name="Google Shape;100;p4"/>
            <p:cNvSpPr txBox="1"/>
            <p:nvPr/>
          </p:nvSpPr>
          <p:spPr>
            <a:xfrm>
              <a:off x="75768" y="3053169"/>
              <a:ext cx="3093750" cy="7200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2300"/>
                <a:buFont typeface="Calibri"/>
                <a:buNone/>
              </a:pPr>
              <a:r>
                <a:rPr lang="en-US" sz="2300" b="1" cap="none">
                  <a:solidFill>
                    <a:schemeClr val="dk1"/>
                  </a:solidFill>
                  <a:latin typeface="Copperplate Gothic Bold" pitchFamily="34" charset="0"/>
                  <a:ea typeface="Calibri"/>
                  <a:cs typeface="Calibri"/>
                  <a:sym typeface="Calibri"/>
                </a:rPr>
                <a:t>SHAPE OF THE DATASET.</a:t>
              </a:r>
              <a:endParaRPr b="1">
                <a:latin typeface="Copperplate Gothic Bold" pitchFamily="34" charset="0"/>
              </a:endParaRPr>
            </a:p>
          </p:txBody>
        </p:sp>
        <p:sp>
          <p:nvSpPr>
            <p:cNvPr id="26" name="Google Shape;101;p4"/>
            <p:cNvSpPr/>
            <p:nvPr/>
          </p:nvSpPr>
          <p:spPr>
            <a:xfrm>
              <a:off x="4314206" y="578169"/>
              <a:ext cx="1887187" cy="1887187"/>
            </a:xfrm>
            <a:prstGeom prst="ellipse">
              <a:avLst/>
            </a:prstGeom>
            <a:solidFill>
              <a:srgbClr val="CCD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Copperplate Gothic Bold" pitchFamily="34" charset="0"/>
              </a:endParaRPr>
            </a:p>
          </p:txBody>
        </p:sp>
        <p:sp>
          <p:nvSpPr>
            <p:cNvPr id="27" name="Google Shape;102;p4"/>
            <p:cNvSpPr/>
            <p:nvPr/>
          </p:nvSpPr>
          <p:spPr>
            <a:xfrm>
              <a:off x="4716393" y="980356"/>
              <a:ext cx="1082812" cy="1082812"/>
            </a:xfrm>
            <a:prstGeom prst="rect">
              <a:avLst/>
            </a:prstGeom>
            <a:blipFill rotWithShape="1">
              <a:blip r:embed="rId5" cstate="print">
                <a:alphaModFix/>
              </a:blip>
              <a:stretch>
                <a:fillRect/>
              </a:stretch>
            </a:bli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Copperplate Gothic Bold" pitchFamily="34" charset="0"/>
              </a:endParaRPr>
            </a:p>
          </p:txBody>
        </p:sp>
        <p:sp>
          <p:nvSpPr>
            <p:cNvPr id="28" name="Google Shape;103;p4"/>
            <p:cNvSpPr/>
            <p:nvPr/>
          </p:nvSpPr>
          <p:spPr>
            <a:xfrm>
              <a:off x="3710925" y="3053169"/>
              <a:ext cx="3093750"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Copperplate Gothic Bold" pitchFamily="34" charset="0"/>
              </a:endParaRPr>
            </a:p>
          </p:txBody>
        </p:sp>
        <p:sp>
          <p:nvSpPr>
            <p:cNvPr id="29" name="Google Shape;104;p4"/>
            <p:cNvSpPr txBox="1"/>
            <p:nvPr/>
          </p:nvSpPr>
          <p:spPr>
            <a:xfrm>
              <a:off x="3710925" y="3053169"/>
              <a:ext cx="3093750" cy="7200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2300"/>
                <a:buFont typeface="Calibri"/>
                <a:buNone/>
              </a:pPr>
              <a:r>
                <a:rPr lang="en-US" sz="2300" b="1" cap="none">
                  <a:solidFill>
                    <a:schemeClr val="dk1"/>
                  </a:solidFill>
                  <a:latin typeface="Copperplate Gothic Bold" pitchFamily="34" charset="0"/>
                  <a:ea typeface="Calibri"/>
                  <a:cs typeface="Calibri"/>
                  <a:sym typeface="Calibri"/>
                </a:rPr>
                <a:t>INFORMATION OF THE DATASET.</a:t>
              </a:r>
              <a:endParaRPr b="1">
                <a:latin typeface="Copperplate Gothic Bold" pitchFamily="34" charset="0"/>
              </a:endParaRPr>
            </a:p>
          </p:txBody>
        </p:sp>
        <p:sp>
          <p:nvSpPr>
            <p:cNvPr id="30" name="Google Shape;105;p4"/>
            <p:cNvSpPr/>
            <p:nvPr/>
          </p:nvSpPr>
          <p:spPr>
            <a:xfrm>
              <a:off x="7949362" y="578169"/>
              <a:ext cx="1887187" cy="1887187"/>
            </a:xfrm>
            <a:prstGeom prst="ellipse">
              <a:avLst/>
            </a:prstGeom>
            <a:solidFill>
              <a:srgbClr val="CCD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Copperplate Gothic Bold" pitchFamily="34" charset="0"/>
              </a:endParaRPr>
            </a:p>
          </p:txBody>
        </p:sp>
        <p:sp>
          <p:nvSpPr>
            <p:cNvPr id="31" name="Google Shape;106;p4"/>
            <p:cNvSpPr/>
            <p:nvPr/>
          </p:nvSpPr>
          <p:spPr>
            <a:xfrm>
              <a:off x="8351550" y="980356"/>
              <a:ext cx="1082812" cy="1082812"/>
            </a:xfrm>
            <a:prstGeom prst="rect">
              <a:avLst/>
            </a:prstGeom>
            <a:blipFill rotWithShape="1">
              <a:blip r:embed="rId6" cstate="print">
                <a:alphaModFix/>
              </a:blip>
              <a:stretch>
                <a:fillRect/>
              </a:stretch>
            </a:bli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Copperplate Gothic Bold" pitchFamily="34" charset="0"/>
              </a:endParaRPr>
            </a:p>
          </p:txBody>
        </p:sp>
        <p:sp>
          <p:nvSpPr>
            <p:cNvPr id="32" name="Google Shape;107;p4"/>
            <p:cNvSpPr/>
            <p:nvPr/>
          </p:nvSpPr>
          <p:spPr>
            <a:xfrm>
              <a:off x="7346081" y="3053169"/>
              <a:ext cx="3093750"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Copperplate Gothic Bold" pitchFamily="34" charset="0"/>
              </a:endParaRPr>
            </a:p>
          </p:txBody>
        </p:sp>
        <p:sp>
          <p:nvSpPr>
            <p:cNvPr id="33" name="Google Shape;108;p4"/>
            <p:cNvSpPr txBox="1"/>
            <p:nvPr/>
          </p:nvSpPr>
          <p:spPr>
            <a:xfrm>
              <a:off x="7346081" y="3053169"/>
              <a:ext cx="3093750" cy="7200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2300"/>
                <a:buFont typeface="Calibri"/>
                <a:buNone/>
              </a:pPr>
              <a:r>
                <a:rPr lang="en-US" sz="2300" b="1" cap="none">
                  <a:solidFill>
                    <a:schemeClr val="dk1"/>
                  </a:solidFill>
                  <a:latin typeface="Copperplate Gothic Bold" pitchFamily="34" charset="0"/>
                  <a:ea typeface="Calibri"/>
                  <a:cs typeface="Calibri"/>
                  <a:sym typeface="Calibri"/>
                </a:rPr>
                <a:t>DATA CLEANING.</a:t>
              </a:r>
              <a:endParaRPr b="1">
                <a:latin typeface="Copperplate Gothic Bold" pitchFamily="34" charset="0"/>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8194" name="Picture 2" descr="C:\Users\User\Desktop\Capture.PNG"/>
          <p:cNvPicPr>
            <a:picLocks noChangeAspect="1" noChangeArrowheads="1"/>
          </p:cNvPicPr>
          <p:nvPr/>
        </p:nvPicPr>
        <p:blipFill>
          <a:blip r:embed="rId3" cstate="print"/>
          <a:srcRect/>
          <a:stretch>
            <a:fillRect/>
          </a:stretch>
        </p:blipFill>
        <p:spPr bwMode="auto">
          <a:xfrm>
            <a:off x="0" y="0"/>
            <a:ext cx="9144000" cy="6858000"/>
          </a:xfrm>
          <a:prstGeom prst="rect">
            <a:avLst/>
          </a:prstGeom>
          <a:ln w="88900" cap="sq" cmpd="thickThin">
            <a:solidFill>
              <a:srgbClr val="000000"/>
            </a:solidFill>
            <a:prstDash val="solid"/>
            <a:miter lim="800000"/>
          </a:ln>
          <a:effectLst>
            <a:innerShdw blurRad="76200">
              <a:srgbClr val="000000"/>
            </a:innerShdw>
          </a:effectLst>
        </p:spPr>
      </p:pic>
      <p:sp>
        <p:nvSpPr>
          <p:cNvPr id="6" name="Title 5"/>
          <p:cNvSpPr>
            <a:spLocks noGrp="1"/>
          </p:cNvSpPr>
          <p:nvPr>
            <p:ph type="ctrTitle"/>
          </p:nvPr>
        </p:nvSpPr>
        <p:spPr>
          <a:xfrm>
            <a:off x="685800" y="304801"/>
            <a:ext cx="7772400" cy="1142999"/>
          </a:xfrm>
        </p:spPr>
        <p:txBody>
          <a:bodyPr/>
          <a:lstStyle/>
          <a:p>
            <a:r>
              <a:rPr lang="en-US" b="1" u="sng" dirty="0" smtClean="0">
                <a:solidFill>
                  <a:schemeClr val="dk1"/>
                </a:solidFill>
                <a:latin typeface="Copperplate Gothic Bold" pitchFamily="34" charset="0"/>
                <a:ea typeface="Calibri"/>
                <a:cs typeface="Calibri"/>
                <a:sym typeface="Calibri"/>
              </a:rPr>
              <a:t>Descriptive Statistic:</a:t>
            </a:r>
            <a:endParaRPr lang="en-US" dirty="0">
              <a:latin typeface="Copperplate Gothic Bold" pitchFamily="34" charset="0"/>
            </a:endParaRPr>
          </a:p>
        </p:txBody>
      </p:sp>
      <p:sp>
        <p:nvSpPr>
          <p:cNvPr id="7" name="Subtitle 6"/>
          <p:cNvSpPr>
            <a:spLocks noGrp="1"/>
          </p:cNvSpPr>
          <p:nvPr>
            <p:ph type="subTitle" idx="1"/>
          </p:nvPr>
        </p:nvSpPr>
        <p:spPr/>
        <p:txBody>
          <a:bodyPr/>
          <a:lstStyle/>
          <a:p>
            <a:endParaRPr lang="en-US" dirty="0"/>
          </a:p>
        </p:txBody>
      </p:sp>
      <p:pic>
        <p:nvPicPr>
          <p:cNvPr id="8" name="Google Shape;115;p5"/>
          <p:cNvPicPr preferRelativeResize="0"/>
          <p:nvPr/>
        </p:nvPicPr>
        <p:blipFill>
          <a:blip r:embed="rId4" cstate="print">
            <a:alphaModFix/>
          </a:blip>
          <a:stretch>
            <a:fillRect/>
          </a:stretch>
        </p:blipFill>
        <p:spPr>
          <a:xfrm>
            <a:off x="838200" y="1690700"/>
            <a:ext cx="7543800" cy="4710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9218" name="Picture 2" descr="C:\Users\User\Desktop\Capture.PNG"/>
          <p:cNvPicPr>
            <a:picLocks noChangeAspect="1" noChangeArrowheads="1"/>
          </p:cNvPicPr>
          <p:nvPr/>
        </p:nvPicPr>
        <p:blipFill>
          <a:blip r:embed="rId3" cstate="print"/>
          <a:srcRect/>
          <a:stretch>
            <a:fillRect/>
          </a:stretch>
        </p:blipFill>
        <p:spPr bwMode="auto">
          <a:xfrm>
            <a:off x="0" y="0"/>
            <a:ext cx="9144000" cy="6858000"/>
          </a:xfrm>
          <a:prstGeom prst="rect">
            <a:avLst/>
          </a:prstGeom>
          <a:ln w="88900" cap="sq" cmpd="thickThin">
            <a:solidFill>
              <a:srgbClr val="000000"/>
            </a:solidFill>
            <a:prstDash val="solid"/>
            <a:miter lim="800000"/>
          </a:ln>
          <a:effectLst>
            <a:innerShdw blurRad="76200">
              <a:srgbClr val="000000"/>
            </a:innerShdw>
          </a:effectLst>
        </p:spPr>
      </p:pic>
      <p:sp>
        <p:nvSpPr>
          <p:cNvPr id="7" name="Title 6"/>
          <p:cNvSpPr>
            <a:spLocks noGrp="1"/>
          </p:cNvSpPr>
          <p:nvPr>
            <p:ph type="ctrTitle"/>
          </p:nvPr>
        </p:nvSpPr>
        <p:spPr>
          <a:xfrm>
            <a:off x="685800" y="457201"/>
            <a:ext cx="7772400" cy="1295400"/>
          </a:xfrm>
        </p:spPr>
        <p:txBody>
          <a:bodyPr>
            <a:normAutofit fontScale="90000"/>
          </a:bodyPr>
          <a:lstStyle/>
          <a:p>
            <a:r>
              <a:rPr lang="en-US" b="1" u="sng" dirty="0" smtClean="0">
                <a:latin typeface="Copperplate Gothic Bold" pitchFamily="34" charset="0"/>
                <a:ea typeface="Calibri"/>
                <a:cs typeface="Calibri"/>
                <a:sym typeface="Calibri"/>
              </a:rPr>
              <a:t>Information of dataset:-</a:t>
            </a:r>
            <a:endParaRPr lang="en-US" dirty="0">
              <a:latin typeface="Copperplate Gothic Bold" pitchFamily="34" charset="0"/>
            </a:endParaRPr>
          </a:p>
        </p:txBody>
      </p:sp>
      <p:pic>
        <p:nvPicPr>
          <p:cNvPr id="9" name="Google Shape;122;p6"/>
          <p:cNvPicPr preferRelativeResize="0"/>
          <p:nvPr/>
        </p:nvPicPr>
        <p:blipFill>
          <a:blip r:embed="rId4" cstate="print">
            <a:alphaModFix/>
          </a:blip>
          <a:stretch>
            <a:fillRect/>
          </a:stretch>
        </p:blipFill>
        <p:spPr>
          <a:xfrm>
            <a:off x="1524000" y="1600200"/>
            <a:ext cx="4267200" cy="4929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8" name="Google Shape;128;p7"/>
          <p:cNvSpPr txBox="1">
            <a:spLocks noGrp="1"/>
          </p:cNvSpPr>
          <p:nvPr>
            <p:ph type="ctr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4000"/>
              <a:buFont typeface="Calibri"/>
              <a:buNone/>
            </a:pPr>
            <a:r>
              <a:rPr lang="en-US" sz="4000" b="1" u="sng">
                <a:solidFill>
                  <a:srgbClr val="FFFFFF"/>
                </a:solidFill>
                <a:latin typeface="Calibri"/>
                <a:ea typeface="Calibri"/>
                <a:cs typeface="Calibri"/>
                <a:sym typeface="Calibri"/>
              </a:rPr>
              <a:t>Visualization</a:t>
            </a:r>
            <a:endParaRPr sz="4000">
              <a:solidFill>
                <a:srgbClr val="FFFFFF"/>
              </a:solidFill>
              <a:latin typeface="Calibri"/>
              <a:ea typeface="Calibri"/>
              <a:cs typeface="Calibri"/>
              <a:sym typeface="Calibri"/>
            </a:endParaRPr>
          </a:p>
        </p:txBody>
      </p:sp>
      <p:sp>
        <p:nvSpPr>
          <p:cNvPr id="10" name="Subtitle 9"/>
          <p:cNvSpPr>
            <a:spLocks noGrp="1"/>
          </p:cNvSpPr>
          <p:nvPr>
            <p:ph type="subTitle" idx="1"/>
          </p:nvPr>
        </p:nvSpPr>
        <p:spPr/>
        <p:txBody>
          <a:bodyPr/>
          <a:lstStyle/>
          <a:p>
            <a:endParaRPr lang="en-US"/>
          </a:p>
        </p:txBody>
      </p:sp>
      <p:pic>
        <p:nvPicPr>
          <p:cNvPr id="10242" name="Picture 2" descr="C:\Users\User\Desktop\Capture.PNG"/>
          <p:cNvPicPr>
            <a:picLocks noChangeAspect="1" noChangeArrowheads="1"/>
          </p:cNvPicPr>
          <p:nvPr/>
        </p:nvPicPr>
        <p:blipFill>
          <a:blip r:embed="rId3" cstate="print"/>
          <a:srcRect/>
          <a:stretch>
            <a:fillRect/>
          </a:stretch>
        </p:blipFill>
        <p:spPr bwMode="auto">
          <a:xfrm>
            <a:off x="0" y="0"/>
            <a:ext cx="9144000" cy="6858000"/>
          </a:xfrm>
          <a:prstGeom prst="rect">
            <a:avLst/>
          </a:prstGeom>
          <a:ln w="88900" cap="sq" cmpd="thickThin">
            <a:solidFill>
              <a:srgbClr val="000000"/>
            </a:solidFill>
            <a:prstDash val="solid"/>
            <a:miter lim="800000"/>
          </a:ln>
          <a:effectLst>
            <a:innerShdw blurRad="76200">
              <a:srgbClr val="000000"/>
            </a:innerShdw>
          </a:effectLst>
        </p:spPr>
      </p:pic>
      <p:sp>
        <p:nvSpPr>
          <p:cNvPr id="11" name="Rectangle 10"/>
          <p:cNvSpPr/>
          <p:nvPr/>
        </p:nvSpPr>
        <p:spPr>
          <a:xfrm>
            <a:off x="1143001" y="533400"/>
            <a:ext cx="5867400" cy="707886"/>
          </a:xfrm>
          <a:prstGeom prst="rect">
            <a:avLst/>
          </a:prstGeom>
        </p:spPr>
        <p:txBody>
          <a:bodyPr wrap="square">
            <a:spAutoFit/>
          </a:bodyPr>
          <a:lstStyle/>
          <a:p>
            <a:r>
              <a:rPr lang="en-US" sz="4000" b="1" u="sng" dirty="0" smtClean="0">
                <a:latin typeface="Copperplate Gothic Bold" pitchFamily="34" charset="0"/>
                <a:ea typeface="Calibri"/>
                <a:cs typeface="Calibri"/>
                <a:sym typeface="Calibri"/>
              </a:rPr>
              <a:t>Visualization</a:t>
            </a:r>
            <a:endParaRPr lang="en-US" sz="4000" dirty="0">
              <a:latin typeface="Copperplate Gothic Bold" pitchFamily="34" charset="0"/>
            </a:endParaRPr>
          </a:p>
        </p:txBody>
      </p:sp>
      <p:pic>
        <p:nvPicPr>
          <p:cNvPr id="12" name="Google Shape;130;p7"/>
          <p:cNvPicPr preferRelativeResize="0"/>
          <p:nvPr/>
        </p:nvPicPr>
        <p:blipFill>
          <a:blip r:embed="rId4" cstate="print">
            <a:alphaModFix/>
          </a:blip>
          <a:stretch>
            <a:fillRect/>
          </a:stretch>
        </p:blipFill>
        <p:spPr>
          <a:xfrm>
            <a:off x="228600" y="1524000"/>
            <a:ext cx="4114799" cy="4420125"/>
          </a:xfrm>
          <a:prstGeom prst="rect">
            <a:avLst/>
          </a:prstGeom>
          <a:noFill/>
          <a:ln>
            <a:noFill/>
          </a:ln>
        </p:spPr>
      </p:pic>
      <p:pic>
        <p:nvPicPr>
          <p:cNvPr id="13" name="Google Shape;131;p7"/>
          <p:cNvPicPr preferRelativeResize="0"/>
          <p:nvPr/>
        </p:nvPicPr>
        <p:blipFill>
          <a:blip r:embed="rId5" cstate="print">
            <a:alphaModFix/>
          </a:blip>
          <a:stretch>
            <a:fillRect/>
          </a:stretch>
        </p:blipFill>
        <p:spPr>
          <a:xfrm>
            <a:off x="4572000" y="1600200"/>
            <a:ext cx="4267200" cy="4343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11266" name="Picture 2" descr="C:\Users\User\Desktop\Capture.PNG"/>
          <p:cNvPicPr>
            <a:picLocks noChangeAspect="1" noChangeArrowheads="1"/>
          </p:cNvPicPr>
          <p:nvPr/>
        </p:nvPicPr>
        <p:blipFill>
          <a:blip r:embed="rId3" cstate="print"/>
          <a:srcRect/>
          <a:stretch>
            <a:fillRect/>
          </a:stretch>
        </p:blipFill>
        <p:spPr bwMode="auto">
          <a:xfrm>
            <a:off x="0" y="0"/>
            <a:ext cx="9144000" cy="6858000"/>
          </a:xfrm>
          <a:prstGeom prst="rect">
            <a:avLst/>
          </a:prstGeom>
          <a:ln w="88900" cap="sq" cmpd="thickThin">
            <a:solidFill>
              <a:srgbClr val="000000"/>
            </a:solidFill>
            <a:prstDash val="solid"/>
            <a:miter lim="800000"/>
          </a:ln>
          <a:effectLst>
            <a:innerShdw blurRad="76200">
              <a:srgbClr val="000000"/>
            </a:innerShdw>
          </a:effectLst>
        </p:spPr>
      </p:pic>
      <p:sp>
        <p:nvSpPr>
          <p:cNvPr id="39" name="Title 38"/>
          <p:cNvSpPr>
            <a:spLocks noGrp="1"/>
          </p:cNvSpPr>
          <p:nvPr>
            <p:ph type="ctrTitle"/>
          </p:nvPr>
        </p:nvSpPr>
        <p:spPr>
          <a:xfrm>
            <a:off x="685800" y="609601"/>
            <a:ext cx="7772400" cy="1371599"/>
          </a:xfrm>
        </p:spPr>
        <p:txBody>
          <a:bodyPr>
            <a:noAutofit/>
          </a:bodyPr>
          <a:lstStyle/>
          <a:p>
            <a:pPr lvl="0">
              <a:lnSpc>
                <a:spcPct val="90000"/>
              </a:lnSpc>
              <a:spcBef>
                <a:spcPts val="0"/>
              </a:spcBef>
            </a:pPr>
            <a:r>
              <a:rPr lang="en-US" sz="3200" b="1" u="sng" dirty="0" smtClean="0">
                <a:latin typeface="Copperplate Gothic Bold" pitchFamily="34" charset="0"/>
              </a:rPr>
              <a:t>Natural Language Processing (NLP)</a:t>
            </a:r>
            <a:r>
              <a:rPr lang="en-US" sz="3200" u="sng" dirty="0" smtClean="0">
                <a:latin typeface="Copperplate Gothic Bold" pitchFamily="34" charset="0"/>
              </a:rPr>
              <a:t/>
            </a:r>
            <a:br>
              <a:rPr lang="en-US" sz="3200" u="sng" dirty="0" smtClean="0">
                <a:latin typeface="Copperplate Gothic Bold" pitchFamily="34" charset="0"/>
              </a:rPr>
            </a:br>
            <a:r>
              <a:rPr lang="en-US" sz="3200" b="1" u="sng" dirty="0" smtClean="0">
                <a:latin typeface="Copperplate Gothic Bold" pitchFamily="34" charset="0"/>
              </a:rPr>
              <a:t>Data Preprocessing</a:t>
            </a:r>
            <a:endParaRPr lang="en-US" sz="3200" dirty="0">
              <a:latin typeface="Copperplate Gothic Bold" pitchFamily="34" charset="0"/>
            </a:endParaRPr>
          </a:p>
        </p:txBody>
      </p:sp>
      <p:grpSp>
        <p:nvGrpSpPr>
          <p:cNvPr id="41" name="Google Shape;137;p8"/>
          <p:cNvGrpSpPr>
            <a:grpSpLocks noGrp="1"/>
          </p:cNvGrpSpPr>
          <p:nvPr>
            <p:ph type="subTitle" idx="1"/>
          </p:nvPr>
        </p:nvGrpSpPr>
        <p:grpSpPr>
          <a:xfrm>
            <a:off x="381000" y="2209800"/>
            <a:ext cx="8458200" cy="4419600"/>
            <a:chOff x="671804" y="89"/>
            <a:chExt cx="9387651" cy="4523686"/>
          </a:xfrm>
        </p:grpSpPr>
        <p:sp>
          <p:nvSpPr>
            <p:cNvPr id="42" name="Google Shape;138;p8"/>
            <p:cNvSpPr/>
            <p:nvPr/>
          </p:nvSpPr>
          <p:spPr>
            <a:xfrm>
              <a:off x="2671635" y="554858"/>
              <a:ext cx="429775" cy="91440"/>
            </a:xfrm>
            <a:custGeom>
              <a:avLst/>
              <a:gdLst/>
              <a:ahLst/>
              <a:cxnLst/>
              <a:rect l="l" t="t" r="r" b="b"/>
              <a:pathLst>
                <a:path w="120000" h="120000" extrusionOk="0">
                  <a:moveTo>
                    <a:pt x="0" y="60000"/>
                  </a:moveTo>
                  <a:lnTo>
                    <a:pt x="120000" y="60000"/>
                  </a:lnTo>
                </a:path>
              </a:pathLst>
            </a:custGeom>
            <a:noFill/>
            <a:ln w="9525" cap="flat" cmpd="sng">
              <a:solidFill>
                <a:srgbClr val="4372C3"/>
              </a:solidFill>
              <a:prstDash val="solid"/>
              <a:miter lim="800000"/>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39;p8"/>
            <p:cNvSpPr txBox="1"/>
            <p:nvPr/>
          </p:nvSpPr>
          <p:spPr>
            <a:xfrm>
              <a:off x="2875013" y="598276"/>
              <a:ext cx="23018" cy="4603"/>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alibri"/>
                <a:buNone/>
              </a:pPr>
              <a:endParaRPr sz="500">
                <a:latin typeface="Calibri"/>
                <a:ea typeface="Calibri"/>
                <a:cs typeface="Calibri"/>
                <a:sym typeface="Calibri"/>
              </a:endParaRPr>
            </a:p>
          </p:txBody>
        </p:sp>
        <p:sp>
          <p:nvSpPr>
            <p:cNvPr id="44" name="Google Shape;140;p8"/>
            <p:cNvSpPr/>
            <p:nvPr/>
          </p:nvSpPr>
          <p:spPr>
            <a:xfrm>
              <a:off x="671804" y="89"/>
              <a:ext cx="2001631" cy="1200978"/>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41;p8"/>
            <p:cNvSpPr txBox="1"/>
            <p:nvPr/>
          </p:nvSpPr>
          <p:spPr>
            <a:xfrm>
              <a:off x="671804" y="89"/>
              <a:ext cx="2001631" cy="1200978"/>
            </a:xfrm>
            <a:prstGeom prst="rect">
              <a:avLst/>
            </a:prstGeom>
            <a:noFill/>
            <a:ln>
              <a:noFill/>
            </a:ln>
          </p:spPr>
          <p:txBody>
            <a:bodyPr spcFirstLastPara="1" wrap="square" lIns="98075" tIns="102950" rIns="98075" bIns="102950" anchor="ctr" anchorCtr="0">
              <a:noAutofit/>
            </a:bodyPr>
            <a:lstStyle/>
            <a:p>
              <a:pPr marL="0" marR="0" lvl="0" indent="0" algn="ctr" rtl="0">
                <a:lnSpc>
                  <a:spcPct val="90000"/>
                </a:lnSpc>
                <a:spcBef>
                  <a:spcPts val="0"/>
                </a:spcBef>
                <a:spcAft>
                  <a:spcPts val="0"/>
                </a:spcAft>
                <a:buClr>
                  <a:schemeClr val="lt1"/>
                </a:buClr>
                <a:buSzPts val="2300"/>
                <a:buFont typeface="Calibri"/>
                <a:buNone/>
              </a:pPr>
              <a:r>
                <a:rPr lang="en-US" sz="2300">
                  <a:latin typeface="Calibri"/>
                  <a:ea typeface="Calibri"/>
                  <a:cs typeface="Calibri"/>
                  <a:sym typeface="Calibri"/>
                </a:rPr>
                <a:t>Stopwords</a:t>
              </a:r>
              <a:endParaRPr/>
            </a:p>
          </p:txBody>
        </p:sp>
        <p:sp>
          <p:nvSpPr>
            <p:cNvPr id="46" name="Google Shape;142;p8"/>
            <p:cNvSpPr/>
            <p:nvPr/>
          </p:nvSpPr>
          <p:spPr>
            <a:xfrm>
              <a:off x="5133642" y="554858"/>
              <a:ext cx="429775" cy="91440"/>
            </a:xfrm>
            <a:custGeom>
              <a:avLst/>
              <a:gdLst/>
              <a:ahLst/>
              <a:cxnLst/>
              <a:rect l="l" t="t" r="r" b="b"/>
              <a:pathLst>
                <a:path w="120000" h="120000" extrusionOk="0">
                  <a:moveTo>
                    <a:pt x="0" y="60000"/>
                  </a:moveTo>
                  <a:lnTo>
                    <a:pt x="120000" y="60000"/>
                  </a:lnTo>
                </a:path>
              </a:pathLst>
            </a:custGeom>
            <a:noFill/>
            <a:ln w="9525" cap="flat" cmpd="sng">
              <a:solidFill>
                <a:srgbClr val="4372C3"/>
              </a:solidFill>
              <a:prstDash val="solid"/>
              <a:miter lim="800000"/>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43;p8"/>
            <p:cNvSpPr txBox="1"/>
            <p:nvPr/>
          </p:nvSpPr>
          <p:spPr>
            <a:xfrm>
              <a:off x="5337020" y="598276"/>
              <a:ext cx="23018" cy="4603"/>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alibri"/>
                <a:buNone/>
              </a:pPr>
              <a:endParaRPr sz="500">
                <a:latin typeface="Calibri"/>
                <a:ea typeface="Calibri"/>
                <a:cs typeface="Calibri"/>
                <a:sym typeface="Calibri"/>
              </a:endParaRPr>
            </a:p>
          </p:txBody>
        </p:sp>
        <p:sp>
          <p:nvSpPr>
            <p:cNvPr id="48" name="Google Shape;144;p8"/>
            <p:cNvSpPr/>
            <p:nvPr/>
          </p:nvSpPr>
          <p:spPr>
            <a:xfrm>
              <a:off x="3133810" y="89"/>
              <a:ext cx="2001631" cy="1200978"/>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45;p8"/>
            <p:cNvSpPr txBox="1"/>
            <p:nvPr/>
          </p:nvSpPr>
          <p:spPr>
            <a:xfrm>
              <a:off x="3133810" y="89"/>
              <a:ext cx="2001631" cy="1200978"/>
            </a:xfrm>
            <a:prstGeom prst="rect">
              <a:avLst/>
            </a:prstGeom>
            <a:noFill/>
            <a:ln>
              <a:noFill/>
            </a:ln>
          </p:spPr>
          <p:txBody>
            <a:bodyPr spcFirstLastPara="1" wrap="square" lIns="98075" tIns="102950" rIns="98075" bIns="102950" anchor="ctr" anchorCtr="0">
              <a:noAutofit/>
            </a:bodyPr>
            <a:lstStyle/>
            <a:p>
              <a:pPr marL="0" marR="0" lvl="0" indent="0" algn="ctr" rtl="0">
                <a:lnSpc>
                  <a:spcPct val="90000"/>
                </a:lnSpc>
                <a:spcBef>
                  <a:spcPts val="0"/>
                </a:spcBef>
                <a:spcAft>
                  <a:spcPts val="0"/>
                </a:spcAft>
                <a:buClr>
                  <a:schemeClr val="lt1"/>
                </a:buClr>
                <a:buSzPts val="2300"/>
                <a:buFont typeface="Calibri"/>
                <a:buNone/>
              </a:pPr>
              <a:r>
                <a:rPr lang="en-US" sz="2300">
                  <a:latin typeface="Calibri"/>
                  <a:ea typeface="Calibri"/>
                  <a:cs typeface="Calibri"/>
                  <a:sym typeface="Calibri"/>
                </a:rPr>
                <a:t>Punkt</a:t>
              </a:r>
              <a:endParaRPr/>
            </a:p>
          </p:txBody>
        </p:sp>
        <p:sp>
          <p:nvSpPr>
            <p:cNvPr id="50" name="Google Shape;146;p8"/>
            <p:cNvSpPr/>
            <p:nvPr/>
          </p:nvSpPr>
          <p:spPr>
            <a:xfrm>
              <a:off x="7595649" y="554858"/>
              <a:ext cx="429775" cy="91440"/>
            </a:xfrm>
            <a:custGeom>
              <a:avLst/>
              <a:gdLst/>
              <a:ahLst/>
              <a:cxnLst/>
              <a:rect l="l" t="t" r="r" b="b"/>
              <a:pathLst>
                <a:path w="120000" h="120000" extrusionOk="0">
                  <a:moveTo>
                    <a:pt x="0" y="60000"/>
                  </a:moveTo>
                  <a:lnTo>
                    <a:pt x="120000" y="60000"/>
                  </a:lnTo>
                </a:path>
              </a:pathLst>
            </a:custGeom>
            <a:noFill/>
            <a:ln w="9525" cap="flat" cmpd="sng">
              <a:solidFill>
                <a:srgbClr val="4372C3"/>
              </a:solidFill>
              <a:prstDash val="solid"/>
              <a:miter lim="800000"/>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47;p8"/>
            <p:cNvSpPr txBox="1"/>
            <p:nvPr/>
          </p:nvSpPr>
          <p:spPr>
            <a:xfrm>
              <a:off x="7799027" y="598276"/>
              <a:ext cx="23018" cy="4603"/>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alibri"/>
                <a:buNone/>
              </a:pPr>
              <a:endParaRPr sz="500">
                <a:latin typeface="Calibri"/>
                <a:ea typeface="Calibri"/>
                <a:cs typeface="Calibri"/>
                <a:sym typeface="Calibri"/>
              </a:endParaRPr>
            </a:p>
          </p:txBody>
        </p:sp>
        <p:sp>
          <p:nvSpPr>
            <p:cNvPr id="52" name="Google Shape;148;p8"/>
            <p:cNvSpPr/>
            <p:nvPr/>
          </p:nvSpPr>
          <p:spPr>
            <a:xfrm>
              <a:off x="5595817" y="89"/>
              <a:ext cx="2001631" cy="1200978"/>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49;p8"/>
            <p:cNvSpPr txBox="1"/>
            <p:nvPr/>
          </p:nvSpPr>
          <p:spPr>
            <a:xfrm>
              <a:off x="5595817" y="89"/>
              <a:ext cx="2001631" cy="1200978"/>
            </a:xfrm>
            <a:prstGeom prst="rect">
              <a:avLst/>
            </a:prstGeom>
            <a:noFill/>
            <a:ln>
              <a:noFill/>
            </a:ln>
          </p:spPr>
          <p:txBody>
            <a:bodyPr spcFirstLastPara="1" wrap="square" lIns="98075" tIns="102950" rIns="98075" bIns="102950" anchor="ctr" anchorCtr="0">
              <a:noAutofit/>
            </a:bodyPr>
            <a:lstStyle/>
            <a:p>
              <a:pPr marL="0" marR="0" lvl="0" indent="0" algn="ctr" rtl="0">
                <a:lnSpc>
                  <a:spcPct val="90000"/>
                </a:lnSpc>
                <a:spcBef>
                  <a:spcPts val="0"/>
                </a:spcBef>
                <a:spcAft>
                  <a:spcPts val="0"/>
                </a:spcAft>
                <a:buClr>
                  <a:schemeClr val="lt1"/>
                </a:buClr>
                <a:buSzPts val="2300"/>
                <a:buFont typeface="Calibri"/>
                <a:buNone/>
              </a:pPr>
              <a:r>
                <a:rPr lang="en-US" sz="2300">
                  <a:latin typeface="Calibri"/>
                  <a:ea typeface="Calibri"/>
                  <a:cs typeface="Calibri"/>
                  <a:sym typeface="Calibri"/>
                </a:rPr>
                <a:t>wordnet</a:t>
              </a:r>
              <a:endParaRPr/>
            </a:p>
          </p:txBody>
        </p:sp>
        <p:sp>
          <p:nvSpPr>
            <p:cNvPr id="54" name="Google Shape;150;p8"/>
            <p:cNvSpPr/>
            <p:nvPr/>
          </p:nvSpPr>
          <p:spPr>
            <a:xfrm>
              <a:off x="1672619" y="1199268"/>
              <a:ext cx="7386020" cy="429775"/>
            </a:xfrm>
            <a:custGeom>
              <a:avLst/>
              <a:gdLst/>
              <a:ahLst/>
              <a:cxnLst/>
              <a:rect l="l" t="t" r="r" b="b"/>
              <a:pathLst>
                <a:path w="120000" h="120000" extrusionOk="0">
                  <a:moveTo>
                    <a:pt x="120000" y="0"/>
                  </a:moveTo>
                  <a:lnTo>
                    <a:pt x="120000" y="64774"/>
                  </a:lnTo>
                  <a:lnTo>
                    <a:pt x="0" y="64774"/>
                  </a:lnTo>
                  <a:lnTo>
                    <a:pt x="0" y="120000"/>
                  </a:lnTo>
                </a:path>
              </a:pathLst>
            </a:custGeom>
            <a:noFill/>
            <a:ln w="9525" cap="flat" cmpd="sng">
              <a:solidFill>
                <a:srgbClr val="4372C3"/>
              </a:solidFill>
              <a:prstDash val="solid"/>
              <a:miter lim="800000"/>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151;p8"/>
            <p:cNvSpPr txBox="1"/>
            <p:nvPr/>
          </p:nvSpPr>
          <p:spPr>
            <a:xfrm>
              <a:off x="5180621" y="1411854"/>
              <a:ext cx="370017" cy="4603"/>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alibri"/>
                <a:buNone/>
              </a:pPr>
              <a:endParaRPr sz="500">
                <a:latin typeface="Calibri"/>
                <a:ea typeface="Calibri"/>
                <a:cs typeface="Calibri"/>
                <a:sym typeface="Calibri"/>
              </a:endParaRPr>
            </a:p>
          </p:txBody>
        </p:sp>
        <p:sp>
          <p:nvSpPr>
            <p:cNvPr id="56" name="Google Shape;152;p8"/>
            <p:cNvSpPr/>
            <p:nvPr/>
          </p:nvSpPr>
          <p:spPr>
            <a:xfrm>
              <a:off x="8057824" y="89"/>
              <a:ext cx="2001631" cy="1200978"/>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53;p8"/>
            <p:cNvSpPr txBox="1"/>
            <p:nvPr/>
          </p:nvSpPr>
          <p:spPr>
            <a:xfrm>
              <a:off x="8057824" y="89"/>
              <a:ext cx="2001631" cy="1200978"/>
            </a:xfrm>
            <a:prstGeom prst="rect">
              <a:avLst/>
            </a:prstGeom>
            <a:noFill/>
            <a:ln>
              <a:noFill/>
            </a:ln>
          </p:spPr>
          <p:txBody>
            <a:bodyPr spcFirstLastPara="1" wrap="square" lIns="98075" tIns="102950" rIns="98075" bIns="102950" anchor="ctr" anchorCtr="0">
              <a:noAutofit/>
            </a:bodyPr>
            <a:lstStyle/>
            <a:p>
              <a:pPr marL="0" marR="0" lvl="0" indent="0" algn="ctr" rtl="0">
                <a:lnSpc>
                  <a:spcPct val="90000"/>
                </a:lnSpc>
                <a:spcBef>
                  <a:spcPts val="0"/>
                </a:spcBef>
                <a:spcAft>
                  <a:spcPts val="0"/>
                </a:spcAft>
                <a:buClr>
                  <a:schemeClr val="lt1"/>
                </a:buClr>
                <a:buSzPts val="2300"/>
                <a:buFont typeface="Calibri"/>
                <a:buNone/>
              </a:pPr>
              <a:r>
                <a:rPr lang="en-US" sz="2300" b="1">
                  <a:latin typeface="Calibri"/>
                  <a:ea typeface="Calibri"/>
                  <a:cs typeface="Calibri"/>
                  <a:sym typeface="Calibri"/>
                </a:rPr>
                <a:t>Converting to lower case</a:t>
              </a:r>
              <a:endParaRPr sz="2300">
                <a:latin typeface="Calibri"/>
                <a:ea typeface="Calibri"/>
                <a:cs typeface="Calibri"/>
                <a:sym typeface="Calibri"/>
              </a:endParaRPr>
            </a:p>
          </p:txBody>
        </p:sp>
        <p:sp>
          <p:nvSpPr>
            <p:cNvPr id="58" name="Google Shape;154;p8"/>
            <p:cNvSpPr/>
            <p:nvPr/>
          </p:nvSpPr>
          <p:spPr>
            <a:xfrm>
              <a:off x="2671635" y="2216212"/>
              <a:ext cx="429775" cy="91440"/>
            </a:xfrm>
            <a:custGeom>
              <a:avLst/>
              <a:gdLst/>
              <a:ahLst/>
              <a:cxnLst/>
              <a:rect l="l" t="t" r="r" b="b"/>
              <a:pathLst>
                <a:path w="120000" h="120000" extrusionOk="0">
                  <a:moveTo>
                    <a:pt x="0" y="60000"/>
                  </a:moveTo>
                  <a:lnTo>
                    <a:pt x="120000" y="60000"/>
                  </a:lnTo>
                </a:path>
              </a:pathLst>
            </a:custGeom>
            <a:noFill/>
            <a:ln w="9525" cap="flat" cmpd="sng">
              <a:solidFill>
                <a:srgbClr val="4372C3"/>
              </a:solidFill>
              <a:prstDash val="solid"/>
              <a:miter lim="800000"/>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55;p8"/>
            <p:cNvSpPr txBox="1"/>
            <p:nvPr/>
          </p:nvSpPr>
          <p:spPr>
            <a:xfrm>
              <a:off x="2875013" y="2259631"/>
              <a:ext cx="23018" cy="4603"/>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alibri"/>
                <a:buNone/>
              </a:pPr>
              <a:endParaRPr sz="500">
                <a:latin typeface="Calibri"/>
                <a:ea typeface="Calibri"/>
                <a:cs typeface="Calibri"/>
                <a:sym typeface="Calibri"/>
              </a:endParaRPr>
            </a:p>
          </p:txBody>
        </p:sp>
        <p:sp>
          <p:nvSpPr>
            <p:cNvPr id="60" name="Google Shape;156;p8"/>
            <p:cNvSpPr/>
            <p:nvPr/>
          </p:nvSpPr>
          <p:spPr>
            <a:xfrm>
              <a:off x="671804" y="1661443"/>
              <a:ext cx="2001631" cy="1200978"/>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57;p8"/>
            <p:cNvSpPr txBox="1"/>
            <p:nvPr/>
          </p:nvSpPr>
          <p:spPr>
            <a:xfrm>
              <a:off x="671804" y="1661443"/>
              <a:ext cx="2001631" cy="1200978"/>
            </a:xfrm>
            <a:prstGeom prst="rect">
              <a:avLst/>
            </a:prstGeom>
            <a:noFill/>
            <a:ln>
              <a:noFill/>
            </a:ln>
          </p:spPr>
          <p:txBody>
            <a:bodyPr spcFirstLastPara="1" wrap="square" lIns="98075" tIns="102950" rIns="98075" bIns="102950" anchor="ctr" anchorCtr="0">
              <a:noAutofit/>
            </a:bodyPr>
            <a:lstStyle/>
            <a:p>
              <a:pPr marL="0" marR="0" lvl="0" indent="0" algn="ctr" rtl="0">
                <a:lnSpc>
                  <a:spcPct val="90000"/>
                </a:lnSpc>
                <a:spcBef>
                  <a:spcPts val="0"/>
                </a:spcBef>
                <a:spcAft>
                  <a:spcPts val="0"/>
                </a:spcAft>
                <a:buClr>
                  <a:schemeClr val="lt1"/>
                </a:buClr>
                <a:buSzPts val="2300"/>
                <a:buFont typeface="Calibri"/>
                <a:buNone/>
              </a:pPr>
              <a:r>
                <a:rPr lang="en-US" sz="2300" b="1" dirty="0">
                  <a:latin typeface="Calibri"/>
                  <a:ea typeface="Calibri"/>
                  <a:cs typeface="Calibri"/>
                  <a:sym typeface="Calibri"/>
                </a:rPr>
                <a:t>Removing the URL's</a:t>
              </a:r>
              <a:endParaRPr sz="2300" b="1" dirty="0">
                <a:latin typeface="Calibri"/>
                <a:ea typeface="Calibri"/>
                <a:cs typeface="Calibri"/>
                <a:sym typeface="Calibri"/>
              </a:endParaRPr>
            </a:p>
          </p:txBody>
        </p:sp>
        <p:sp>
          <p:nvSpPr>
            <p:cNvPr id="62" name="Google Shape;158;p8"/>
            <p:cNvSpPr/>
            <p:nvPr/>
          </p:nvSpPr>
          <p:spPr>
            <a:xfrm>
              <a:off x="5133642" y="2216212"/>
              <a:ext cx="429775" cy="91440"/>
            </a:xfrm>
            <a:custGeom>
              <a:avLst/>
              <a:gdLst/>
              <a:ahLst/>
              <a:cxnLst/>
              <a:rect l="l" t="t" r="r" b="b"/>
              <a:pathLst>
                <a:path w="120000" h="120000" extrusionOk="0">
                  <a:moveTo>
                    <a:pt x="0" y="60000"/>
                  </a:moveTo>
                  <a:lnTo>
                    <a:pt x="120000" y="60000"/>
                  </a:lnTo>
                </a:path>
              </a:pathLst>
            </a:custGeom>
            <a:noFill/>
            <a:ln w="9525" cap="flat" cmpd="sng">
              <a:solidFill>
                <a:srgbClr val="4372C3"/>
              </a:solidFill>
              <a:prstDash val="solid"/>
              <a:miter lim="800000"/>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59;p8"/>
            <p:cNvSpPr txBox="1"/>
            <p:nvPr/>
          </p:nvSpPr>
          <p:spPr>
            <a:xfrm>
              <a:off x="5337020" y="2259631"/>
              <a:ext cx="23018" cy="4603"/>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alibri"/>
                <a:buNone/>
              </a:pPr>
              <a:endParaRPr sz="500">
                <a:latin typeface="Calibri"/>
                <a:ea typeface="Calibri"/>
                <a:cs typeface="Calibri"/>
                <a:sym typeface="Calibri"/>
              </a:endParaRPr>
            </a:p>
          </p:txBody>
        </p:sp>
        <p:sp>
          <p:nvSpPr>
            <p:cNvPr id="64" name="Google Shape;160;p8"/>
            <p:cNvSpPr/>
            <p:nvPr/>
          </p:nvSpPr>
          <p:spPr>
            <a:xfrm>
              <a:off x="3133810" y="1661443"/>
              <a:ext cx="2001631" cy="1200978"/>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61;p8"/>
            <p:cNvSpPr txBox="1"/>
            <p:nvPr/>
          </p:nvSpPr>
          <p:spPr>
            <a:xfrm>
              <a:off x="3133810" y="1661443"/>
              <a:ext cx="2001631" cy="1200978"/>
            </a:xfrm>
            <a:prstGeom prst="rect">
              <a:avLst/>
            </a:prstGeom>
            <a:noFill/>
            <a:ln>
              <a:noFill/>
            </a:ln>
          </p:spPr>
          <p:txBody>
            <a:bodyPr spcFirstLastPara="1" wrap="square" lIns="98075" tIns="102950" rIns="98075" bIns="102950" anchor="ctr" anchorCtr="0">
              <a:noAutofit/>
            </a:bodyPr>
            <a:lstStyle/>
            <a:p>
              <a:pPr marL="0" marR="0" lvl="0" indent="0" algn="ctr" rtl="0">
                <a:lnSpc>
                  <a:spcPct val="90000"/>
                </a:lnSpc>
                <a:spcBef>
                  <a:spcPts val="0"/>
                </a:spcBef>
                <a:spcAft>
                  <a:spcPts val="0"/>
                </a:spcAft>
                <a:buClr>
                  <a:schemeClr val="lt1"/>
                </a:buClr>
                <a:buSzPts val="2300"/>
                <a:buFont typeface="Calibri"/>
                <a:buNone/>
              </a:pPr>
              <a:r>
                <a:rPr lang="en-US" sz="2300" b="1" dirty="0">
                  <a:latin typeface="Calibri"/>
                  <a:ea typeface="Calibri"/>
                  <a:cs typeface="Calibri"/>
                  <a:sym typeface="Calibri"/>
                </a:rPr>
                <a:t>Removing the numbers</a:t>
              </a:r>
              <a:endParaRPr sz="2300" b="1" dirty="0">
                <a:latin typeface="Calibri"/>
                <a:ea typeface="Calibri"/>
                <a:cs typeface="Calibri"/>
                <a:sym typeface="Calibri"/>
              </a:endParaRPr>
            </a:p>
          </p:txBody>
        </p:sp>
        <p:sp>
          <p:nvSpPr>
            <p:cNvPr id="66" name="Google Shape;162;p8"/>
            <p:cNvSpPr/>
            <p:nvPr/>
          </p:nvSpPr>
          <p:spPr>
            <a:xfrm>
              <a:off x="7595649" y="2216212"/>
              <a:ext cx="429775" cy="91440"/>
            </a:xfrm>
            <a:custGeom>
              <a:avLst/>
              <a:gdLst/>
              <a:ahLst/>
              <a:cxnLst/>
              <a:rect l="l" t="t" r="r" b="b"/>
              <a:pathLst>
                <a:path w="120000" h="120000" extrusionOk="0">
                  <a:moveTo>
                    <a:pt x="0" y="60000"/>
                  </a:moveTo>
                  <a:lnTo>
                    <a:pt x="120000" y="60000"/>
                  </a:lnTo>
                </a:path>
              </a:pathLst>
            </a:custGeom>
            <a:noFill/>
            <a:ln w="9525" cap="flat" cmpd="sng">
              <a:solidFill>
                <a:srgbClr val="4372C3"/>
              </a:solidFill>
              <a:prstDash val="solid"/>
              <a:miter lim="800000"/>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63;p8"/>
            <p:cNvSpPr txBox="1"/>
            <p:nvPr/>
          </p:nvSpPr>
          <p:spPr>
            <a:xfrm>
              <a:off x="7799027" y="2259631"/>
              <a:ext cx="23018" cy="4603"/>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alibri"/>
                <a:buNone/>
              </a:pPr>
              <a:endParaRPr sz="500">
                <a:latin typeface="Calibri"/>
                <a:ea typeface="Calibri"/>
                <a:cs typeface="Calibri"/>
                <a:sym typeface="Calibri"/>
              </a:endParaRPr>
            </a:p>
          </p:txBody>
        </p:sp>
        <p:sp>
          <p:nvSpPr>
            <p:cNvPr id="68" name="Google Shape;164;p8"/>
            <p:cNvSpPr/>
            <p:nvPr/>
          </p:nvSpPr>
          <p:spPr>
            <a:xfrm>
              <a:off x="5595817" y="1661443"/>
              <a:ext cx="2001631" cy="1200978"/>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65;p8"/>
            <p:cNvSpPr txBox="1"/>
            <p:nvPr/>
          </p:nvSpPr>
          <p:spPr>
            <a:xfrm>
              <a:off x="5595817" y="1661443"/>
              <a:ext cx="2001631" cy="1200978"/>
            </a:xfrm>
            <a:prstGeom prst="rect">
              <a:avLst/>
            </a:prstGeom>
            <a:noFill/>
            <a:ln>
              <a:noFill/>
            </a:ln>
          </p:spPr>
          <p:txBody>
            <a:bodyPr spcFirstLastPara="1" wrap="square" lIns="98075" tIns="102950" rIns="98075" bIns="102950" anchor="ctr" anchorCtr="0">
              <a:noAutofit/>
            </a:bodyPr>
            <a:lstStyle/>
            <a:p>
              <a:pPr marL="0" marR="0" lvl="0" indent="0" algn="ctr" rtl="0">
                <a:lnSpc>
                  <a:spcPct val="90000"/>
                </a:lnSpc>
                <a:spcBef>
                  <a:spcPts val="0"/>
                </a:spcBef>
                <a:spcAft>
                  <a:spcPts val="0"/>
                </a:spcAft>
                <a:buClr>
                  <a:schemeClr val="lt1"/>
                </a:buClr>
                <a:buSzPts val="2300"/>
                <a:buFont typeface="Calibri"/>
                <a:buNone/>
              </a:pPr>
              <a:r>
                <a:rPr lang="en-US" sz="2300" b="1">
                  <a:latin typeface="Calibri"/>
                  <a:ea typeface="Calibri"/>
                  <a:cs typeface="Calibri"/>
                  <a:sym typeface="Calibri"/>
                </a:rPr>
                <a:t>Dealing with Punctuation</a:t>
              </a:r>
              <a:endParaRPr sz="2300">
                <a:latin typeface="Calibri"/>
                <a:ea typeface="Calibri"/>
                <a:cs typeface="Calibri"/>
                <a:sym typeface="Calibri"/>
              </a:endParaRPr>
            </a:p>
          </p:txBody>
        </p:sp>
        <p:sp>
          <p:nvSpPr>
            <p:cNvPr id="70" name="Google Shape;166;p8"/>
            <p:cNvSpPr/>
            <p:nvPr/>
          </p:nvSpPr>
          <p:spPr>
            <a:xfrm>
              <a:off x="1672619" y="2860622"/>
              <a:ext cx="7386020" cy="429775"/>
            </a:xfrm>
            <a:custGeom>
              <a:avLst/>
              <a:gdLst/>
              <a:ahLst/>
              <a:cxnLst/>
              <a:rect l="l" t="t" r="r" b="b"/>
              <a:pathLst>
                <a:path w="120000" h="120000" extrusionOk="0">
                  <a:moveTo>
                    <a:pt x="120000" y="0"/>
                  </a:moveTo>
                  <a:lnTo>
                    <a:pt x="120000" y="64774"/>
                  </a:lnTo>
                  <a:lnTo>
                    <a:pt x="0" y="64774"/>
                  </a:lnTo>
                  <a:lnTo>
                    <a:pt x="0" y="120000"/>
                  </a:lnTo>
                </a:path>
              </a:pathLst>
            </a:custGeom>
            <a:noFill/>
            <a:ln w="9525" cap="flat" cmpd="sng">
              <a:solidFill>
                <a:srgbClr val="4372C3"/>
              </a:solidFill>
              <a:prstDash val="solid"/>
              <a:miter lim="800000"/>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67;p8"/>
            <p:cNvSpPr txBox="1"/>
            <p:nvPr/>
          </p:nvSpPr>
          <p:spPr>
            <a:xfrm>
              <a:off x="5180621" y="3073208"/>
              <a:ext cx="370017" cy="4603"/>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alibri"/>
                <a:buNone/>
              </a:pPr>
              <a:endParaRPr sz="500">
                <a:latin typeface="Calibri"/>
                <a:ea typeface="Calibri"/>
                <a:cs typeface="Calibri"/>
                <a:sym typeface="Calibri"/>
              </a:endParaRPr>
            </a:p>
          </p:txBody>
        </p:sp>
        <p:sp>
          <p:nvSpPr>
            <p:cNvPr id="72" name="Google Shape;168;p8"/>
            <p:cNvSpPr/>
            <p:nvPr/>
          </p:nvSpPr>
          <p:spPr>
            <a:xfrm>
              <a:off x="8057824" y="1661443"/>
              <a:ext cx="2001631" cy="1200978"/>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69;p8"/>
            <p:cNvSpPr txBox="1"/>
            <p:nvPr/>
          </p:nvSpPr>
          <p:spPr>
            <a:xfrm>
              <a:off x="8057824" y="1661443"/>
              <a:ext cx="2001631" cy="1200978"/>
            </a:xfrm>
            <a:prstGeom prst="rect">
              <a:avLst/>
            </a:prstGeom>
            <a:noFill/>
            <a:ln>
              <a:noFill/>
            </a:ln>
          </p:spPr>
          <p:txBody>
            <a:bodyPr spcFirstLastPara="1" wrap="square" lIns="98075" tIns="102950" rIns="98075" bIns="102950" anchor="ctr" anchorCtr="0">
              <a:noAutofit/>
            </a:bodyPr>
            <a:lstStyle/>
            <a:p>
              <a:pPr marL="0" marR="0" lvl="0" indent="0" algn="ctr" rtl="0">
                <a:lnSpc>
                  <a:spcPct val="90000"/>
                </a:lnSpc>
                <a:spcBef>
                  <a:spcPts val="0"/>
                </a:spcBef>
                <a:spcAft>
                  <a:spcPts val="0"/>
                </a:spcAft>
                <a:buClr>
                  <a:schemeClr val="lt1"/>
                </a:buClr>
                <a:buSzPts val="2300"/>
                <a:buFont typeface="Calibri"/>
                <a:buNone/>
              </a:pPr>
              <a:r>
                <a:rPr lang="en-US" sz="2300" b="1">
                  <a:latin typeface="Calibri"/>
                  <a:ea typeface="Calibri"/>
                  <a:cs typeface="Calibri"/>
                  <a:sym typeface="Calibri"/>
                </a:rPr>
                <a:t>Removing Stop word</a:t>
              </a:r>
              <a:endParaRPr sz="2300" b="1">
                <a:latin typeface="Calibri"/>
                <a:ea typeface="Calibri"/>
                <a:cs typeface="Calibri"/>
                <a:sym typeface="Calibri"/>
              </a:endParaRPr>
            </a:p>
          </p:txBody>
        </p:sp>
        <p:sp>
          <p:nvSpPr>
            <p:cNvPr id="74" name="Google Shape;170;p8"/>
            <p:cNvSpPr/>
            <p:nvPr/>
          </p:nvSpPr>
          <p:spPr>
            <a:xfrm>
              <a:off x="671804" y="3322797"/>
              <a:ext cx="2001631" cy="1200978"/>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71;p8"/>
            <p:cNvSpPr txBox="1"/>
            <p:nvPr/>
          </p:nvSpPr>
          <p:spPr>
            <a:xfrm>
              <a:off x="671804" y="3322797"/>
              <a:ext cx="2001631" cy="1200978"/>
            </a:xfrm>
            <a:prstGeom prst="rect">
              <a:avLst/>
            </a:prstGeom>
            <a:noFill/>
            <a:ln>
              <a:noFill/>
            </a:ln>
          </p:spPr>
          <p:txBody>
            <a:bodyPr spcFirstLastPara="1" wrap="square" lIns="98075" tIns="102950" rIns="98075" bIns="102950" anchor="ctr" anchorCtr="0">
              <a:noAutofit/>
            </a:bodyPr>
            <a:lstStyle/>
            <a:p>
              <a:pPr marL="0" marR="0" lvl="0" indent="0" algn="ctr" rtl="0">
                <a:lnSpc>
                  <a:spcPct val="90000"/>
                </a:lnSpc>
                <a:spcBef>
                  <a:spcPts val="0"/>
                </a:spcBef>
                <a:spcAft>
                  <a:spcPts val="0"/>
                </a:spcAft>
                <a:buClr>
                  <a:schemeClr val="lt1"/>
                </a:buClr>
                <a:buSzPts val="2300"/>
                <a:buFont typeface="Calibri"/>
                <a:buNone/>
              </a:pPr>
              <a:r>
                <a:rPr lang="en-US" sz="2300" b="1">
                  <a:latin typeface="Calibri"/>
                  <a:ea typeface="Calibri"/>
                  <a:cs typeface="Calibri"/>
                  <a:sym typeface="Calibri"/>
                </a:rPr>
                <a:t>Applying Lemmatization</a:t>
              </a:r>
              <a:endParaRPr sz="2300" b="1">
                <a:latin typeface="Calibri"/>
                <a:ea typeface="Calibri"/>
                <a:cs typeface="Calibri"/>
                <a:sym typeface="Calibri"/>
              </a:endParaRPr>
            </a:p>
          </p:txBody>
        </p:sp>
      </p:grpSp>
    </p:spTree>
  </p:cSld>
  <p:clrMapOvr>
    <a:masterClrMapping/>
  </p:clrMapOvr>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1F497D"/>
      </a:dk2>
      <a:lt2>
        <a:srgbClr val="EEECE1"/>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TotalTime>
  <Words>359</Words>
  <Application>Microsoft Office PowerPoint</Application>
  <PresentationFormat>On-screen Show (4:3)</PresentationFormat>
  <Paragraphs>60</Paragraphs>
  <Slides>16</Slides>
  <Notes>15</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Fake News Project</vt:lpstr>
      <vt:lpstr>          Fake  News CLASSIFICATION </vt:lpstr>
      <vt:lpstr>Data Set Description</vt:lpstr>
      <vt:lpstr>Model Building Phase </vt:lpstr>
      <vt:lpstr>EDA</vt:lpstr>
      <vt:lpstr>Descriptive Statistic:</vt:lpstr>
      <vt:lpstr>Information of dataset:-</vt:lpstr>
      <vt:lpstr>Visualization</vt:lpstr>
      <vt:lpstr>Natural Language Processing (NLP) Data Preprocessing</vt:lpstr>
      <vt:lpstr>Slide 10</vt:lpstr>
      <vt:lpstr>Final dataset</vt:lpstr>
      <vt:lpstr>Encoding TF-IDF Vectorizer</vt:lpstr>
      <vt:lpstr>Best Model, Parameters &amp; Score:</vt:lpstr>
      <vt:lpstr>Slide 14</vt:lpstr>
      <vt:lpstr>Cross-Validation</vt:lpstr>
      <vt:lpstr>Thank You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CLASSIFICATION </dc:title>
  <dc:creator>User</dc:creator>
  <cp:lastModifiedBy>Corporate Edition</cp:lastModifiedBy>
  <cp:revision>11</cp:revision>
  <dcterms:created xsi:type="dcterms:W3CDTF">2006-08-16T00:00:00Z</dcterms:created>
  <dcterms:modified xsi:type="dcterms:W3CDTF">2023-02-05T18:52:23Z</dcterms:modified>
</cp:coreProperties>
</file>