
<file path=[Content_Types].xml><?xml version="1.0" encoding="utf-8"?>
<Types xmlns="http://schemas.openxmlformats.org/package/2006/content-types">
  <Default ContentType="image/svg+xml" Extension="sv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r>
              <a:rPr lang="en-US"/>
              <a:t>1</a:t>
            </a:r>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15.png"/><Relationship Id="rId13" Type="http://schemas.openxmlformats.org/officeDocument/2006/relationships/image" Target="../media/image21.png"/><Relationship Id="rId12"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13.png"/><Relationship Id="rId15" Type="http://schemas.openxmlformats.org/officeDocument/2006/relationships/image" Target="../media/image25.png"/><Relationship Id="rId14" Type="http://schemas.openxmlformats.org/officeDocument/2006/relationships/image" Target="../media/image23.png"/><Relationship Id="rId16" Type="http://schemas.openxmlformats.org/officeDocument/2006/relationships/image" Target="../media/image27.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11.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33.sv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2.pn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52.pn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7.sv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36.png" /></Relationships>
</file>

<file path=ppt/slides/_rels/slide11.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36.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5.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34.pn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3.svg" /><Relationship Id="rId28" Type="http://schemas.openxmlformats.org/officeDocument/2006/relationships/image" Target="../media/image52.pn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32.png" /><Relationship Id="rId27" Type="http://schemas.openxmlformats.org/officeDocument/2006/relationships/image" Target="../media/image37.svg" /></Relationships>
</file>

<file path=ppt/slides/_rels/slide12.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5" Type="http://schemas.openxmlformats.org/officeDocument/2006/relationships/image" Target="../media/image4.svg" /><Relationship Id="rId15" Type="http://schemas.openxmlformats.org/officeDocument/2006/relationships/image" Target="../media/image14.sv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s>
</file>

<file path=ppt/slides/_rels/slide2.xml.rels><?xml version="1.0" encoding="UTF-8" standalone="yes"?>
<Relationships xmlns="http://schemas.openxmlformats.org/package/2006/relationships"><Relationship Id="rId8" Type="http://schemas.openxmlformats.org/officeDocument/2006/relationships/image" Target="../media/image32.png" /><Relationship Id="rId13" Type="http://schemas.openxmlformats.org/officeDocument/2006/relationships/image" Target="../media/image37.svg" /><Relationship Id="rId3" Type="http://schemas.openxmlformats.org/officeDocument/2006/relationships/image" Target="../media/image29.svg" /><Relationship Id="rId7" Type="http://schemas.openxmlformats.org/officeDocument/2006/relationships/image" Target="../media/image20.svg" /><Relationship Id="rId12" Type="http://schemas.openxmlformats.org/officeDocument/2006/relationships/image" Target="../media/image36.png" /><Relationship Id="rId2" Type="http://schemas.openxmlformats.org/officeDocument/2006/relationships/image" Target="../media/image28.png" /><Relationship Id="rId1" Type="http://schemas.openxmlformats.org/officeDocument/2006/relationships/slideLayout" Target="../slideLayouts/slideLayout7.xml" /><Relationship Id="rId6" Type="http://schemas.openxmlformats.org/officeDocument/2006/relationships/image" Target="../media/image19.png" /><Relationship Id="rId11" Type="http://schemas.openxmlformats.org/officeDocument/2006/relationships/image" Target="../media/image35.svg" /><Relationship Id="rId5" Type="http://schemas.openxmlformats.org/officeDocument/2006/relationships/image" Target="../media/image31.svg" /><Relationship Id="rId15" Type="http://schemas.openxmlformats.org/officeDocument/2006/relationships/image" Target="../media/image38.png" /><Relationship Id="rId10" Type="http://schemas.openxmlformats.org/officeDocument/2006/relationships/image" Target="../media/image34.png" /><Relationship Id="rId4" Type="http://schemas.openxmlformats.org/officeDocument/2006/relationships/image" Target="../media/image30.png" /><Relationship Id="rId9" Type="http://schemas.openxmlformats.org/officeDocument/2006/relationships/image" Target="../media/image33.svg" /><Relationship Id="rId14" Type="http://schemas.openxmlformats.org/officeDocument/2006/relationships/image" Target="../media/image27.png" /></Relationships>
</file>

<file path=ppt/slides/_rels/slide3.xml.rels><?xml version="1.0" encoding="UTF-8" standalone="yes"?>
<Relationships xmlns="http://schemas.openxmlformats.org/package/2006/relationships"><Relationship Id="rId8" Type="http://schemas.openxmlformats.org/officeDocument/2006/relationships/image" Target="../media/image41.png" /><Relationship Id="rId13" Type="http://schemas.openxmlformats.org/officeDocument/2006/relationships/image" Target="../media/image38.png" /><Relationship Id="rId3" Type="http://schemas.openxmlformats.org/officeDocument/2006/relationships/image" Target="../media/image40.svg" /><Relationship Id="rId7" Type="http://schemas.openxmlformats.org/officeDocument/2006/relationships/image" Target="../media/image20.svg" /><Relationship Id="rId12" Type="http://schemas.openxmlformats.org/officeDocument/2006/relationships/image" Target="../media/image45.png" /><Relationship Id="rId2" Type="http://schemas.openxmlformats.org/officeDocument/2006/relationships/image" Target="../media/image39.png" /><Relationship Id="rId1" Type="http://schemas.openxmlformats.org/officeDocument/2006/relationships/slideLayout" Target="../slideLayouts/slideLayout7.xml" /><Relationship Id="rId6" Type="http://schemas.openxmlformats.org/officeDocument/2006/relationships/image" Target="../media/image19.png" /><Relationship Id="rId11" Type="http://schemas.openxmlformats.org/officeDocument/2006/relationships/image" Target="../media/image44.svg" /><Relationship Id="rId5" Type="http://schemas.openxmlformats.org/officeDocument/2006/relationships/image" Target="../media/image31.svg" /><Relationship Id="rId10" Type="http://schemas.openxmlformats.org/officeDocument/2006/relationships/image" Target="../media/image43.png" /><Relationship Id="rId4" Type="http://schemas.openxmlformats.org/officeDocument/2006/relationships/image" Target="../media/image30.png" /><Relationship Id="rId9" Type="http://schemas.openxmlformats.org/officeDocument/2006/relationships/image" Target="../media/image42.svg" /><Relationship Id="rId14" Type="http://schemas.openxmlformats.org/officeDocument/2006/relationships/image" Target="../media/image46.jpeg" /></Relationships>
</file>

<file path=ppt/slides/_rels/slide4.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47.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7.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29" Type="http://schemas.openxmlformats.org/officeDocument/2006/relationships/image" Target="../media/image27.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36.pn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3.svg" /><Relationship Id="rId28" Type="http://schemas.openxmlformats.org/officeDocument/2006/relationships/image" Target="../media/image35.sv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32.png" /><Relationship Id="rId27" Type="http://schemas.openxmlformats.org/officeDocument/2006/relationships/image" Target="../media/image34.png" /></Relationships>
</file>

<file path=ppt/slides/_rels/slide5.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48.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7.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29" Type="http://schemas.openxmlformats.org/officeDocument/2006/relationships/image" Target="../media/image27.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36.pn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3.svg" /><Relationship Id="rId28" Type="http://schemas.openxmlformats.org/officeDocument/2006/relationships/image" Target="../media/image35.sv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32.png" /><Relationship Id="rId27" Type="http://schemas.openxmlformats.org/officeDocument/2006/relationships/image" Target="../media/image34.png" /></Relationships>
</file>

<file path=ppt/slides/_rels/slide6.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36.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5.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34.pn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3.svg" /><Relationship Id="rId28" Type="http://schemas.openxmlformats.org/officeDocument/2006/relationships/image" Target="../media/image49.pn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32.png" /><Relationship Id="rId27" Type="http://schemas.openxmlformats.org/officeDocument/2006/relationships/image" Target="../media/image37.svg" /></Relationships>
</file>

<file path=ppt/slides/_rels/slide7.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35.sv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4.pn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29" Type="http://schemas.openxmlformats.org/officeDocument/2006/relationships/image" Target="../media/image27.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33.sv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2.png" /><Relationship Id="rId28" Type="http://schemas.openxmlformats.org/officeDocument/2006/relationships/image" Target="../media/image37.sv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50.jpeg" /><Relationship Id="rId27" Type="http://schemas.openxmlformats.org/officeDocument/2006/relationships/image" Target="../media/image36.png" /></Relationships>
</file>

<file path=ppt/slides/_rels/slide8.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5" Type="http://schemas.openxmlformats.org/officeDocument/2006/relationships/image" Target="../media/image4.svg" /><Relationship Id="rId15" Type="http://schemas.openxmlformats.org/officeDocument/2006/relationships/image" Target="../media/image14.sv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36.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5.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34.pn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3.svg" /><Relationship Id="rId28" Type="http://schemas.openxmlformats.org/officeDocument/2006/relationships/image" Target="../media/image51.jpe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32.png" /><Relationship Id="rId27" Type="http://schemas.openxmlformats.org/officeDocument/2006/relationships/image" Target="../media/image37.svg"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sp>
        <p:nvSpPr>
          <p:cNvPr id="24" name="Google Shape;24;p1"/>
          <p:cNvSpPr/>
          <p:nvPr/>
        </p:nvSpPr>
        <p:spPr>
          <a:xfrm>
            <a:off x="14059090" y="6000"/>
            <a:ext cx="1841563" cy="10282238"/>
          </a:xfrm>
          <a:custGeom>
            <a:rect b="b" l="l" r="r" t="t"/>
            <a:pathLst>
              <a:path extrusionOk="0" h="10282238" w="1841563">
                <a:moveTo>
                  <a:pt x="0" y="0"/>
                </a:moveTo>
                <a:lnTo>
                  <a:pt x="1841564" y="0"/>
                </a:lnTo>
                <a:lnTo>
                  <a:pt x="1841564" y="10282237"/>
                </a:lnTo>
                <a:lnTo>
                  <a:pt x="0" y="10282237"/>
                </a:lnTo>
                <a:lnTo>
                  <a:pt x="0" y="0"/>
                </a:lnTo>
                <a:close/>
              </a:path>
            </a:pathLst>
          </a:custGeom>
          <a:blipFill rotWithShape="1">
            <a:blip r:embed="rId3">
              <a:alphaModFix/>
            </a:blip>
            <a:stretch>
              <a:fillRect b="0" l="0" r="0" t="0"/>
            </a:stretch>
          </a:blipFill>
          <a:ln>
            <a:noFill/>
          </a:ln>
        </p:spPr>
      </p:sp>
      <p:sp>
        <p:nvSpPr>
          <p:cNvPr id="25" name="Google Shape;25;p1"/>
          <p:cNvSpPr/>
          <p:nvPr/>
        </p:nvSpPr>
        <p:spPr>
          <a:xfrm>
            <a:off x="11168917" y="5536438"/>
            <a:ext cx="7123080" cy="4756499"/>
          </a:xfrm>
          <a:custGeom>
            <a:rect b="b" l="l" r="r" t="t"/>
            <a:pathLst>
              <a:path extrusionOk="0" h="4756499" w="7123080">
                <a:moveTo>
                  <a:pt x="0" y="0"/>
                </a:moveTo>
                <a:lnTo>
                  <a:pt x="7123081" y="0"/>
                </a:lnTo>
                <a:lnTo>
                  <a:pt x="7123081" y="4756499"/>
                </a:lnTo>
                <a:lnTo>
                  <a:pt x="0" y="4756499"/>
                </a:lnTo>
                <a:lnTo>
                  <a:pt x="0" y="0"/>
                </a:lnTo>
                <a:close/>
              </a:path>
            </a:pathLst>
          </a:custGeom>
          <a:blipFill rotWithShape="1">
            <a:blip r:embed="rId4">
              <a:alphaModFix/>
            </a:blip>
            <a:stretch>
              <a:fillRect b="0" l="0" r="0" t="0"/>
            </a:stretch>
          </a:blipFill>
          <a:ln>
            <a:noFill/>
          </a:ln>
        </p:spPr>
      </p:sp>
      <p:sp>
        <p:nvSpPr>
          <p:cNvPr id="26" name="Google Shape;26;p1"/>
          <p:cNvSpPr/>
          <p:nvPr/>
        </p:nvSpPr>
        <p:spPr>
          <a:xfrm>
            <a:off x="13773150" y="0"/>
            <a:ext cx="4514850" cy="10287000"/>
          </a:xfrm>
          <a:custGeom>
            <a:rect b="b" l="l" r="r" t="t"/>
            <a:pathLst>
              <a:path extrusionOk="0" h="10287000" w="4514850">
                <a:moveTo>
                  <a:pt x="0" y="0"/>
                </a:moveTo>
                <a:lnTo>
                  <a:pt x="4514850" y="0"/>
                </a:lnTo>
                <a:lnTo>
                  <a:pt x="4514850" y="10287000"/>
                </a:lnTo>
                <a:lnTo>
                  <a:pt x="0" y="10287000"/>
                </a:lnTo>
                <a:lnTo>
                  <a:pt x="0" y="0"/>
                </a:lnTo>
                <a:close/>
              </a:path>
            </a:pathLst>
          </a:custGeom>
          <a:blipFill rotWithShape="1">
            <a:blip r:embed="rId5">
              <a:alphaModFix/>
            </a:blip>
            <a:stretch>
              <a:fillRect b="0" l="0" r="0" t="0"/>
            </a:stretch>
          </a:blipFill>
          <a:ln>
            <a:noFill/>
          </a:ln>
        </p:spPr>
      </p:sp>
      <p:sp>
        <p:nvSpPr>
          <p:cNvPr id="27" name="Google Shape;27;p1"/>
          <p:cNvSpPr/>
          <p:nvPr/>
        </p:nvSpPr>
        <p:spPr>
          <a:xfrm>
            <a:off x="14404317" y="0"/>
            <a:ext cx="3883724" cy="10287000"/>
          </a:xfrm>
          <a:custGeom>
            <a:rect b="b" l="l" r="r" t="t"/>
            <a:pathLst>
              <a:path extrusionOk="0" h="10287000" w="3883724">
                <a:moveTo>
                  <a:pt x="0" y="0"/>
                </a:moveTo>
                <a:lnTo>
                  <a:pt x="3883723" y="0"/>
                </a:lnTo>
                <a:lnTo>
                  <a:pt x="3883723" y="10287000"/>
                </a:lnTo>
                <a:lnTo>
                  <a:pt x="0" y="10287000"/>
                </a:lnTo>
                <a:lnTo>
                  <a:pt x="0" y="0"/>
                </a:lnTo>
                <a:close/>
              </a:path>
            </a:pathLst>
          </a:custGeom>
          <a:blipFill rotWithShape="1">
            <a:blip r:embed="rId6">
              <a:alphaModFix/>
            </a:blip>
            <a:stretch>
              <a:fillRect b="0" l="0" r="0" t="0"/>
            </a:stretch>
          </a:blipFill>
          <a:ln>
            <a:noFill/>
          </a:ln>
        </p:spPr>
      </p:sp>
      <p:sp>
        <p:nvSpPr>
          <p:cNvPr id="28" name="Google Shape;28;p1"/>
          <p:cNvSpPr/>
          <p:nvPr/>
        </p:nvSpPr>
        <p:spPr>
          <a:xfrm>
            <a:off x="13401675" y="4572000"/>
            <a:ext cx="4886325" cy="5715000"/>
          </a:xfrm>
          <a:custGeom>
            <a:rect b="b" l="l" r="r" t="t"/>
            <a:pathLst>
              <a:path extrusionOk="0" h="5715000" w="4886325">
                <a:moveTo>
                  <a:pt x="0" y="0"/>
                </a:moveTo>
                <a:lnTo>
                  <a:pt x="4886325" y="0"/>
                </a:lnTo>
                <a:lnTo>
                  <a:pt x="4886325" y="5715000"/>
                </a:lnTo>
                <a:lnTo>
                  <a:pt x="0" y="5715000"/>
                </a:lnTo>
                <a:lnTo>
                  <a:pt x="0" y="0"/>
                </a:lnTo>
                <a:close/>
              </a:path>
            </a:pathLst>
          </a:custGeom>
          <a:blipFill rotWithShape="1">
            <a:blip r:embed="rId7">
              <a:alphaModFix/>
            </a:blip>
            <a:stretch>
              <a:fillRect b="0" l="0" r="0" t="0"/>
            </a:stretch>
          </a:blipFill>
          <a:ln>
            <a:noFill/>
          </a:ln>
        </p:spPr>
      </p:sp>
      <p:sp>
        <p:nvSpPr>
          <p:cNvPr id="29" name="Google Shape;29;p1"/>
          <p:cNvSpPr/>
          <p:nvPr/>
        </p:nvSpPr>
        <p:spPr>
          <a:xfrm>
            <a:off x="14006895" y="0"/>
            <a:ext cx="4281107" cy="10287000"/>
          </a:xfrm>
          <a:custGeom>
            <a:rect b="b" l="l" r="r" t="t"/>
            <a:pathLst>
              <a:path extrusionOk="0" h="10287000" w="4281107">
                <a:moveTo>
                  <a:pt x="0" y="0"/>
                </a:moveTo>
                <a:lnTo>
                  <a:pt x="4281107" y="0"/>
                </a:lnTo>
                <a:lnTo>
                  <a:pt x="4281107" y="10287000"/>
                </a:lnTo>
                <a:lnTo>
                  <a:pt x="0" y="10287000"/>
                </a:lnTo>
                <a:lnTo>
                  <a:pt x="0" y="0"/>
                </a:lnTo>
                <a:close/>
              </a:path>
            </a:pathLst>
          </a:custGeom>
          <a:blipFill rotWithShape="1">
            <a:blip r:embed="rId8">
              <a:alphaModFix/>
            </a:blip>
            <a:stretch>
              <a:fillRect b="0" l="0" r="0" t="0"/>
            </a:stretch>
          </a:blipFill>
          <a:ln>
            <a:noFill/>
          </a:ln>
        </p:spPr>
      </p:sp>
      <p:sp>
        <p:nvSpPr>
          <p:cNvPr id="30" name="Google Shape;30;p1"/>
          <p:cNvSpPr/>
          <p:nvPr/>
        </p:nvSpPr>
        <p:spPr>
          <a:xfrm>
            <a:off x="16344900" y="0"/>
            <a:ext cx="1943100" cy="10287000"/>
          </a:xfrm>
          <a:custGeom>
            <a:rect b="b" l="l" r="r" t="t"/>
            <a:pathLst>
              <a:path extrusionOk="0" h="10287000" w="1943100">
                <a:moveTo>
                  <a:pt x="0" y="0"/>
                </a:moveTo>
                <a:lnTo>
                  <a:pt x="1943100" y="0"/>
                </a:lnTo>
                <a:lnTo>
                  <a:pt x="1943100" y="10287000"/>
                </a:lnTo>
                <a:lnTo>
                  <a:pt x="0" y="10287000"/>
                </a:lnTo>
                <a:lnTo>
                  <a:pt x="0" y="0"/>
                </a:lnTo>
                <a:close/>
              </a:path>
            </a:pathLst>
          </a:custGeom>
          <a:blipFill rotWithShape="1">
            <a:blip r:embed="rId9">
              <a:alphaModFix/>
            </a:blip>
            <a:stretch>
              <a:fillRect b="0" l="0" r="0" t="0"/>
            </a:stretch>
          </a:blipFill>
          <a:ln>
            <a:noFill/>
          </a:ln>
        </p:spPr>
      </p:sp>
      <p:sp>
        <p:nvSpPr>
          <p:cNvPr id="31" name="Google Shape;31;p1"/>
          <p:cNvSpPr/>
          <p:nvPr/>
        </p:nvSpPr>
        <p:spPr>
          <a:xfrm>
            <a:off x="16404370" y="0"/>
            <a:ext cx="1883664" cy="10287000"/>
          </a:xfrm>
          <a:custGeom>
            <a:rect b="b" l="l" r="r" t="t"/>
            <a:pathLst>
              <a:path extrusionOk="0" h="10287000" w="1883664">
                <a:moveTo>
                  <a:pt x="0" y="0"/>
                </a:moveTo>
                <a:lnTo>
                  <a:pt x="1883664" y="0"/>
                </a:lnTo>
                <a:lnTo>
                  <a:pt x="1883664" y="10287000"/>
                </a:lnTo>
                <a:lnTo>
                  <a:pt x="0" y="10287000"/>
                </a:lnTo>
                <a:lnTo>
                  <a:pt x="0" y="0"/>
                </a:lnTo>
                <a:close/>
              </a:path>
            </a:pathLst>
          </a:custGeom>
          <a:blipFill rotWithShape="1">
            <a:blip r:embed="rId10">
              <a:alphaModFix/>
            </a:blip>
            <a:stretch>
              <a:fillRect b="0" l="0" r="0" t="0"/>
            </a:stretch>
          </a:blipFill>
          <a:ln>
            <a:noFill/>
          </a:ln>
        </p:spPr>
      </p:sp>
      <p:sp>
        <p:nvSpPr>
          <p:cNvPr id="32" name="Google Shape;32;p1"/>
          <p:cNvSpPr/>
          <p:nvPr/>
        </p:nvSpPr>
        <p:spPr>
          <a:xfrm>
            <a:off x="15559088" y="5386388"/>
            <a:ext cx="2728912" cy="4900612"/>
          </a:xfrm>
          <a:custGeom>
            <a:rect b="b" l="l" r="r" t="t"/>
            <a:pathLst>
              <a:path extrusionOk="0" h="4900612" w="2728912">
                <a:moveTo>
                  <a:pt x="0" y="0"/>
                </a:moveTo>
                <a:lnTo>
                  <a:pt x="2728912" y="0"/>
                </a:lnTo>
                <a:lnTo>
                  <a:pt x="2728912" y="4900612"/>
                </a:lnTo>
                <a:lnTo>
                  <a:pt x="0" y="4900612"/>
                </a:lnTo>
                <a:lnTo>
                  <a:pt x="0" y="0"/>
                </a:lnTo>
                <a:close/>
              </a:path>
            </a:pathLst>
          </a:custGeom>
          <a:blipFill rotWithShape="1">
            <a:blip r:embed="rId11">
              <a:alphaModFix/>
            </a:blip>
            <a:stretch>
              <a:fillRect b="0" l="0" r="0" t="0"/>
            </a:stretch>
          </a:blipFill>
          <a:ln>
            <a:noFill/>
          </a:ln>
        </p:spPr>
      </p:sp>
      <p:sp>
        <p:nvSpPr>
          <p:cNvPr id="33" name="Google Shape;33;p1"/>
          <p:cNvSpPr/>
          <p:nvPr/>
        </p:nvSpPr>
        <p:spPr>
          <a:xfrm>
            <a:off x="0" y="6015038"/>
            <a:ext cx="671512" cy="4271962"/>
          </a:xfrm>
          <a:custGeom>
            <a:rect b="b" l="l" r="r" t="t"/>
            <a:pathLst>
              <a:path extrusionOk="0" h="4271962" w="671512">
                <a:moveTo>
                  <a:pt x="0" y="0"/>
                </a:moveTo>
                <a:lnTo>
                  <a:pt x="671512" y="0"/>
                </a:lnTo>
                <a:lnTo>
                  <a:pt x="671512" y="4271962"/>
                </a:lnTo>
                <a:lnTo>
                  <a:pt x="0" y="4271962"/>
                </a:lnTo>
                <a:lnTo>
                  <a:pt x="0" y="0"/>
                </a:lnTo>
                <a:close/>
              </a:path>
            </a:pathLst>
          </a:custGeom>
          <a:blipFill rotWithShape="1">
            <a:blip r:embed="rId12">
              <a:alphaModFix/>
            </a:blip>
            <a:stretch>
              <a:fillRect b="0" l="0" r="0" t="0"/>
            </a:stretch>
          </a:blipFill>
          <a:ln>
            <a:noFill/>
          </a:ln>
        </p:spPr>
      </p:sp>
      <p:sp>
        <p:nvSpPr>
          <p:cNvPr id="34" name="Google Shape;34;p1"/>
          <p:cNvSpPr/>
          <p:nvPr/>
        </p:nvSpPr>
        <p:spPr>
          <a:xfrm>
            <a:off x="1314448" y="1485900"/>
            <a:ext cx="2614612" cy="2000250"/>
          </a:xfrm>
          <a:custGeom>
            <a:rect b="b" l="l" r="r" t="t"/>
            <a:pathLst>
              <a:path extrusionOk="0" h="2000250" w="2614612">
                <a:moveTo>
                  <a:pt x="0" y="0"/>
                </a:moveTo>
                <a:lnTo>
                  <a:pt x="2614612" y="0"/>
                </a:lnTo>
                <a:lnTo>
                  <a:pt x="2614612" y="2000250"/>
                </a:lnTo>
                <a:lnTo>
                  <a:pt x="0" y="2000250"/>
                </a:lnTo>
                <a:lnTo>
                  <a:pt x="0" y="0"/>
                </a:lnTo>
                <a:close/>
              </a:path>
            </a:pathLst>
          </a:custGeom>
          <a:blipFill rotWithShape="1">
            <a:blip r:embed="rId13">
              <a:alphaModFix/>
            </a:blip>
            <a:stretch>
              <a:fillRect b="0" l="-89" r="-89" t="0"/>
            </a:stretch>
          </a:blipFill>
          <a:ln>
            <a:noFill/>
          </a:ln>
        </p:spPr>
      </p:sp>
      <p:sp>
        <p:nvSpPr>
          <p:cNvPr id="35" name="Google Shape;35;p1"/>
          <p:cNvSpPr/>
          <p:nvPr/>
        </p:nvSpPr>
        <p:spPr>
          <a:xfrm>
            <a:off x="5629275" y="1785938"/>
            <a:ext cx="2500312" cy="2157412"/>
          </a:xfrm>
          <a:custGeom>
            <a:rect b="b" l="l" r="r" t="t"/>
            <a:pathLst>
              <a:path extrusionOk="0" h="2157412" w="2500312">
                <a:moveTo>
                  <a:pt x="0" y="0"/>
                </a:moveTo>
                <a:lnTo>
                  <a:pt x="2500312" y="0"/>
                </a:lnTo>
                <a:lnTo>
                  <a:pt x="2500312" y="2157412"/>
                </a:lnTo>
                <a:lnTo>
                  <a:pt x="0" y="2157412"/>
                </a:lnTo>
                <a:lnTo>
                  <a:pt x="0" y="0"/>
                </a:lnTo>
                <a:close/>
              </a:path>
            </a:pathLst>
          </a:custGeom>
          <a:blipFill rotWithShape="1">
            <a:blip r:embed="rId14">
              <a:alphaModFix/>
            </a:blip>
            <a:stretch>
              <a:fillRect b="0" l="0" r="0" t="0"/>
            </a:stretch>
          </a:blipFill>
          <a:ln>
            <a:noFill/>
          </a:ln>
        </p:spPr>
      </p:sp>
      <p:sp>
        <p:nvSpPr>
          <p:cNvPr id="36" name="Google Shape;36;p1"/>
          <p:cNvSpPr/>
          <p:nvPr/>
        </p:nvSpPr>
        <p:spPr>
          <a:xfrm>
            <a:off x="5700712" y="7843838"/>
            <a:ext cx="1085850" cy="928688"/>
          </a:xfrm>
          <a:custGeom>
            <a:rect b="b" l="l" r="r" t="t"/>
            <a:pathLst>
              <a:path extrusionOk="0" h="928688" w="1085850">
                <a:moveTo>
                  <a:pt x="0" y="0"/>
                </a:moveTo>
                <a:lnTo>
                  <a:pt x="1085850" y="0"/>
                </a:lnTo>
                <a:lnTo>
                  <a:pt x="1085850" y="928688"/>
                </a:lnTo>
                <a:lnTo>
                  <a:pt x="0" y="928688"/>
                </a:lnTo>
                <a:lnTo>
                  <a:pt x="0" y="0"/>
                </a:lnTo>
                <a:close/>
              </a:path>
            </a:pathLst>
          </a:custGeom>
          <a:blipFill rotWithShape="1">
            <a:blip r:embed="rId15">
              <a:alphaModFix/>
            </a:blip>
            <a:stretch>
              <a:fillRect b="0" l="0" r="0" t="0"/>
            </a:stretch>
          </a:blipFill>
          <a:ln>
            <a:noFill/>
          </a:ln>
        </p:spPr>
      </p:sp>
      <p:sp>
        <p:nvSpPr>
          <p:cNvPr id="37" name="Google Shape;37;p1"/>
          <p:cNvSpPr txBox="1"/>
          <p:nvPr/>
        </p:nvSpPr>
        <p:spPr>
          <a:xfrm>
            <a:off x="-1243012" y="-68292"/>
            <a:ext cx="14973300" cy="16002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0F0F0F"/>
                </a:solidFill>
                <a:latin typeface="Arimo"/>
                <a:ea typeface="Arimo"/>
                <a:cs typeface="Arimo"/>
                <a:sym typeface="Arimo"/>
              </a:rPr>
              <a:t>Employee Data Analysis using Excel </a:t>
            </a:r>
            <a:endParaRPr/>
          </a:p>
          <a:p>
            <a:pPr indent="0" lvl="0" marL="0" marR="0" rtl="0" algn="l">
              <a:lnSpc>
                <a:spcPct val="119979"/>
              </a:lnSpc>
              <a:spcBef>
                <a:spcPts val="0"/>
              </a:spcBef>
              <a:spcAft>
                <a:spcPts val="0"/>
              </a:spcAft>
              <a:buNone/>
            </a:pPr>
            <a:r>
              <a:t/>
            </a:r>
            <a:endParaRPr b="1" i="0" sz="4800" u="none" cap="none" strike="noStrike">
              <a:solidFill>
                <a:srgbClr val="0F0F0F"/>
              </a:solidFill>
              <a:latin typeface="Arimo"/>
              <a:ea typeface="Arimo"/>
              <a:cs typeface="Arimo"/>
              <a:sym typeface="Arimo"/>
            </a:endParaRPr>
          </a:p>
        </p:txBody>
      </p:sp>
      <p:sp>
        <p:nvSpPr>
          <p:cNvPr id="38" name="Google Shape;38;p1"/>
          <p:cNvSpPr/>
          <p:nvPr/>
        </p:nvSpPr>
        <p:spPr>
          <a:xfrm>
            <a:off x="1014412" y="9701212"/>
            <a:ext cx="3214688" cy="300038"/>
          </a:xfrm>
          <a:custGeom>
            <a:rect b="b" l="l" r="r" t="t"/>
            <a:pathLst>
              <a:path extrusionOk="0" h="400050" w="4286250">
                <a:moveTo>
                  <a:pt x="0" y="0"/>
                </a:moveTo>
                <a:lnTo>
                  <a:pt x="4286250" y="0"/>
                </a:lnTo>
                <a:lnTo>
                  <a:pt x="4286250" y="400050"/>
                </a:lnTo>
                <a:lnTo>
                  <a:pt x="0" y="400050"/>
                </a:lnTo>
                <a:lnTo>
                  <a:pt x="0" y="0"/>
                </a:lnTo>
                <a:close/>
              </a:path>
            </a:pathLst>
          </a:custGeom>
          <a:blipFill rotWithShape="1">
            <a:blip r:embed="rId16">
              <a:alphaModFix/>
            </a:blip>
            <a:stretch>
              <a:fillRect b="0" l="-66655" r="-66667" t="0"/>
            </a:stretch>
          </a:blipFill>
          <a:ln>
            <a:noFill/>
          </a:ln>
        </p:spPr>
      </p:sp>
      <p:sp>
        <p:nvSpPr>
          <p:cNvPr id="39" name="Google Shape;39;p1"/>
          <p:cNvSpPr txBox="1"/>
          <p:nvPr/>
        </p:nvSpPr>
        <p:spPr>
          <a:xfrm>
            <a:off x="17030127" y="9697941"/>
            <a:ext cx="226800" cy="299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1</a:t>
            </a:r>
            <a:endParaRPr/>
          </a:p>
        </p:txBody>
      </p:sp>
      <p:sp>
        <p:nvSpPr>
          <p:cNvPr id="40" name="Google Shape;40;p1"/>
          <p:cNvSpPr txBox="1"/>
          <p:nvPr/>
        </p:nvSpPr>
        <p:spPr>
          <a:xfrm>
            <a:off x="2904270" y="4986338"/>
            <a:ext cx="13757700" cy="2757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600" u="none" cap="none" strike="noStrike">
                <a:solidFill>
                  <a:srgbClr val="000000"/>
                </a:solidFill>
                <a:latin typeface="Arial"/>
                <a:ea typeface="Arial"/>
                <a:cs typeface="Arial"/>
                <a:sym typeface="Arial"/>
              </a:rPr>
              <a:t>STUDENT NAME: </a:t>
            </a:r>
            <a:r>
              <a:rPr lang="en-US" sz="3600"/>
              <a:t>A.DIVYA</a:t>
            </a:r>
            <a:r>
              <a:rPr b="0" i="0" lang="en-US" sz="3600" u="none" cap="none" strike="noStrike">
                <a:solidFill>
                  <a:srgbClr val="000000"/>
                </a:solidFill>
                <a:latin typeface="Arial"/>
                <a:ea typeface="Arial"/>
                <a:cs typeface="Arial"/>
                <a:sym typeface="Arial"/>
              </a:rPr>
              <a:t> </a:t>
            </a:r>
            <a:endParaRPr/>
          </a:p>
          <a:p>
            <a:pPr indent="0" lvl="0" marL="0" marR="0" rtl="0" algn="l">
              <a:lnSpc>
                <a:spcPct val="120000"/>
              </a:lnSpc>
              <a:spcBef>
                <a:spcPts val="0"/>
              </a:spcBef>
              <a:spcAft>
                <a:spcPts val="0"/>
              </a:spcAft>
              <a:buNone/>
            </a:pPr>
            <a:r>
              <a:rPr b="0" i="0" lang="en-US" sz="3600" u="none" cap="none" strike="noStrike">
                <a:solidFill>
                  <a:srgbClr val="000000"/>
                </a:solidFill>
                <a:latin typeface="Arial"/>
                <a:ea typeface="Arial"/>
                <a:cs typeface="Arial"/>
                <a:sym typeface="Arial"/>
              </a:rPr>
              <a:t>REGISTER NO: </a:t>
            </a:r>
            <a:r>
              <a:rPr lang="en-US" sz="3600"/>
              <a:t>122201695</a:t>
            </a:r>
            <a:endParaRPr/>
          </a:p>
          <a:p>
            <a:pPr indent="0" lvl="0" marL="0" marR="0" rtl="0" algn="l">
              <a:lnSpc>
                <a:spcPct val="120000"/>
              </a:lnSpc>
              <a:spcBef>
                <a:spcPts val="0"/>
              </a:spcBef>
              <a:spcAft>
                <a:spcPts val="0"/>
              </a:spcAft>
              <a:buNone/>
            </a:pPr>
            <a:r>
              <a:rPr b="0" i="0" lang="en-US" sz="3600" u="none" cap="none" strike="noStrike">
                <a:solidFill>
                  <a:srgbClr val="000000"/>
                </a:solidFill>
                <a:latin typeface="Arial"/>
                <a:ea typeface="Arial"/>
                <a:cs typeface="Arial"/>
                <a:sym typeface="Arial"/>
              </a:rPr>
              <a:t>DEPARTMENT: B.COM CORPORATE SECRETARYSHIP </a:t>
            </a:r>
            <a:endParaRPr/>
          </a:p>
          <a:p>
            <a:pPr indent="0" lvl="0" marL="0" marR="0" rtl="0" algn="l">
              <a:lnSpc>
                <a:spcPct val="120000"/>
              </a:lnSpc>
              <a:spcBef>
                <a:spcPts val="0"/>
              </a:spcBef>
              <a:spcAft>
                <a:spcPts val="0"/>
              </a:spcAft>
              <a:buNone/>
            </a:pPr>
            <a:r>
              <a:rPr b="0" i="0" lang="en-US" sz="3600" u="none" cap="none" strike="noStrike">
                <a:solidFill>
                  <a:srgbClr val="000000"/>
                </a:solidFill>
                <a:latin typeface="Arial"/>
                <a:ea typeface="Arial"/>
                <a:cs typeface="Arial"/>
                <a:sym typeface="Arial"/>
              </a:rPr>
              <a:t>COLLEGE: CHELLAMAMAL WOMEN’S COLLEGE</a:t>
            </a:r>
            <a:endParaRPr/>
          </a:p>
          <a:p>
            <a:pPr indent="0" lvl="0" marL="0" marR="0" rtl="0" algn="l">
              <a:lnSpc>
                <a:spcPct val="120000"/>
              </a:lnSpc>
              <a:spcBef>
                <a:spcPts val="0"/>
              </a:spcBef>
              <a:spcAft>
                <a:spcPts val="0"/>
              </a:spcAft>
              <a:buNone/>
            </a:pPr>
            <a:r>
              <a:rPr b="0" i="0" lang="en-US" sz="3600" u="none" cap="none" strike="noStrike">
                <a:solidFill>
                  <a:srgbClr val="000000"/>
                </a:solidFill>
                <a:latin typeface="Arial"/>
                <a:ea typeface="Arial"/>
                <a:cs typeface="Arial"/>
                <a:sym typeface="Arial"/>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Freeform 12"/>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grpSp>
        <p:nvGrpSpPr>
          <p:cNvPr id="13" name="Group 13"/>
          <p:cNvGrpSpPr/>
          <p:nvPr/>
        </p:nvGrpSpPr>
        <p:grpSpPr>
          <a:xfrm>
            <a:off x="2500312" y="9701212"/>
            <a:ext cx="114300" cy="266700"/>
            <a:chOff x="0" y="0"/>
            <a:chExt cx="152400" cy="355600"/>
          </a:xfrm>
        </p:grpSpPr>
        <p:sp>
          <p:nvSpPr>
            <p:cNvPr id="14" name="Freeform 14"/>
            <p:cNvSpPr/>
            <p:nvPr/>
          </p:nvSpPr>
          <p:spPr>
            <a:xfrm>
              <a:off x="0" y="0"/>
              <a:ext cx="152400" cy="355600"/>
            </a:xfrm>
            <a:custGeom>
              <a:avLst/>
              <a:gdLst/>
              <a:ahLst/>
              <a:cxnLst/>
              <a:rect l="l" t="t" r="r" b="b"/>
              <a:pathLst>
                <a:path w="152400" h="355600">
                  <a:moveTo>
                    <a:pt x="0" y="0"/>
                  </a:moveTo>
                  <a:lnTo>
                    <a:pt x="152400" y="0"/>
                  </a:lnTo>
                  <a:lnTo>
                    <a:pt x="152400" y="355600"/>
                  </a:lnTo>
                  <a:lnTo>
                    <a:pt x="0" y="355600"/>
                  </a:lnTo>
                  <a:lnTo>
                    <a:pt x="0" y="0"/>
                  </a:lnTo>
                  <a:close/>
                </a:path>
              </a:pathLst>
            </a:custGeom>
            <a:blipFill>
              <a:blip r:embed="rId24"/>
              <a:stretch>
                <a:fillRect l="-66666" r="-66666"/>
              </a:stretch>
            </a:blipFill>
          </p:spPr>
        </p:sp>
      </p:grpSp>
      <p:sp>
        <p:nvSpPr>
          <p:cNvPr id="15" name="TextBox 15"/>
          <p:cNvSpPr txBox="1"/>
          <p:nvPr/>
        </p:nvSpPr>
        <p:spPr>
          <a:xfrm>
            <a:off x="16915827" y="9697941"/>
            <a:ext cx="342900"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id="16" name="TextBox 16"/>
          <p:cNvSpPr txBox="1"/>
          <p:nvPr/>
        </p:nvSpPr>
        <p:spPr>
          <a:xfrm>
            <a:off x="1109662" y="402430"/>
            <a:ext cx="4955856" cy="1171575"/>
          </a:xfrm>
          <a:prstGeom prst="rect">
            <a:avLst/>
          </a:prstGeom>
        </p:spPr>
        <p:txBody>
          <a:bodyPr lIns="0" tIns="0" rIns="0" bIns="0" rtlCol="0" anchor="t">
            <a:spAutoFit/>
          </a:bodyPr>
          <a:lstStyle/>
          <a:p>
            <a:pPr algn="l">
              <a:lnSpc>
                <a:spcPts val="8640"/>
              </a:lnSpc>
            </a:pPr>
            <a:r>
              <a:rPr lang="en-US" sz="7200" b="1" spc="-43">
                <a:solidFill>
                  <a:srgbClr val="000000"/>
                </a:solidFill>
                <a:latin typeface="Arimo Bold"/>
                <a:ea typeface="Arimo Bold"/>
                <a:cs typeface="Arimo Bold"/>
                <a:sym typeface="Arimo Bold"/>
              </a:rPr>
              <a:t>MODELLING</a:t>
            </a:r>
          </a:p>
        </p:txBody>
      </p:sp>
      <p:sp>
        <p:nvSpPr>
          <p:cNvPr id="17" name="Freeform 17"/>
          <p:cNvSpPr/>
          <p:nvPr/>
        </p:nvSpPr>
        <p:spPr>
          <a:xfrm>
            <a:off x="15087600" y="78771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sp>
      <p:sp>
        <p:nvSpPr>
          <p:cNvPr id="18" name="TextBox 18"/>
          <p:cNvSpPr txBox="1"/>
          <p:nvPr/>
        </p:nvSpPr>
        <p:spPr>
          <a:xfrm>
            <a:off x="1691640" y="1354455"/>
            <a:ext cx="14561820" cy="8886825"/>
          </a:xfrm>
          <a:prstGeom prst="rect">
            <a:avLst/>
          </a:prstGeom>
        </p:spPr>
        <p:txBody>
          <a:bodyPr lIns="0" tIns="0" rIns="0" bIns="0" rtlCol="0" anchor="t">
            <a:spAutoFit/>
          </a:bodyPr>
          <a:lstStyle/>
          <a:p>
            <a:pPr algn="l">
              <a:lnSpc>
                <a:spcPts val="3240"/>
              </a:lnSpc>
            </a:pPr>
            <a:endParaRPr/>
          </a:p>
          <a:p>
            <a:pPr marL="570071" lvl="2" indent="-190024" algn="l">
              <a:lnSpc>
                <a:spcPts val="3240"/>
              </a:lnSpc>
              <a:buAutoNum type="arabicPeriod"/>
            </a:pPr>
            <a:r>
              <a:rPr lang="en-US" sz="2700" b="1">
                <a:solidFill>
                  <a:srgbClr val="000000"/>
                </a:solidFill>
                <a:latin typeface="Arial Bold"/>
                <a:ea typeface="Arial Bold"/>
                <a:cs typeface="Arial Bold"/>
                <a:sym typeface="Arial Bold"/>
              </a:rPr>
              <a:t>Data Collection:</a:t>
            </a:r>
            <a:r>
              <a:rPr lang="en-US" sz="2700">
                <a:solidFill>
                  <a:srgbClr val="000000"/>
                </a:solidFill>
                <a:latin typeface="Arial"/>
                <a:ea typeface="Arial"/>
                <a:cs typeface="Arial"/>
                <a:sym typeface="Arial"/>
              </a:rPr>
              <a:t> Gather relevant employee data such as:</a:t>
            </a:r>
          </a:p>
          <a:p>
            <a:pPr marL="1108709" lvl="3" indent="-277177" algn="l">
              <a:lnSpc>
                <a:spcPts val="3240"/>
              </a:lnSpc>
              <a:buFont typeface="Arial"/>
              <a:buChar char="￭"/>
            </a:pPr>
            <a:r>
              <a:rPr lang="en-US" sz="2700">
                <a:solidFill>
                  <a:srgbClr val="000000"/>
                </a:solidFill>
                <a:latin typeface="Arial"/>
                <a:ea typeface="Arial"/>
                <a:cs typeface="Arial"/>
                <a:sym typeface="Arial"/>
              </a:rPr>
              <a:t>Attendance records</a:t>
            </a:r>
          </a:p>
          <a:p>
            <a:pPr marL="1108709" lvl="3" indent="-277177" algn="l">
              <a:lnSpc>
                <a:spcPts val="3240"/>
              </a:lnSpc>
              <a:buFont typeface="Arial"/>
              <a:buChar char="￭"/>
            </a:pPr>
            <a:r>
              <a:rPr lang="en-US" sz="2700">
                <a:solidFill>
                  <a:srgbClr val="000000"/>
                </a:solidFill>
                <a:latin typeface="Arial"/>
                <a:ea typeface="Arial"/>
                <a:cs typeface="Arial"/>
                <a:sym typeface="Arial"/>
              </a:rPr>
              <a:t>Performance ratings</a:t>
            </a:r>
          </a:p>
          <a:p>
            <a:pPr marL="1108709" lvl="3" indent="-277177" algn="l">
              <a:lnSpc>
                <a:spcPts val="3240"/>
              </a:lnSpc>
              <a:buFont typeface="Arial"/>
              <a:buChar char="￭"/>
            </a:pPr>
            <a:r>
              <a:rPr lang="en-US" sz="2700">
                <a:solidFill>
                  <a:srgbClr val="000000"/>
                </a:solidFill>
                <a:latin typeface="Arial"/>
                <a:ea typeface="Arial"/>
                <a:cs typeface="Arial"/>
                <a:sym typeface="Arial"/>
              </a:rPr>
              <a:t>Project completion times</a:t>
            </a:r>
          </a:p>
          <a:p>
            <a:pPr marL="1108709" lvl="3" indent="-277177" algn="l">
              <a:lnSpc>
                <a:spcPts val="3240"/>
              </a:lnSpc>
              <a:buFont typeface="Arial"/>
              <a:buChar char="￭"/>
            </a:pPr>
            <a:r>
              <a:rPr lang="en-US" sz="2700">
                <a:solidFill>
                  <a:srgbClr val="000000"/>
                </a:solidFill>
                <a:latin typeface="Arial"/>
                <a:ea typeface="Arial"/>
                <a:cs typeface="Arial"/>
                <a:sym typeface="Arial"/>
              </a:rPr>
              <a:t>Sales figures</a:t>
            </a:r>
          </a:p>
          <a:p>
            <a:pPr marL="1108709" lvl="3" indent="-277177" algn="l">
              <a:lnSpc>
                <a:spcPts val="3240"/>
              </a:lnSpc>
              <a:buFont typeface="Arial"/>
              <a:buChar char="￭"/>
            </a:pPr>
            <a:r>
              <a:rPr lang="en-US" sz="2700">
                <a:solidFill>
                  <a:srgbClr val="000000"/>
                </a:solidFill>
                <a:latin typeface="Arial"/>
                <a:ea typeface="Arial"/>
                <a:cs typeface="Arial"/>
                <a:sym typeface="Arial"/>
              </a:rPr>
              <a:t>Customer satisfaction ratings</a:t>
            </a:r>
          </a:p>
          <a:p>
            <a:pPr marL="570071" lvl="2" indent="-190024" algn="l">
              <a:lnSpc>
                <a:spcPts val="3240"/>
              </a:lnSpc>
              <a:buAutoNum type="arabicPeriod"/>
            </a:pPr>
            <a:r>
              <a:rPr lang="en-US" sz="2700" b="1">
                <a:solidFill>
                  <a:srgbClr val="000000"/>
                </a:solidFill>
                <a:latin typeface="Arial Bold"/>
                <a:ea typeface="Arial Bold"/>
                <a:cs typeface="Arial Bold"/>
                <a:sym typeface="Arial Bold"/>
              </a:rPr>
              <a:t>Data Entry:</a:t>
            </a:r>
            <a:r>
              <a:rPr lang="en-US" sz="2700">
                <a:solidFill>
                  <a:srgbClr val="000000"/>
                </a:solidFill>
                <a:latin typeface="Arial"/>
                <a:ea typeface="Arial"/>
                <a:cs typeface="Arial"/>
                <a:sym typeface="Arial"/>
              </a:rPr>
              <a:t> Input the collected data into an Excel spreadsheet, organizing it in a clear and structured manner.</a:t>
            </a:r>
          </a:p>
          <a:p>
            <a:pPr marL="570071" lvl="2" indent="-190024" algn="l">
              <a:lnSpc>
                <a:spcPts val="3240"/>
              </a:lnSpc>
              <a:buAutoNum type="arabicPeriod"/>
            </a:pPr>
            <a:r>
              <a:rPr lang="en-US" sz="2700" b="1">
                <a:solidFill>
                  <a:srgbClr val="000000"/>
                </a:solidFill>
                <a:latin typeface="Arial Bold"/>
                <a:ea typeface="Arial Bold"/>
                <a:cs typeface="Arial Bold"/>
                <a:sym typeface="Arial Bold"/>
              </a:rPr>
              <a:t>Data Cleaning and Validation:</a:t>
            </a:r>
            <a:r>
              <a:rPr lang="en-US" sz="2700">
                <a:solidFill>
                  <a:srgbClr val="000000"/>
                </a:solidFill>
                <a:latin typeface="Arial"/>
                <a:ea typeface="Arial"/>
                <a:cs typeface="Arial"/>
                <a:sym typeface="Arial"/>
              </a:rPr>
              <a:t> Ensure data accuracy and consistency by:</a:t>
            </a:r>
          </a:p>
          <a:p>
            <a:pPr marL="1108709" lvl="3" indent="-277177" algn="l">
              <a:lnSpc>
                <a:spcPts val="3240"/>
              </a:lnSpc>
              <a:buFont typeface="Arial"/>
              <a:buChar char="￭"/>
            </a:pPr>
            <a:r>
              <a:rPr lang="en-US" sz="2700">
                <a:solidFill>
                  <a:srgbClr val="000000"/>
                </a:solidFill>
                <a:latin typeface="Arial"/>
                <a:ea typeface="Arial"/>
                <a:cs typeface="Arial"/>
                <a:sym typeface="Arial"/>
              </a:rPr>
              <a:t>Identifying and correcting errors</a:t>
            </a:r>
          </a:p>
          <a:p>
            <a:pPr marL="1108709" lvl="3" indent="-277177" algn="l">
              <a:lnSpc>
                <a:spcPts val="3240"/>
              </a:lnSpc>
              <a:buFont typeface="Arial"/>
              <a:buChar char="￭"/>
            </a:pPr>
            <a:r>
              <a:rPr lang="en-US" sz="2700">
                <a:solidFill>
                  <a:srgbClr val="000000"/>
                </a:solidFill>
                <a:latin typeface="Arial"/>
                <a:ea typeface="Arial"/>
                <a:cs typeface="Arial"/>
                <a:sym typeface="Arial"/>
              </a:rPr>
              <a:t>Standardizing data formats</a:t>
            </a:r>
          </a:p>
          <a:p>
            <a:pPr marL="1108709" lvl="3" indent="-277177" algn="l">
              <a:lnSpc>
                <a:spcPts val="3240"/>
              </a:lnSpc>
              <a:buFont typeface="Arial"/>
              <a:buChar char="￭"/>
            </a:pPr>
            <a:r>
              <a:rPr lang="en-US" sz="2700">
                <a:solidFill>
                  <a:srgbClr val="000000"/>
                </a:solidFill>
                <a:latin typeface="Arial"/>
                <a:ea typeface="Arial"/>
                <a:cs typeface="Arial"/>
                <a:sym typeface="Arial"/>
              </a:rPr>
              <a:t>Removing duplicates</a:t>
            </a:r>
          </a:p>
          <a:p>
            <a:pPr marL="570071" lvl="2" indent="-190024" algn="l">
              <a:lnSpc>
                <a:spcPts val="3240"/>
              </a:lnSpc>
              <a:buAutoNum type="arabicPeriod"/>
            </a:pPr>
            <a:r>
              <a:rPr lang="en-US" sz="2700" b="1">
                <a:solidFill>
                  <a:srgbClr val="000000"/>
                </a:solidFill>
                <a:latin typeface="Arial Bold"/>
                <a:ea typeface="Arial Bold"/>
                <a:cs typeface="Arial Bold"/>
                <a:sym typeface="Arial Bold"/>
              </a:rPr>
              <a:t>Data Analysis:</a:t>
            </a:r>
            <a:r>
              <a:rPr lang="en-US" sz="2700">
                <a:solidFill>
                  <a:srgbClr val="000000"/>
                </a:solidFill>
                <a:latin typeface="Arial"/>
                <a:ea typeface="Arial"/>
                <a:cs typeface="Arial"/>
                <a:sym typeface="Arial"/>
              </a:rPr>
              <a:t> Apply Excel functions and tools to:</a:t>
            </a:r>
          </a:p>
          <a:p>
            <a:pPr marL="1108709" lvl="3" indent="-277177" algn="l">
              <a:lnSpc>
                <a:spcPts val="3240"/>
              </a:lnSpc>
              <a:buFont typeface="Arial"/>
              <a:buChar char="￭"/>
            </a:pPr>
            <a:r>
              <a:rPr lang="en-US" sz="2700">
                <a:solidFill>
                  <a:srgbClr val="000000"/>
                </a:solidFill>
                <a:latin typeface="Arial"/>
                <a:ea typeface="Arial"/>
                <a:cs typeface="Arial"/>
                <a:sym typeface="Arial"/>
              </a:rPr>
              <a:t>Calculate key performance indicators (KPIs)</a:t>
            </a:r>
          </a:p>
          <a:p>
            <a:pPr marL="1108709" lvl="3" indent="-277177" algn="l">
              <a:lnSpc>
                <a:spcPts val="3240"/>
              </a:lnSpc>
              <a:buFont typeface="Arial"/>
              <a:buChar char="￭"/>
            </a:pPr>
            <a:r>
              <a:rPr lang="en-US" sz="2700">
                <a:solidFill>
                  <a:srgbClr val="000000"/>
                </a:solidFill>
                <a:latin typeface="Arial"/>
                <a:ea typeface="Arial"/>
                <a:cs typeface="Arial"/>
                <a:sym typeface="Arial"/>
              </a:rPr>
              <a:t>Create charts and graphs for visualization</a:t>
            </a:r>
          </a:p>
          <a:p>
            <a:pPr marL="1108709" lvl="3" indent="-277177" algn="l">
              <a:lnSpc>
                <a:spcPts val="3240"/>
              </a:lnSpc>
              <a:buFont typeface="Arial"/>
              <a:buChar char="￭"/>
            </a:pPr>
            <a:r>
              <a:rPr lang="en-US" sz="2700">
                <a:solidFill>
                  <a:srgbClr val="000000"/>
                </a:solidFill>
                <a:latin typeface="Arial"/>
                <a:ea typeface="Arial"/>
                <a:cs typeface="Arial"/>
                <a:sym typeface="Arial"/>
              </a:rPr>
              <a:t>Identify trends and patterns</a:t>
            </a:r>
          </a:p>
          <a:p>
            <a:pPr marL="1108709" lvl="3" indent="-277177" algn="l">
              <a:lnSpc>
                <a:spcPts val="3240"/>
              </a:lnSpc>
              <a:buFont typeface="Arial"/>
              <a:buChar char="￭"/>
            </a:pPr>
            <a:r>
              <a:rPr lang="en-US" sz="2700">
                <a:solidFill>
                  <a:srgbClr val="000000"/>
                </a:solidFill>
                <a:latin typeface="Arial"/>
                <a:ea typeface="Arial"/>
                <a:cs typeface="Arial"/>
                <a:sym typeface="Arial"/>
              </a:rPr>
              <a:t>Conduct statistical analysis</a:t>
            </a:r>
          </a:p>
          <a:p>
            <a:pPr marL="570071" lvl="2" indent="-190024" algn="l">
              <a:lnSpc>
                <a:spcPts val="3240"/>
              </a:lnSpc>
              <a:buAutoNum type="arabicPeriod"/>
            </a:pPr>
            <a:r>
              <a:rPr lang="en-US" sz="2700" b="1">
                <a:solidFill>
                  <a:srgbClr val="000000"/>
                </a:solidFill>
                <a:latin typeface="Arial Bold"/>
                <a:ea typeface="Arial Bold"/>
                <a:cs typeface="Arial Bold"/>
                <a:sym typeface="Arial Bold"/>
              </a:rPr>
              <a:t>Interpretation and Reporting:</a:t>
            </a:r>
            <a:r>
              <a:rPr lang="en-US" sz="2700">
                <a:solidFill>
                  <a:srgbClr val="000000"/>
                </a:solidFill>
                <a:latin typeface="Arial"/>
                <a:ea typeface="Arial"/>
                <a:cs typeface="Arial"/>
                <a:sym typeface="Arial"/>
              </a:rPr>
              <a:t> Analyze the results and generate reports that summarize findings and provide actionable insights.</a:t>
            </a:r>
          </a:p>
          <a:p>
            <a:pPr marL="570071" lvl="2" indent="-190024" algn="l">
              <a:lnSpc>
                <a:spcPts val="3240"/>
              </a:lnSpc>
            </a:pPr>
            <a:endParaRPr lang="en-US" sz="27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Freeform 12"/>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3" name="Freeform 1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14" name="Freeform 14"/>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grpSp>
        <p:nvGrpSpPr>
          <p:cNvPr id="15" name="Group 15"/>
          <p:cNvGrpSpPr/>
          <p:nvPr/>
        </p:nvGrpSpPr>
        <p:grpSpPr>
          <a:xfrm>
            <a:off x="2500312" y="9701212"/>
            <a:ext cx="114300" cy="266700"/>
            <a:chOff x="0" y="0"/>
            <a:chExt cx="152400" cy="355600"/>
          </a:xfrm>
        </p:grpSpPr>
        <p:sp>
          <p:nvSpPr>
            <p:cNvPr id="16" name="Freeform 16"/>
            <p:cNvSpPr/>
            <p:nvPr/>
          </p:nvSpPr>
          <p:spPr>
            <a:xfrm>
              <a:off x="0" y="0"/>
              <a:ext cx="152400" cy="355600"/>
            </a:xfrm>
            <a:custGeom>
              <a:avLst/>
              <a:gdLst/>
              <a:ahLst/>
              <a:cxnLst/>
              <a:rect l="l" t="t" r="r" b="b"/>
              <a:pathLst>
                <a:path w="152400" h="355600">
                  <a:moveTo>
                    <a:pt x="0" y="0"/>
                  </a:moveTo>
                  <a:lnTo>
                    <a:pt x="152400" y="0"/>
                  </a:lnTo>
                  <a:lnTo>
                    <a:pt x="152400" y="355600"/>
                  </a:lnTo>
                  <a:lnTo>
                    <a:pt x="0" y="355600"/>
                  </a:lnTo>
                  <a:lnTo>
                    <a:pt x="0" y="0"/>
                  </a:lnTo>
                  <a:close/>
                </a:path>
              </a:pathLst>
            </a:custGeom>
            <a:blipFill>
              <a:blip r:embed="rId28"/>
              <a:stretch>
                <a:fillRect l="-66666" r="-66666"/>
              </a:stretch>
            </a:blipFill>
          </p:spPr>
        </p:sp>
      </p:grpSp>
      <p:sp>
        <p:nvSpPr>
          <p:cNvPr id="17" name="TextBox 17"/>
          <p:cNvSpPr txBox="1"/>
          <p:nvPr/>
        </p:nvSpPr>
        <p:spPr>
          <a:xfrm>
            <a:off x="1132998" y="543876"/>
            <a:ext cx="3655695" cy="1171575"/>
          </a:xfrm>
          <a:prstGeom prst="rect">
            <a:avLst/>
          </a:prstGeom>
        </p:spPr>
        <p:txBody>
          <a:bodyPr lIns="0" tIns="0" rIns="0" bIns="0" rtlCol="0" anchor="t">
            <a:spAutoFit/>
          </a:bodyPr>
          <a:lstStyle/>
          <a:p>
            <a:pPr algn="l">
              <a:lnSpc>
                <a:spcPts val="8640"/>
              </a:lnSpc>
            </a:pPr>
            <a:r>
              <a:rPr lang="en-US" sz="7200" b="1">
                <a:solidFill>
                  <a:srgbClr val="000000"/>
                </a:solidFill>
                <a:latin typeface="Arimo Bold"/>
                <a:ea typeface="Arimo Bold"/>
                <a:cs typeface="Arimo Bold"/>
                <a:sym typeface="Arimo Bold"/>
              </a:rPr>
              <a:t>RESULTS</a:t>
            </a:r>
          </a:p>
        </p:txBody>
      </p:sp>
      <p:sp>
        <p:nvSpPr>
          <p:cNvPr id="18" name="TextBox 18"/>
          <p:cNvSpPr txBox="1"/>
          <p:nvPr/>
        </p:nvSpPr>
        <p:spPr>
          <a:xfrm>
            <a:off x="16915827" y="9697941"/>
            <a:ext cx="342900"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id="19" name="TextBox 19"/>
          <p:cNvSpPr txBox="1"/>
          <p:nvPr/>
        </p:nvSpPr>
        <p:spPr>
          <a:xfrm>
            <a:off x="1005840" y="3273504"/>
            <a:ext cx="15133320" cy="5052090"/>
          </a:xfrm>
          <a:prstGeom prst="rect">
            <a:avLst/>
          </a:prstGeom>
        </p:spPr>
        <p:txBody>
          <a:bodyPr lIns="0" tIns="0" rIns="0" bIns="0" rtlCol="0" anchor="t">
            <a:spAutoFit/>
          </a:bodyPr>
          <a:lstStyle/>
          <a:p>
            <a:pPr algn="l">
              <a:lnSpc>
                <a:spcPts val="3240"/>
              </a:lnSpc>
            </a:pPr>
            <a:r>
              <a:rPr lang="en-US" sz="2700" b="1" spc="25">
                <a:solidFill>
                  <a:srgbClr val="000000"/>
                </a:solidFill>
                <a:latin typeface="TT Rounds Condensed Bold"/>
                <a:ea typeface="TT Rounds Condensed Bold"/>
                <a:cs typeface="TT Rounds Condensed Bold"/>
                <a:sym typeface="TT Rounds Condensed Bold"/>
              </a:rPr>
              <a:t>Excel</a:t>
            </a:r>
            <a:r>
              <a:rPr lang="en-US" sz="2700" spc="25">
                <a:solidFill>
                  <a:srgbClr val="000000"/>
                </a:solidFill>
                <a:latin typeface="TT Rounds Condensed"/>
                <a:ea typeface="TT Rounds Condensed"/>
                <a:cs typeface="TT Rounds Condensed"/>
                <a:sym typeface="TT Rounds Condensed"/>
              </a:rPr>
              <a:t> is a powerful tool that can be used to effectively analyze employee performance. By leveraging various Excel functions and features, you can track key metrics, identify trends, and make data-driven decisions to improve overall team performance.</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KPI tracking:</a:t>
            </a:r>
            <a:r>
              <a:rPr lang="en-US" sz="2700" spc="25">
                <a:solidFill>
                  <a:srgbClr val="000000"/>
                </a:solidFill>
                <a:latin typeface="TT Rounds Condensed"/>
                <a:ea typeface="TT Rounds Condensed"/>
                <a:cs typeface="TT Rounds Condensed"/>
                <a:sym typeface="TT Rounds Condensed"/>
              </a:rPr>
              <a:t> Set up spreadsheets to monitor key performance indicators (KPIs) such as sales, productivity, customer satisfaction, and attendance.</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Data visualization:</a:t>
            </a:r>
            <a:r>
              <a:rPr lang="en-US" sz="2700" spc="25">
                <a:solidFill>
                  <a:srgbClr val="000000"/>
                </a:solidFill>
                <a:latin typeface="TT Rounds Condensed"/>
                <a:ea typeface="TT Rounds Condensed"/>
                <a:cs typeface="TT Rounds Condensed"/>
                <a:sym typeface="TT Rounds Condensed"/>
              </a:rPr>
              <a:t> Create charts and graphs to visually represent performance data, making it easier to identify patterns and trends.</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Trend analysis:</a:t>
            </a:r>
            <a:r>
              <a:rPr lang="en-US" sz="2700" spc="25">
                <a:solidFill>
                  <a:srgbClr val="000000"/>
                </a:solidFill>
                <a:latin typeface="TT Rounds Condensed"/>
                <a:ea typeface="TT Rounds Condensed"/>
                <a:cs typeface="TT Rounds Condensed"/>
                <a:sym typeface="TT Rounds Condensed"/>
              </a:rPr>
              <a:t> Use Excel's statistical functions to analyze performance trends over time, helping to identify areas for improvement or celebration.</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Employee comparisons:</a:t>
            </a:r>
            <a:r>
              <a:rPr lang="en-US" sz="2700" spc="25">
                <a:solidFill>
                  <a:srgbClr val="000000"/>
                </a:solidFill>
                <a:latin typeface="TT Rounds Condensed"/>
                <a:ea typeface="TT Rounds Condensed"/>
                <a:cs typeface="TT Rounds Condensed"/>
                <a:sym typeface="TT Rounds Condensed"/>
              </a:rPr>
              <a:t> Compare individual or team performance against set benchmarks or historical data to assess progress.</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Goal setting and tracking:</a:t>
            </a:r>
            <a:r>
              <a:rPr lang="en-US" sz="2700" spc="25">
                <a:solidFill>
                  <a:srgbClr val="000000"/>
                </a:solidFill>
                <a:latin typeface="TT Rounds Condensed"/>
                <a:ea typeface="TT Rounds Condensed"/>
                <a:cs typeface="TT Rounds Condensed"/>
                <a:sym typeface="TT Rounds Condensed"/>
              </a:rPr>
              <a:t> Establish performance goals and track progress towards achieving them.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TextBox 12"/>
          <p:cNvSpPr txBox="1"/>
          <p:nvPr/>
        </p:nvSpPr>
        <p:spPr>
          <a:xfrm>
            <a:off x="1132998" y="406716"/>
            <a:ext cx="16022002" cy="1308735"/>
          </a:xfrm>
          <a:prstGeom prst="rect">
            <a:avLst/>
          </a:prstGeom>
        </p:spPr>
        <p:txBody>
          <a:bodyPr lIns="0" tIns="0" rIns="0" bIns="0" rtlCol="0" anchor="t">
            <a:spAutoFit/>
          </a:bodyPr>
          <a:lstStyle/>
          <a:p>
            <a:pPr algn="l">
              <a:lnSpc>
                <a:spcPts val="8640"/>
              </a:lnSpc>
            </a:pPr>
            <a:r>
              <a:rPr lang="en-US" sz="7200" b="1">
                <a:solidFill>
                  <a:srgbClr val="000000"/>
                </a:solidFill>
                <a:latin typeface="Arimo Bold"/>
                <a:ea typeface="Arimo Bold"/>
                <a:cs typeface="Arimo Bold"/>
                <a:sym typeface="Arimo Bold"/>
              </a:rPr>
              <a:t>conclusion</a:t>
            </a:r>
          </a:p>
        </p:txBody>
      </p:sp>
      <p:sp>
        <p:nvSpPr>
          <p:cNvPr id="13" name="TextBox 13"/>
          <p:cNvSpPr txBox="1"/>
          <p:nvPr/>
        </p:nvSpPr>
        <p:spPr>
          <a:xfrm>
            <a:off x="1224438" y="1546534"/>
            <a:ext cx="14343222" cy="6393836"/>
          </a:xfrm>
          <a:prstGeom prst="rect">
            <a:avLst/>
          </a:prstGeom>
        </p:spPr>
        <p:txBody>
          <a:bodyPr lIns="0" tIns="0" rIns="0" bIns="0" rtlCol="0" anchor="t">
            <a:spAutoFit/>
          </a:bodyPr>
          <a:lstStyle/>
          <a:p>
            <a:pPr algn="l">
              <a:lnSpc>
                <a:spcPts val="3240"/>
              </a:lnSpc>
            </a:pPr>
            <a:r>
              <a:rPr lang="en-US" sz="2700">
                <a:solidFill>
                  <a:srgbClr val="000000"/>
                </a:solidFill>
                <a:latin typeface="Arial"/>
                <a:ea typeface="Arial"/>
                <a:cs typeface="Arial"/>
                <a:sym typeface="Arial"/>
              </a:rPr>
              <a:t>The text in the image is "Employee Performance Analysis using Excel." This suggests that the content is likely related to analyzing employee performance data using Microsoft Excel. However, without more context, it's difficult to provide a specific conclusion.</a:t>
            </a:r>
          </a:p>
          <a:p>
            <a:pPr algn="l">
              <a:lnSpc>
                <a:spcPts val="3240"/>
              </a:lnSpc>
            </a:pPr>
            <a:r>
              <a:rPr lang="en-US" sz="2700">
                <a:solidFill>
                  <a:srgbClr val="000000"/>
                </a:solidFill>
                <a:latin typeface="Arial"/>
                <a:ea typeface="Arial"/>
                <a:cs typeface="Arial"/>
                <a:sym typeface="Arial"/>
              </a:rPr>
              <a:t>If the content focuses on the benefits of using Excel for employee performance analysis, a possible conclusion could be:</a:t>
            </a:r>
          </a:p>
          <a:p>
            <a:pPr algn="l">
              <a:lnSpc>
                <a:spcPts val="3240"/>
              </a:lnSpc>
            </a:pPr>
            <a:endParaRPr lang="en-US" sz="2700">
              <a:solidFill>
                <a:srgbClr val="000000"/>
              </a:solidFill>
              <a:latin typeface="Arial"/>
              <a:ea typeface="Arial"/>
              <a:cs typeface="Arial"/>
              <a:sym typeface="Arial"/>
            </a:endParaRPr>
          </a:p>
          <a:p>
            <a:pPr algn="l">
              <a:lnSpc>
                <a:spcPts val="3240"/>
              </a:lnSpc>
            </a:pPr>
            <a:r>
              <a:rPr lang="en-US" sz="2700" b="1">
                <a:solidFill>
                  <a:srgbClr val="000000"/>
                </a:solidFill>
                <a:latin typeface="Arimo Bold"/>
                <a:ea typeface="Arimo Bold"/>
                <a:cs typeface="Arimo Bold"/>
                <a:sym typeface="Arimo Bold"/>
              </a:rPr>
              <a:t>Excel is a versatile tool that can be effectively used to analyze employee performance data. Its functions, formulas, and charting capabilities allow for in-depth analysis and visualization of key metrics, enabling HR professionals to make informed decisions and improve overall organizational performance.</a:t>
            </a:r>
          </a:p>
          <a:p>
            <a:pPr algn="l">
              <a:lnSpc>
                <a:spcPts val="3240"/>
              </a:lnSpc>
            </a:pPr>
            <a:endParaRPr lang="en-US" sz="2700" b="1">
              <a:solidFill>
                <a:srgbClr val="000000"/>
              </a:solidFill>
              <a:latin typeface="Arimo Bold"/>
              <a:ea typeface="Arimo Bold"/>
              <a:cs typeface="Arimo Bold"/>
              <a:sym typeface="Arimo Bold"/>
            </a:endParaRPr>
          </a:p>
          <a:p>
            <a:pPr algn="l">
              <a:lnSpc>
                <a:spcPts val="3240"/>
              </a:lnSpc>
            </a:pPr>
            <a:r>
              <a:rPr lang="en-US" sz="2700">
                <a:solidFill>
                  <a:srgbClr val="000000"/>
                </a:solidFill>
                <a:latin typeface="Arial"/>
                <a:ea typeface="Arial"/>
                <a:cs typeface="Arial"/>
                <a:sym typeface="Arial"/>
              </a:rPr>
              <a:t>If the content focuses on a specific aspect of employee performance analysis using Excel, such as goal setting or performance reviews, the conclusion would need to be tailored to that specific topic.</a:t>
            </a:r>
          </a:p>
          <a:p>
            <a:pPr algn="l">
              <a:lnSpc>
                <a:spcPts val="3240"/>
              </a:lnSpc>
            </a:pPr>
            <a:endParaRPr lang="en-US" sz="27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5774" y="0"/>
            <a:ext cx="7129462" cy="10294843"/>
          </a:xfrm>
          <a:custGeom>
            <a:avLst/>
            <a:gdLst/>
            <a:ahLst/>
            <a:cxnLst/>
            <a:rect l="l" t="t" r="r" b="b"/>
            <a:pathLst>
              <a:path w="7129462" h="10294843">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r="-25"/>
            </a:stretch>
          </a:blipFill>
        </p:spPr>
      </p:sp>
      <p:sp>
        <p:nvSpPr>
          <p:cNvPr id="4" name="Freeform 4"/>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TextBox 8"/>
          <p:cNvSpPr txBox="1"/>
          <p:nvPr/>
        </p:nvSpPr>
        <p:spPr>
          <a:xfrm>
            <a:off x="1109662" y="1222850"/>
            <a:ext cx="5864542" cy="1038860"/>
          </a:xfrm>
          <a:prstGeom prst="rect">
            <a:avLst/>
          </a:prstGeom>
        </p:spPr>
        <p:txBody>
          <a:bodyPr lIns="0" tIns="0" rIns="0" bIns="0" rtlCol="0" anchor="t">
            <a:spAutoFit/>
          </a:bodyPr>
          <a:lstStyle/>
          <a:p>
            <a:pPr algn="l">
              <a:lnSpc>
                <a:spcPts val="7650"/>
              </a:lnSpc>
            </a:pPr>
            <a:r>
              <a:rPr lang="en-US" sz="6375" b="1" spc="7">
                <a:solidFill>
                  <a:srgbClr val="000000"/>
                </a:solidFill>
                <a:latin typeface="Arimo Bold"/>
                <a:ea typeface="Arimo Bold"/>
                <a:cs typeface="Arimo Bold"/>
                <a:sym typeface="Arimo Bold"/>
              </a:rPr>
              <a:t>PROJECT TITLE</a:t>
            </a:r>
          </a:p>
        </p:txBody>
      </p:sp>
      <p:grpSp>
        <p:nvGrpSpPr>
          <p:cNvPr id="9" name="Group 9"/>
          <p:cNvGrpSpPr/>
          <p:nvPr/>
        </p:nvGrpSpPr>
        <p:grpSpPr>
          <a:xfrm>
            <a:off x="1014412" y="9701212"/>
            <a:ext cx="3214688" cy="300038"/>
            <a:chOff x="0" y="0"/>
            <a:chExt cx="4286251" cy="400051"/>
          </a:xfrm>
        </p:grpSpPr>
        <p:sp>
          <p:nvSpPr>
            <p:cNvPr id="10" name="Freeform 10"/>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14"/>
              <a:stretch>
                <a:fillRect l="-66666" r="-66666"/>
              </a:stretch>
            </a:blipFill>
          </p:spPr>
        </p:sp>
      </p:grpSp>
      <p:grpSp>
        <p:nvGrpSpPr>
          <p:cNvPr id="11" name="Group 11"/>
          <p:cNvGrpSpPr/>
          <p:nvPr/>
        </p:nvGrpSpPr>
        <p:grpSpPr>
          <a:xfrm>
            <a:off x="700088" y="9615488"/>
            <a:ext cx="5557838" cy="442912"/>
            <a:chOff x="0" y="0"/>
            <a:chExt cx="7410451" cy="590549"/>
          </a:xfrm>
        </p:grpSpPr>
        <p:sp>
          <p:nvSpPr>
            <p:cNvPr id="12" name="Freeform 12"/>
            <p:cNvSpPr/>
            <p:nvPr/>
          </p:nvSpPr>
          <p:spPr>
            <a:xfrm>
              <a:off x="0" y="0"/>
              <a:ext cx="7410450" cy="590550"/>
            </a:xfrm>
            <a:custGeom>
              <a:avLst/>
              <a:gdLst/>
              <a:ahLst/>
              <a:cxnLst/>
              <a:rect l="l" t="t" r="r" b="b"/>
              <a:pathLst>
                <a:path w="7410450" h="590550">
                  <a:moveTo>
                    <a:pt x="0" y="0"/>
                  </a:moveTo>
                  <a:lnTo>
                    <a:pt x="7410450" y="0"/>
                  </a:lnTo>
                  <a:lnTo>
                    <a:pt x="7410450" y="590550"/>
                  </a:lnTo>
                  <a:lnTo>
                    <a:pt x="0" y="590550"/>
                  </a:lnTo>
                  <a:lnTo>
                    <a:pt x="0" y="0"/>
                  </a:lnTo>
                  <a:close/>
                </a:path>
              </a:pathLst>
            </a:custGeom>
            <a:blipFill>
              <a:blip r:embed="rId15"/>
              <a:stretch>
                <a:fillRect t="-124" b="-124"/>
              </a:stretch>
            </a:blipFill>
          </p:spPr>
        </p:sp>
      </p:grpSp>
      <p:sp>
        <p:nvSpPr>
          <p:cNvPr id="13" name="TextBox 13"/>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id="14" name="TextBox 14"/>
          <p:cNvSpPr txBox="1"/>
          <p:nvPr/>
        </p:nvSpPr>
        <p:spPr>
          <a:xfrm>
            <a:off x="1917723" y="3059176"/>
            <a:ext cx="12706962" cy="2249835"/>
          </a:xfrm>
          <a:prstGeom prst="rect">
            <a:avLst/>
          </a:prstGeom>
        </p:spPr>
        <p:txBody>
          <a:bodyPr lIns="0" tIns="0" rIns="0" bIns="0" rtlCol="0" anchor="t">
            <a:spAutoFit/>
          </a:bodyPr>
          <a:lstStyle/>
          <a:p>
            <a:pPr algn="l">
              <a:lnSpc>
                <a:spcPts val="7920"/>
              </a:lnSpc>
            </a:pPr>
            <a:r>
              <a:rPr lang="en-US" sz="6600" b="1">
                <a:solidFill>
                  <a:srgbClr val="0F0F0F"/>
                </a:solidFill>
                <a:latin typeface="Arimo Bold"/>
                <a:ea typeface="Arimo Bold"/>
                <a:cs typeface="Arimo Bold"/>
                <a:sym typeface="Arimo Bold"/>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00" y="42868"/>
            <a:ext cx="18722531" cy="10287000"/>
          </a:xfrm>
          <a:custGeom>
            <a:avLst/>
            <a:gdLst/>
            <a:ahLst/>
            <a:cxnLst/>
            <a:rect l="l" t="t" r="r" b="b"/>
            <a:pathLst>
              <a:path w="18722531" h="10287000">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5774" y="0"/>
            <a:ext cx="7129462" cy="10294843"/>
          </a:xfrm>
          <a:custGeom>
            <a:avLst/>
            <a:gdLst/>
            <a:ahLst/>
            <a:cxnLst/>
            <a:rect l="l" t="t" r="r" b="b"/>
            <a:pathLst>
              <a:path w="7129462" h="10294843">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r="-25"/>
            </a:stretch>
          </a:blipFill>
        </p:spPr>
      </p:sp>
      <p:sp>
        <p:nvSpPr>
          <p:cNvPr id="4" name="Freeform 4"/>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128712" y="9700481"/>
            <a:ext cx="2660333" cy="278130"/>
          </a:xfrm>
          <a:prstGeom prst="rect">
            <a:avLst/>
          </a:prstGeom>
        </p:spPr>
        <p:txBody>
          <a:bodyPr lIns="0" tIns="0" rIns="0" bIns="0" rtlCol="0" anchor="t">
            <a:spAutoFit/>
          </a:bodyPr>
          <a:lstStyle/>
          <a:p>
            <a:pPr algn="l">
              <a:lnSpc>
                <a:spcPts val="1911"/>
              </a:lnSpc>
            </a:pPr>
            <a:r>
              <a:rPr lang="en-US" sz="1650" spc="30">
                <a:solidFill>
                  <a:srgbClr val="2D83C3"/>
                </a:solidFill>
                <a:latin typeface="Arimo"/>
                <a:ea typeface="Arimo"/>
                <a:cs typeface="Arimo"/>
                <a:sym typeface="Arimo"/>
              </a:rPr>
              <a:t>3/21/2024  </a:t>
            </a:r>
            <a:r>
              <a:rPr lang="en-US" sz="1650" b="1" spc="30">
                <a:solidFill>
                  <a:srgbClr val="2D83C3"/>
                </a:solidFill>
                <a:latin typeface="Arimo Bold"/>
                <a:ea typeface="Arimo Bold"/>
                <a:cs typeface="Arimo Bold"/>
                <a:sym typeface="Arimo Bold"/>
              </a:rPr>
              <a:t>Annual Review</a:t>
            </a:r>
          </a:p>
        </p:txBody>
      </p:sp>
      <p:sp>
        <p:nvSpPr>
          <p:cNvPr id="6" name="Freeform 6"/>
          <p:cNvSpPr/>
          <p:nvPr/>
        </p:nvSpPr>
        <p:spPr>
          <a:xfrm>
            <a:off x="11044238" y="671512"/>
            <a:ext cx="542925" cy="542925"/>
          </a:xfrm>
          <a:custGeom>
            <a:avLst/>
            <a:gdLst/>
            <a:ahLst/>
            <a:cxnLst/>
            <a:rect l="l" t="t" r="r" b="b"/>
            <a:pathLst>
              <a:path w="542925" h="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8" name="Group 8"/>
          <p:cNvGrpSpPr/>
          <p:nvPr/>
        </p:nvGrpSpPr>
        <p:grpSpPr>
          <a:xfrm>
            <a:off x="16030575" y="9201150"/>
            <a:ext cx="371475" cy="371475"/>
            <a:chOff x="0" y="0"/>
            <a:chExt cx="495300" cy="495300"/>
          </a:xfrm>
        </p:grpSpPr>
        <p:sp>
          <p:nvSpPr>
            <p:cNvPr id="9" name="Freeform 9"/>
            <p:cNvSpPr/>
            <p:nvPr/>
          </p:nvSpPr>
          <p:spPr>
            <a:xfrm>
              <a:off x="0" y="0"/>
              <a:ext cx="495300" cy="495300"/>
            </a:xfrm>
            <a:custGeom>
              <a:avLst/>
              <a:gdLst/>
              <a:ahLst/>
              <a:cxnLst/>
              <a:rect l="l" t="t" r="r" b="b"/>
              <a:pathLst>
                <a:path w="495300" h="495300">
                  <a:moveTo>
                    <a:pt x="0" y="0"/>
                  </a:moveTo>
                  <a:lnTo>
                    <a:pt x="495300" y="0"/>
                  </a:lnTo>
                  <a:lnTo>
                    <a:pt x="495300" y="495300"/>
                  </a:lnTo>
                  <a:lnTo>
                    <a:pt x="0" y="495300"/>
                  </a:lnTo>
                  <a:lnTo>
                    <a:pt x="0" y="0"/>
                  </a:lnTo>
                  <a:close/>
                </a:path>
              </a:pathLst>
            </a:custGeom>
            <a:blipFill>
              <a:blip r:embed="rId12"/>
              <a:stretch>
                <a:fillRect/>
              </a:stretch>
            </a:blipFill>
          </p:spPr>
        </p:sp>
      </p:grpSp>
      <p:grpSp>
        <p:nvGrpSpPr>
          <p:cNvPr id="10" name="Group 10"/>
          <p:cNvGrpSpPr/>
          <p:nvPr/>
        </p:nvGrpSpPr>
        <p:grpSpPr>
          <a:xfrm>
            <a:off x="700088" y="9615488"/>
            <a:ext cx="5557838" cy="442912"/>
            <a:chOff x="0" y="0"/>
            <a:chExt cx="7410451" cy="590549"/>
          </a:xfrm>
        </p:grpSpPr>
        <p:sp>
          <p:nvSpPr>
            <p:cNvPr id="11" name="Freeform 11"/>
            <p:cNvSpPr/>
            <p:nvPr/>
          </p:nvSpPr>
          <p:spPr>
            <a:xfrm>
              <a:off x="0" y="0"/>
              <a:ext cx="7410450" cy="590550"/>
            </a:xfrm>
            <a:custGeom>
              <a:avLst/>
              <a:gdLst/>
              <a:ahLst/>
              <a:cxnLst/>
              <a:rect l="l" t="t" r="r" b="b"/>
              <a:pathLst>
                <a:path w="7410450" h="590550">
                  <a:moveTo>
                    <a:pt x="0" y="0"/>
                  </a:moveTo>
                  <a:lnTo>
                    <a:pt x="7410450" y="0"/>
                  </a:lnTo>
                  <a:lnTo>
                    <a:pt x="7410450" y="590550"/>
                  </a:lnTo>
                  <a:lnTo>
                    <a:pt x="0" y="590550"/>
                  </a:lnTo>
                  <a:lnTo>
                    <a:pt x="0" y="0"/>
                  </a:lnTo>
                  <a:close/>
                </a:path>
              </a:pathLst>
            </a:custGeom>
            <a:blipFill>
              <a:blip r:embed="rId13"/>
              <a:stretch>
                <a:fillRect t="-124" b="-124"/>
              </a:stretch>
            </a:blipFill>
          </p:spPr>
        </p:sp>
      </p:grpSp>
      <p:grpSp>
        <p:nvGrpSpPr>
          <p:cNvPr id="12" name="Group 12"/>
          <p:cNvGrpSpPr/>
          <p:nvPr/>
        </p:nvGrpSpPr>
        <p:grpSpPr>
          <a:xfrm>
            <a:off x="71438" y="5729285"/>
            <a:ext cx="2600325" cy="4514847"/>
            <a:chOff x="0" y="0"/>
            <a:chExt cx="3467100" cy="6019796"/>
          </a:xfrm>
        </p:grpSpPr>
        <p:sp>
          <p:nvSpPr>
            <p:cNvPr id="13" name="Freeform 13"/>
            <p:cNvSpPr/>
            <p:nvPr/>
          </p:nvSpPr>
          <p:spPr>
            <a:xfrm>
              <a:off x="0" y="0"/>
              <a:ext cx="3467100" cy="6019800"/>
            </a:xfrm>
            <a:custGeom>
              <a:avLst/>
              <a:gdLst/>
              <a:ahLst/>
              <a:cxnLst/>
              <a:rect l="l" t="t" r="r" b="b"/>
              <a:pathLst>
                <a:path w="3467100" h="6019800">
                  <a:moveTo>
                    <a:pt x="0" y="0"/>
                  </a:moveTo>
                  <a:lnTo>
                    <a:pt x="3467100" y="0"/>
                  </a:lnTo>
                  <a:lnTo>
                    <a:pt x="3467100" y="6019800"/>
                  </a:lnTo>
                  <a:lnTo>
                    <a:pt x="0" y="6019800"/>
                  </a:lnTo>
                  <a:lnTo>
                    <a:pt x="0" y="0"/>
                  </a:lnTo>
                  <a:close/>
                </a:path>
              </a:pathLst>
            </a:custGeom>
            <a:blipFill>
              <a:blip r:embed="rId14"/>
              <a:stretch>
                <a:fillRect l="-67" r="-67"/>
              </a:stretch>
            </a:blipFill>
          </p:spPr>
        </p:sp>
      </p:grpSp>
      <p:sp>
        <p:nvSpPr>
          <p:cNvPr id="14" name="TextBox 14"/>
          <p:cNvSpPr txBox="1"/>
          <p:nvPr/>
        </p:nvSpPr>
        <p:spPr>
          <a:xfrm>
            <a:off x="1109662" y="633792"/>
            <a:ext cx="3535680" cy="1171575"/>
          </a:xfrm>
          <a:prstGeom prst="rect">
            <a:avLst/>
          </a:prstGeom>
        </p:spPr>
        <p:txBody>
          <a:bodyPr lIns="0" tIns="0" rIns="0" bIns="0" rtlCol="0" anchor="t">
            <a:spAutoFit/>
          </a:bodyPr>
          <a:lstStyle/>
          <a:p>
            <a:pPr algn="l">
              <a:lnSpc>
                <a:spcPts val="8640"/>
              </a:lnSpc>
            </a:pPr>
            <a:r>
              <a:rPr lang="en-US" sz="7200" b="1">
                <a:solidFill>
                  <a:srgbClr val="000000"/>
                </a:solidFill>
                <a:latin typeface="Arimo Bold"/>
                <a:ea typeface="Arimo Bold"/>
                <a:cs typeface="Arimo Bold"/>
                <a:sym typeface="Arimo Bold"/>
              </a:rPr>
              <a:t>AGENDA</a:t>
            </a:r>
          </a:p>
        </p:txBody>
      </p:sp>
      <p:sp>
        <p:nvSpPr>
          <p:cNvPr id="15" name="TextBox 15"/>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id="16" name="TextBox 16"/>
          <p:cNvSpPr txBox="1"/>
          <p:nvPr/>
        </p:nvSpPr>
        <p:spPr>
          <a:xfrm>
            <a:off x="3856151" y="1436570"/>
            <a:ext cx="7360920" cy="6681818"/>
          </a:xfrm>
          <a:prstGeom prst="rect">
            <a:avLst/>
          </a:prstGeom>
        </p:spPr>
        <p:txBody>
          <a:bodyPr lIns="0" tIns="0" rIns="0" bIns="0" rtlCol="0" anchor="t">
            <a:spAutoFit/>
          </a:bodyPr>
          <a:lstStyle/>
          <a:p>
            <a:pPr algn="l">
              <a:lnSpc>
                <a:spcPts val="5040"/>
              </a:lnSpc>
            </a:pPr>
            <a:endParaRP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Problem Statement</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Project Overview</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End Users</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Our Solution and Proposition</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Dataset Description</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Modelling Approach</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Results and Discussion</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Conclusion</a:t>
            </a:r>
          </a:p>
          <a:p>
            <a:pPr marL="886777" lvl="2" indent="-295592" algn="l">
              <a:lnSpc>
                <a:spcPts val="5040"/>
              </a:lnSpc>
            </a:pPr>
            <a:endParaRPr lang="en-US" sz="4200">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Freeform 12"/>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3" name="Freeform 13"/>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grpSp>
        <p:nvGrpSpPr>
          <p:cNvPr id="14" name="Group 14"/>
          <p:cNvGrpSpPr/>
          <p:nvPr/>
        </p:nvGrpSpPr>
        <p:grpSpPr>
          <a:xfrm>
            <a:off x="11987212" y="4400550"/>
            <a:ext cx="4143375" cy="4886325"/>
            <a:chOff x="0" y="0"/>
            <a:chExt cx="5524500" cy="6515100"/>
          </a:xfrm>
        </p:grpSpPr>
        <p:sp>
          <p:nvSpPr>
            <p:cNvPr id="15" name="Freeform 15"/>
            <p:cNvSpPr/>
            <p:nvPr/>
          </p:nvSpPr>
          <p:spPr>
            <a:xfrm>
              <a:off x="0" y="0"/>
              <a:ext cx="5524500" cy="6515100"/>
            </a:xfrm>
            <a:custGeom>
              <a:avLst/>
              <a:gdLst/>
              <a:ahLst/>
              <a:cxnLst/>
              <a:rect l="l" t="t" r="r" b="b"/>
              <a:pathLst>
                <a:path w="5524500" h="6515100">
                  <a:moveTo>
                    <a:pt x="0" y="0"/>
                  </a:moveTo>
                  <a:lnTo>
                    <a:pt x="5524500" y="0"/>
                  </a:lnTo>
                  <a:lnTo>
                    <a:pt x="5524500" y="6515100"/>
                  </a:lnTo>
                  <a:lnTo>
                    <a:pt x="0" y="6515100"/>
                  </a:lnTo>
                  <a:lnTo>
                    <a:pt x="0" y="0"/>
                  </a:lnTo>
                  <a:close/>
                </a:path>
              </a:pathLst>
            </a:custGeom>
            <a:blipFill>
              <a:blip r:embed="rId26"/>
              <a:stretch>
                <a:fillRect l="-42" r="-42"/>
              </a:stretch>
            </a:blipFill>
          </p:spPr>
        </p:sp>
      </p:grpSp>
      <p:sp>
        <p:nvSpPr>
          <p:cNvPr id="16" name="Freeform 16"/>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a:stretch>
          </a:blipFill>
        </p:spPr>
      </p:sp>
      <p:sp>
        <p:nvSpPr>
          <p:cNvPr id="17" name="TextBox 17"/>
          <p:cNvSpPr txBox="1"/>
          <p:nvPr/>
        </p:nvSpPr>
        <p:spPr>
          <a:xfrm>
            <a:off x="1251108" y="840992"/>
            <a:ext cx="8455343" cy="1038860"/>
          </a:xfrm>
          <a:prstGeom prst="rect">
            <a:avLst/>
          </a:prstGeom>
        </p:spPr>
        <p:txBody>
          <a:bodyPr lIns="0" tIns="0" rIns="0" bIns="0" rtlCol="0" anchor="t">
            <a:spAutoFit/>
          </a:bodyPr>
          <a:lstStyle/>
          <a:p>
            <a:pPr algn="l">
              <a:lnSpc>
                <a:spcPts val="7650"/>
              </a:lnSpc>
            </a:pPr>
            <a:r>
              <a:rPr lang="en-US" sz="6375" b="1" spc="22">
                <a:solidFill>
                  <a:srgbClr val="000000"/>
                </a:solidFill>
                <a:latin typeface="Arimo Bold"/>
                <a:ea typeface="Arimo Bold"/>
                <a:cs typeface="Arimo Bold"/>
                <a:sym typeface="Arimo Bold"/>
              </a:rPr>
              <a:t>PROBLEM	STATEMENT</a:t>
            </a:r>
          </a:p>
        </p:txBody>
      </p:sp>
      <p:grpSp>
        <p:nvGrpSpPr>
          <p:cNvPr id="18" name="Group 18"/>
          <p:cNvGrpSpPr/>
          <p:nvPr/>
        </p:nvGrpSpPr>
        <p:grpSpPr>
          <a:xfrm>
            <a:off x="1014412" y="9701212"/>
            <a:ext cx="3214688" cy="300038"/>
            <a:chOff x="0" y="0"/>
            <a:chExt cx="4286251" cy="400051"/>
          </a:xfrm>
        </p:grpSpPr>
        <p:sp>
          <p:nvSpPr>
            <p:cNvPr id="19" name="Freeform 19"/>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29"/>
              <a:stretch>
                <a:fillRect l="-66666" r="-66666"/>
              </a:stretch>
            </a:blipFill>
          </p:spPr>
        </p:sp>
      </p:grpSp>
      <p:sp>
        <p:nvSpPr>
          <p:cNvPr id="20" name="TextBox 20"/>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id="21" name="TextBox 21"/>
          <p:cNvSpPr txBox="1"/>
          <p:nvPr/>
        </p:nvSpPr>
        <p:spPr>
          <a:xfrm>
            <a:off x="1342548" y="2609466"/>
            <a:ext cx="11596212" cy="6723607"/>
          </a:xfrm>
          <a:prstGeom prst="rect">
            <a:avLst/>
          </a:prstGeom>
        </p:spPr>
        <p:txBody>
          <a:bodyPr lIns="0" tIns="0" rIns="0" bIns="0" rtlCol="0" anchor="t">
            <a:spAutoFit/>
          </a:bodyPr>
          <a:lstStyle/>
          <a:p>
            <a:pPr algn="l">
              <a:lnSpc>
                <a:spcPts val="4320"/>
              </a:lnSpc>
            </a:pPr>
            <a:r>
              <a:rPr lang="en-US" sz="3600" b="1" spc="32">
                <a:solidFill>
                  <a:srgbClr val="000000"/>
                </a:solidFill>
                <a:latin typeface="Arimo Bold"/>
                <a:ea typeface="Arimo Bold"/>
                <a:cs typeface="Arimo Bold"/>
                <a:sym typeface="Arimo Bold"/>
              </a:rPr>
              <a:t>Analyze employee performance data using Excel to identify trends, strengths, weaknesses, and areas for improvement.</a:t>
            </a:r>
          </a:p>
          <a:p>
            <a:pPr algn="l">
              <a:lnSpc>
                <a:spcPts val="4320"/>
              </a:lnSpc>
            </a:pPr>
            <a:r>
              <a:rPr lang="en-US" sz="3600" spc="32">
                <a:solidFill>
                  <a:srgbClr val="000000"/>
                </a:solidFill>
                <a:latin typeface="TT Rounds Condensed"/>
                <a:ea typeface="TT Rounds Condensed"/>
                <a:cs typeface="TT Rounds Condensed"/>
                <a:sym typeface="TT Rounds Condensed"/>
              </a:rPr>
              <a:t>This analysis will involve:</a:t>
            </a:r>
          </a:p>
          <a:p>
            <a:pPr marL="760095" lvl="2" indent="-253365" algn="l">
              <a:lnSpc>
                <a:spcPts val="4320"/>
              </a:lnSpc>
              <a:buFont typeface="Arial"/>
              <a:buChar char="⚬"/>
            </a:pPr>
            <a:r>
              <a:rPr lang="en-US" sz="3600" b="1" spc="32">
                <a:solidFill>
                  <a:srgbClr val="000000"/>
                </a:solidFill>
                <a:latin typeface="TT Rounds Condensed Bold"/>
                <a:ea typeface="TT Rounds Condensed Bold"/>
                <a:cs typeface="TT Rounds Condensed Bold"/>
                <a:sym typeface="TT Rounds Condensed Bold"/>
              </a:rPr>
              <a:t>Data collection:</a:t>
            </a:r>
            <a:r>
              <a:rPr lang="en-US" sz="3600" spc="32">
                <a:solidFill>
                  <a:srgbClr val="000000"/>
                </a:solidFill>
                <a:latin typeface="TT Rounds Condensed"/>
                <a:ea typeface="TT Rounds Condensed"/>
                <a:cs typeface="TT Rounds Condensed"/>
                <a:sym typeface="TT Rounds Condensed"/>
              </a:rPr>
              <a:t> Gathering relevant employee data such as performance ratings, attendance records, project completion times, and feedback.</a:t>
            </a:r>
          </a:p>
          <a:p>
            <a:pPr marL="760095" lvl="2" indent="-253365" algn="l">
              <a:lnSpc>
                <a:spcPts val="4320"/>
              </a:lnSpc>
              <a:buFont typeface="Arial"/>
              <a:buChar char="⚬"/>
            </a:pPr>
            <a:r>
              <a:rPr lang="en-US" sz="3600" b="1" spc="32">
                <a:solidFill>
                  <a:srgbClr val="000000"/>
                </a:solidFill>
                <a:latin typeface="TT Rounds Condensed Bold"/>
                <a:ea typeface="TT Rounds Condensed Bold"/>
                <a:cs typeface="TT Rounds Condensed Bold"/>
                <a:sym typeface="TT Rounds Condensed Bold"/>
              </a:rPr>
              <a:t>Data cleaning:</a:t>
            </a:r>
            <a:r>
              <a:rPr lang="en-US" sz="3600" spc="32">
                <a:solidFill>
                  <a:srgbClr val="000000"/>
                </a:solidFill>
                <a:latin typeface="TT Rounds Condensed"/>
                <a:ea typeface="TT Rounds Condensed"/>
                <a:cs typeface="TT Rounds Condensed"/>
                <a:sym typeface="TT Rounds Condensed"/>
              </a:rPr>
              <a:t> Ensuring data accuracy and consistency.</a:t>
            </a:r>
          </a:p>
          <a:p>
            <a:pPr marL="760095" lvl="2" indent="-253365" algn="l">
              <a:lnSpc>
                <a:spcPts val="4320"/>
              </a:lnSpc>
              <a:buFont typeface="Arial"/>
              <a:buChar char="⚬"/>
            </a:pPr>
            <a:r>
              <a:rPr lang="en-US" sz="3600" b="1" spc="32">
                <a:solidFill>
                  <a:srgbClr val="000000"/>
                </a:solidFill>
                <a:latin typeface="TT Rounds Condensed Bold"/>
                <a:ea typeface="TT Rounds Condensed Bold"/>
                <a:cs typeface="TT Rounds Condensed Bold"/>
                <a:sym typeface="TT Rounds Condensed Bold"/>
              </a:rPr>
              <a:t>Data analysis:</a:t>
            </a:r>
            <a:r>
              <a:rPr lang="en-US" sz="3600" spc="32">
                <a:solidFill>
                  <a:srgbClr val="000000"/>
                </a:solidFill>
                <a:latin typeface="TT Rounds Condensed"/>
                <a:ea typeface="TT Rounds Condensed"/>
                <a:cs typeface="TT Rounds Condensed"/>
                <a:sym typeface="TT Rounds Condensed"/>
              </a:rPr>
              <a:t> Using Excel functions and tools to calculate key metrics, create visualizations, and identify patterns.</a:t>
            </a:r>
          </a:p>
          <a:p>
            <a:pPr marL="760095" lvl="2" indent="-253365" algn="l">
              <a:lnSpc>
                <a:spcPts val="4320"/>
              </a:lnSpc>
              <a:buFont typeface="Arial"/>
              <a:buChar char="⚬"/>
            </a:pPr>
            <a:r>
              <a:rPr lang="en-US" sz="3600" b="1" spc="32">
                <a:solidFill>
                  <a:srgbClr val="000000"/>
                </a:solidFill>
                <a:latin typeface="TT Rounds Condensed Bold"/>
                <a:ea typeface="TT Rounds Condensed Bold"/>
                <a:cs typeface="TT Rounds Condensed Bold"/>
                <a:sym typeface="TT Rounds Condensed Bold"/>
              </a:rPr>
              <a:t>Insight generation:</a:t>
            </a:r>
            <a:r>
              <a:rPr lang="en-US" sz="3600" spc="32">
                <a:solidFill>
                  <a:srgbClr val="000000"/>
                </a:solidFill>
                <a:latin typeface="TT Rounds Condensed"/>
                <a:ea typeface="TT Rounds Condensed"/>
                <a:cs typeface="TT Rounds Condensed"/>
                <a:sym typeface="TT Rounds Condensed"/>
              </a:rPr>
              <a:t> Interpreting the analysis results to draw meaningful conclusions and recommendations for improving employee performance and organizational effectiveness.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Freeform 12"/>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3" name="Freeform 13"/>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grpSp>
        <p:nvGrpSpPr>
          <p:cNvPr id="14" name="Group 14"/>
          <p:cNvGrpSpPr/>
          <p:nvPr/>
        </p:nvGrpSpPr>
        <p:grpSpPr>
          <a:xfrm>
            <a:off x="12987338" y="3971925"/>
            <a:ext cx="5300662" cy="5715000"/>
            <a:chOff x="0" y="0"/>
            <a:chExt cx="7067549" cy="7620000"/>
          </a:xfrm>
        </p:grpSpPr>
        <p:sp>
          <p:nvSpPr>
            <p:cNvPr id="15" name="Freeform 15"/>
            <p:cNvSpPr/>
            <p:nvPr/>
          </p:nvSpPr>
          <p:spPr>
            <a:xfrm>
              <a:off x="0" y="0"/>
              <a:ext cx="7067550" cy="7620000"/>
            </a:xfrm>
            <a:custGeom>
              <a:avLst/>
              <a:gdLst/>
              <a:ahLst/>
              <a:cxnLst/>
              <a:rect l="l" t="t" r="r" b="b"/>
              <a:pathLst>
                <a:path w="7067550" h="7620000">
                  <a:moveTo>
                    <a:pt x="0" y="0"/>
                  </a:moveTo>
                  <a:lnTo>
                    <a:pt x="7067550" y="0"/>
                  </a:lnTo>
                  <a:lnTo>
                    <a:pt x="7067550" y="7620000"/>
                  </a:lnTo>
                  <a:lnTo>
                    <a:pt x="0" y="7620000"/>
                  </a:lnTo>
                  <a:lnTo>
                    <a:pt x="0" y="0"/>
                  </a:lnTo>
                  <a:close/>
                </a:path>
              </a:pathLst>
            </a:custGeom>
            <a:blipFill>
              <a:blip r:embed="rId26"/>
              <a:stretch>
                <a:fillRect/>
              </a:stretch>
            </a:blipFill>
          </p:spPr>
        </p:sp>
      </p:grpSp>
      <p:sp>
        <p:nvSpPr>
          <p:cNvPr id="16" name="Freeform 16"/>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a:stretch>
          </a:blipFill>
        </p:spPr>
      </p:sp>
      <p:sp>
        <p:nvSpPr>
          <p:cNvPr id="17" name="TextBox 17"/>
          <p:cNvSpPr txBox="1"/>
          <p:nvPr/>
        </p:nvSpPr>
        <p:spPr>
          <a:xfrm>
            <a:off x="1109662" y="1222850"/>
            <a:ext cx="7895272" cy="1038860"/>
          </a:xfrm>
          <a:prstGeom prst="rect">
            <a:avLst/>
          </a:prstGeom>
        </p:spPr>
        <p:txBody>
          <a:bodyPr lIns="0" tIns="0" rIns="0" bIns="0" rtlCol="0" anchor="t">
            <a:spAutoFit/>
          </a:bodyPr>
          <a:lstStyle/>
          <a:p>
            <a:pPr algn="l">
              <a:lnSpc>
                <a:spcPts val="7650"/>
              </a:lnSpc>
            </a:pPr>
            <a:r>
              <a:rPr lang="en-US" sz="6375" b="1" spc="7">
                <a:solidFill>
                  <a:srgbClr val="000000"/>
                </a:solidFill>
                <a:latin typeface="Arimo Bold"/>
                <a:ea typeface="Arimo Bold"/>
                <a:cs typeface="Arimo Bold"/>
                <a:sym typeface="Arimo Bold"/>
              </a:rPr>
              <a:t>PROJECT	OVERVIEW</a:t>
            </a:r>
          </a:p>
        </p:txBody>
      </p:sp>
      <p:grpSp>
        <p:nvGrpSpPr>
          <p:cNvPr id="18" name="Group 18"/>
          <p:cNvGrpSpPr/>
          <p:nvPr/>
        </p:nvGrpSpPr>
        <p:grpSpPr>
          <a:xfrm>
            <a:off x="1014412" y="9701212"/>
            <a:ext cx="3214688" cy="300038"/>
            <a:chOff x="0" y="0"/>
            <a:chExt cx="4286251" cy="400051"/>
          </a:xfrm>
        </p:grpSpPr>
        <p:sp>
          <p:nvSpPr>
            <p:cNvPr id="19" name="Freeform 19"/>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29"/>
              <a:stretch>
                <a:fillRect l="-66666" r="-66666"/>
              </a:stretch>
            </a:blipFill>
          </p:spPr>
        </p:sp>
      </p:grpSp>
      <p:sp>
        <p:nvSpPr>
          <p:cNvPr id="20" name="TextBox 20"/>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id="21" name="TextBox 21"/>
          <p:cNvSpPr txBox="1"/>
          <p:nvPr/>
        </p:nvSpPr>
        <p:spPr>
          <a:xfrm>
            <a:off x="1201102" y="2307432"/>
            <a:ext cx="13423583" cy="6695032"/>
          </a:xfrm>
          <a:prstGeom prst="rect">
            <a:avLst/>
          </a:prstGeom>
        </p:spPr>
        <p:txBody>
          <a:bodyPr lIns="0" tIns="0" rIns="0" bIns="0" rtlCol="0" anchor="t">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This project aims to leverage Excel's capabilities to analyze employee performance data effectively. By utilizing various Excel functions and tools, we will create a comprehensive analysis that provides valuable insights into employee productivity, efficiency, and overall contributions to the organization.</a:t>
            </a:r>
          </a:p>
          <a:p>
            <a:pPr marL="760095" lvl="2" indent="-253365" algn="l">
              <a:lnSpc>
                <a:spcPts val="4320"/>
              </a:lnSpc>
              <a:buFont typeface="Arial"/>
              <a:buChar char="⚬"/>
            </a:pPr>
            <a:r>
              <a:rPr lang="en-US" sz="3600" b="1" spc="32">
                <a:solidFill>
                  <a:srgbClr val="000000"/>
                </a:solidFill>
                <a:latin typeface="TT Rounds Condensed Bold"/>
                <a:ea typeface="TT Rounds Condensed Bold"/>
                <a:cs typeface="TT Rounds Condensed Bold"/>
                <a:sym typeface="TT Rounds Condensed Bold"/>
              </a:rPr>
              <a:t>Enhanced Employee Performance:</a:t>
            </a:r>
            <a:r>
              <a:rPr lang="en-US" sz="3600" spc="32">
                <a:solidFill>
                  <a:srgbClr val="000000"/>
                </a:solidFill>
                <a:latin typeface="TT Rounds Condensed"/>
                <a:ea typeface="TT Rounds Condensed"/>
                <a:cs typeface="TT Rounds Condensed"/>
                <a:sym typeface="TT Rounds Condensed"/>
              </a:rPr>
              <a:t> By identifying areas for improvement and providing targeted support, this analysis can help employees enhance their performance and contribute more effectively to the organization.</a:t>
            </a:r>
          </a:p>
          <a:p>
            <a:pPr marL="760095" lvl="2" indent="-253365" algn="l">
              <a:lnSpc>
                <a:spcPts val="4320"/>
              </a:lnSpc>
              <a:buFont typeface="Arial"/>
              <a:buChar char="⚬"/>
            </a:pPr>
            <a:r>
              <a:rPr lang="en-US" sz="3600" b="1" spc="32">
                <a:solidFill>
                  <a:srgbClr val="000000"/>
                </a:solidFill>
                <a:latin typeface="TT Rounds Condensed Bold"/>
                <a:ea typeface="TT Rounds Condensed Bold"/>
                <a:cs typeface="TT Rounds Condensed Bold"/>
                <a:sym typeface="TT Rounds Condensed Bold"/>
              </a:rPr>
              <a:t>Improved Decision Making:</a:t>
            </a:r>
            <a:r>
              <a:rPr lang="en-US" sz="3600" spc="32">
                <a:solidFill>
                  <a:srgbClr val="000000"/>
                </a:solidFill>
                <a:latin typeface="TT Rounds Condensed"/>
                <a:ea typeface="TT Rounds Condensed"/>
                <a:cs typeface="TT Rounds Condensed"/>
                <a:sym typeface="TT Rounds Condensed"/>
              </a:rPr>
              <a:t> The insights gained from this analysis can inform HR decisions regarding recruitment, training, and development, leading to more effective talent management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Freeform 12"/>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3" name="Freeform 1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14" name="Freeform 14"/>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15" name="TextBox 15"/>
          <p:cNvSpPr txBox="1"/>
          <p:nvPr/>
        </p:nvSpPr>
        <p:spPr>
          <a:xfrm>
            <a:off x="1049178" y="1325624"/>
            <a:ext cx="7521893" cy="789303"/>
          </a:xfrm>
          <a:prstGeom prst="rect">
            <a:avLst/>
          </a:prstGeom>
        </p:spPr>
        <p:txBody>
          <a:bodyPr lIns="0" tIns="0" rIns="0" bIns="0" rtlCol="0" anchor="t">
            <a:spAutoFit/>
          </a:bodyPr>
          <a:lstStyle/>
          <a:p>
            <a:pPr algn="l">
              <a:lnSpc>
                <a:spcPts val="5759"/>
              </a:lnSpc>
            </a:pPr>
            <a:r>
              <a:rPr lang="en-US" sz="4800" b="1" spc="-15">
                <a:solidFill>
                  <a:srgbClr val="000000"/>
                </a:solidFill>
                <a:latin typeface="Arimo Bold"/>
                <a:ea typeface="Arimo Bold"/>
                <a:cs typeface="Arimo Bold"/>
                <a:sym typeface="Arimo Bold"/>
              </a:rPr>
              <a:t>WHO ARE THE END USERS?</a:t>
            </a:r>
          </a:p>
        </p:txBody>
      </p:sp>
      <p:grpSp>
        <p:nvGrpSpPr>
          <p:cNvPr id="16" name="Group 16"/>
          <p:cNvGrpSpPr/>
          <p:nvPr/>
        </p:nvGrpSpPr>
        <p:grpSpPr>
          <a:xfrm>
            <a:off x="1085850" y="9258300"/>
            <a:ext cx="3271838" cy="728662"/>
            <a:chOff x="0" y="0"/>
            <a:chExt cx="4362451" cy="971549"/>
          </a:xfrm>
        </p:grpSpPr>
        <p:sp>
          <p:nvSpPr>
            <p:cNvPr id="17" name="Freeform 17"/>
            <p:cNvSpPr/>
            <p:nvPr/>
          </p:nvSpPr>
          <p:spPr>
            <a:xfrm>
              <a:off x="0" y="0"/>
              <a:ext cx="4362450" cy="971550"/>
            </a:xfrm>
            <a:custGeom>
              <a:avLst/>
              <a:gdLst/>
              <a:ahLst/>
              <a:cxnLst/>
              <a:rect l="l" t="t" r="r" b="b"/>
              <a:pathLst>
                <a:path w="4362450" h="971550">
                  <a:moveTo>
                    <a:pt x="0" y="0"/>
                  </a:moveTo>
                  <a:lnTo>
                    <a:pt x="4362450" y="0"/>
                  </a:lnTo>
                  <a:lnTo>
                    <a:pt x="4362450" y="971550"/>
                  </a:lnTo>
                  <a:lnTo>
                    <a:pt x="0" y="971550"/>
                  </a:lnTo>
                  <a:lnTo>
                    <a:pt x="0" y="0"/>
                  </a:lnTo>
                  <a:close/>
                </a:path>
              </a:pathLst>
            </a:custGeom>
            <a:blipFill>
              <a:blip r:embed="rId28"/>
              <a:stretch>
                <a:fillRect/>
              </a:stretch>
            </a:blipFill>
          </p:spPr>
        </p:sp>
      </p:grpSp>
      <p:sp>
        <p:nvSpPr>
          <p:cNvPr id="18" name="TextBox 18"/>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id="19" name="TextBox 19"/>
          <p:cNvSpPr txBox="1"/>
          <p:nvPr/>
        </p:nvSpPr>
        <p:spPr>
          <a:xfrm>
            <a:off x="1177290" y="2066578"/>
            <a:ext cx="12501087" cy="8006745"/>
          </a:xfrm>
          <a:prstGeom prst="rect">
            <a:avLst/>
          </a:prstGeom>
        </p:spPr>
        <p:txBody>
          <a:bodyPr lIns="0" tIns="0" rIns="0" bIns="0" rtlCol="0" anchor="t">
            <a:spAutoFit/>
          </a:bodyPr>
          <a:lstStyle/>
          <a:p>
            <a:pPr algn="l">
              <a:lnSpc>
                <a:spcPts val="3600"/>
              </a:lnSpc>
            </a:pPr>
            <a:r>
              <a:rPr lang="en-US" sz="3000" b="1" spc="28">
                <a:solidFill>
                  <a:srgbClr val="000000"/>
                </a:solidFill>
                <a:latin typeface="TT Rounds Condensed Bold"/>
                <a:ea typeface="TT Rounds Condensed Bold"/>
                <a:cs typeface="TT Rounds Condensed Bold"/>
                <a:sym typeface="TT Rounds Condensed Bold"/>
              </a:rPr>
              <a:t>Employee Performance Analysis Using Excel</a:t>
            </a:r>
            <a:r>
              <a:rPr lang="en-US" sz="3000" spc="28">
                <a:solidFill>
                  <a:srgbClr val="000000"/>
                </a:solidFill>
                <a:latin typeface="TT Rounds Condensed"/>
                <a:ea typeface="TT Rounds Condensed"/>
                <a:cs typeface="TT Rounds Condensed"/>
                <a:sym typeface="TT Rounds Condensed"/>
              </a:rPr>
              <a:t> is a versatile tool that can benefit a wide range of individuals and departments within an organization. Here are some potential end users:</a:t>
            </a:r>
          </a:p>
          <a:p>
            <a:pPr algn="l">
              <a:lnSpc>
                <a:spcPts val="3600"/>
              </a:lnSpc>
            </a:pPr>
            <a:r>
              <a:rPr lang="en-US" sz="3000" b="1" spc="28">
                <a:solidFill>
                  <a:srgbClr val="000000"/>
                </a:solidFill>
                <a:latin typeface="Arimo Bold"/>
                <a:ea typeface="Arimo Bold"/>
                <a:cs typeface="Arimo Bold"/>
                <a:sym typeface="Arimo Bold"/>
              </a:rPr>
              <a:t>Human Resources (HR) Professionals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HR Managers:</a:t>
            </a:r>
            <a:r>
              <a:rPr lang="en-US" sz="3000" spc="28">
                <a:solidFill>
                  <a:srgbClr val="000000"/>
                </a:solidFill>
                <a:latin typeface="TT Rounds Condensed"/>
                <a:ea typeface="TT Rounds Condensed"/>
                <a:cs typeface="TT Rounds Condensed"/>
                <a:sym typeface="TT Rounds Condensed"/>
              </a:rPr>
              <a:t> Use Excel to track employee performance metrics, identify high-performing employees, and assess training needs.</a:t>
            </a:r>
          </a:p>
          <a:p>
            <a:pPr marL="633413" lvl="2" indent="-211138" algn="l">
              <a:lnSpc>
                <a:spcPts val="3600"/>
              </a:lnSpc>
            </a:pPr>
            <a:r>
              <a:rPr lang="en-US" sz="3000" b="1" spc="28">
                <a:solidFill>
                  <a:srgbClr val="000000"/>
                </a:solidFill>
                <a:latin typeface="Arimo Bold"/>
                <a:ea typeface="Arimo Bold"/>
                <a:cs typeface="Arimo Bold"/>
                <a:sym typeface="Arimo Bold"/>
              </a:rPr>
              <a:t>Managers and Supervisors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Project Managers:</a:t>
            </a:r>
            <a:r>
              <a:rPr lang="en-US" sz="3000" spc="28">
                <a:solidFill>
                  <a:srgbClr val="000000"/>
                </a:solidFill>
                <a:latin typeface="TT Rounds Condensed"/>
                <a:ea typeface="TT Rounds Condensed"/>
                <a:cs typeface="TT Rounds Condensed"/>
                <a:sym typeface="TT Rounds Condensed"/>
              </a:rPr>
              <a:t> Evaluate team member contributions and track project progress.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Team Leaders:</a:t>
            </a:r>
            <a:r>
              <a:rPr lang="en-US" sz="3000" spc="28">
                <a:solidFill>
                  <a:srgbClr val="000000"/>
                </a:solidFill>
                <a:latin typeface="TT Rounds Condensed"/>
                <a:ea typeface="TT Rounds Condensed"/>
                <a:cs typeface="TT Rounds Condensed"/>
                <a:sym typeface="TT Rounds Condensed"/>
              </a:rPr>
              <a:t> Assess individual performance and provide coaching and mentoring.</a:t>
            </a:r>
          </a:p>
          <a:p>
            <a:pPr marL="633413" lvl="2" indent="-211138" algn="l">
              <a:lnSpc>
                <a:spcPts val="3600"/>
              </a:lnSpc>
            </a:pPr>
            <a:r>
              <a:rPr lang="en-US" sz="3000" b="1" spc="28">
                <a:solidFill>
                  <a:srgbClr val="000000"/>
                </a:solidFill>
                <a:latin typeface="Arimo Bold"/>
                <a:ea typeface="Arimo Bold"/>
                <a:cs typeface="Arimo Bold"/>
                <a:sym typeface="Arimo Bold"/>
              </a:rPr>
              <a:t>Employees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Sales Representatives:</a:t>
            </a:r>
            <a:r>
              <a:rPr lang="en-US" sz="3000" spc="28">
                <a:solidFill>
                  <a:srgbClr val="000000"/>
                </a:solidFill>
                <a:latin typeface="TT Rounds Condensed"/>
                <a:ea typeface="TT Rounds Condensed"/>
                <a:cs typeface="TT Rounds Condensed"/>
                <a:sym typeface="TT Rounds Condensed"/>
              </a:rPr>
              <a:t> Analyze sales performance data to improve sales techniques.</a:t>
            </a:r>
          </a:p>
          <a:p>
            <a:pPr marL="633413" lvl="2" indent="-211138" algn="l">
              <a:lnSpc>
                <a:spcPts val="3600"/>
              </a:lnSpc>
            </a:pPr>
            <a:r>
              <a:rPr lang="en-US" sz="3000" b="1" spc="28">
                <a:solidFill>
                  <a:srgbClr val="000000"/>
                </a:solidFill>
                <a:latin typeface="Arimo Bold"/>
                <a:ea typeface="Arimo Bold"/>
                <a:cs typeface="Arimo Bold"/>
                <a:sym typeface="Arimo Bold"/>
              </a:rPr>
              <a:t>Executives and Board Members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CEOs and CFOs:</a:t>
            </a:r>
            <a:r>
              <a:rPr lang="en-US" sz="3000" spc="28">
                <a:solidFill>
                  <a:srgbClr val="000000"/>
                </a:solidFill>
                <a:latin typeface="TT Rounds Condensed"/>
                <a:ea typeface="TT Rounds Condensed"/>
                <a:cs typeface="TT Rounds Condensed"/>
                <a:sym typeface="TT Rounds Condensed"/>
              </a:rPr>
              <a:t> Gain insights into overall company performance, identify trends, and make strategic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grpSp>
        <p:nvGrpSpPr>
          <p:cNvPr id="12" name="Group 12"/>
          <p:cNvGrpSpPr/>
          <p:nvPr/>
        </p:nvGrpSpPr>
        <p:grpSpPr>
          <a:xfrm>
            <a:off x="0" y="2214562"/>
            <a:ext cx="4043361" cy="4872038"/>
            <a:chOff x="0" y="0"/>
            <a:chExt cx="5391148" cy="6496051"/>
          </a:xfrm>
        </p:grpSpPr>
        <p:sp>
          <p:nvSpPr>
            <p:cNvPr id="13" name="Freeform 13"/>
            <p:cNvSpPr/>
            <p:nvPr/>
          </p:nvSpPr>
          <p:spPr>
            <a:xfrm>
              <a:off x="0" y="0"/>
              <a:ext cx="5391150" cy="6496050"/>
            </a:xfrm>
            <a:custGeom>
              <a:avLst/>
              <a:gdLst/>
              <a:ahLst/>
              <a:cxnLst/>
              <a:rect l="l" t="t" r="r" b="b"/>
              <a:pathLst>
                <a:path w="5391150" h="6496050">
                  <a:moveTo>
                    <a:pt x="0" y="0"/>
                  </a:moveTo>
                  <a:lnTo>
                    <a:pt x="5391150" y="0"/>
                  </a:lnTo>
                  <a:lnTo>
                    <a:pt x="5391150" y="6496050"/>
                  </a:lnTo>
                  <a:lnTo>
                    <a:pt x="0" y="6496050"/>
                  </a:lnTo>
                  <a:lnTo>
                    <a:pt x="0" y="0"/>
                  </a:lnTo>
                  <a:close/>
                </a:path>
              </a:pathLst>
            </a:custGeom>
            <a:blipFill>
              <a:blip r:embed="rId22"/>
              <a:stretch>
                <a:fillRect t="-34" b="-34"/>
              </a:stretch>
            </a:blipFill>
          </p:spPr>
        </p:sp>
      </p:grpSp>
      <p:sp>
        <p:nvSpPr>
          <p:cNvPr id="14" name="Freeform 14"/>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3">
              <a:extLst>
                <a:ext uri="{96DAC541-7B7A-43D3-8B79-37D633B846F1}">
                  <asvg:svgBlip xmlns:asvg="http://schemas.microsoft.com/office/drawing/2016/SVG/main" r:embed="rId24"/>
                </a:ext>
              </a:extLst>
            </a:blip>
            <a:stretch>
              <a:fillRect/>
            </a:stretch>
          </a:blipFill>
        </p:spPr>
      </p:sp>
      <p:sp>
        <p:nvSpPr>
          <p:cNvPr id="15" name="Freeform 15"/>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sp>
      <p:sp>
        <p:nvSpPr>
          <p:cNvPr id="16" name="Freeform 16"/>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7">
              <a:extLst>
                <a:ext uri="{96DAC541-7B7A-43D3-8B79-37D633B846F1}">
                  <asvg:svgBlip xmlns:asvg="http://schemas.microsoft.com/office/drawing/2016/SVG/main" r:embed="rId28"/>
                </a:ext>
              </a:extLst>
            </a:blip>
            <a:stretch>
              <a:fillRect/>
            </a:stretch>
          </a:blipFill>
        </p:spPr>
      </p:sp>
      <p:sp>
        <p:nvSpPr>
          <p:cNvPr id="17" name="TextBox 17"/>
          <p:cNvSpPr txBox="1"/>
          <p:nvPr/>
        </p:nvSpPr>
        <p:spPr>
          <a:xfrm>
            <a:off x="837248" y="1262062"/>
            <a:ext cx="14644688" cy="887730"/>
          </a:xfrm>
          <a:prstGeom prst="rect">
            <a:avLst/>
          </a:prstGeom>
        </p:spPr>
        <p:txBody>
          <a:bodyPr lIns="0" tIns="0" rIns="0" bIns="0" rtlCol="0" anchor="t">
            <a:spAutoFit/>
          </a:bodyPr>
          <a:lstStyle/>
          <a:p>
            <a:pPr algn="l">
              <a:lnSpc>
                <a:spcPts val="6480"/>
              </a:lnSpc>
            </a:pPr>
            <a:r>
              <a:rPr lang="en-US" sz="5400" b="1" spc="37">
                <a:solidFill>
                  <a:srgbClr val="000000"/>
                </a:solidFill>
                <a:latin typeface="Arimo Bold"/>
                <a:ea typeface="Arimo Bold"/>
                <a:cs typeface="Arimo Bold"/>
                <a:sym typeface="Arimo Bold"/>
              </a:rPr>
              <a:t>OUR SOLUTION AND ITS VALUE PROPOSITION</a:t>
            </a:r>
          </a:p>
        </p:txBody>
      </p:sp>
      <p:grpSp>
        <p:nvGrpSpPr>
          <p:cNvPr id="18" name="Group 18"/>
          <p:cNvGrpSpPr/>
          <p:nvPr/>
        </p:nvGrpSpPr>
        <p:grpSpPr>
          <a:xfrm>
            <a:off x="1014412" y="9701212"/>
            <a:ext cx="3214688" cy="300038"/>
            <a:chOff x="0" y="0"/>
            <a:chExt cx="4286251" cy="400051"/>
          </a:xfrm>
        </p:grpSpPr>
        <p:sp>
          <p:nvSpPr>
            <p:cNvPr id="19" name="Freeform 19"/>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29"/>
              <a:stretch>
                <a:fillRect l="-66666" r="-66666"/>
              </a:stretch>
            </a:blipFill>
          </p:spPr>
        </p:sp>
      </p:grpSp>
      <p:sp>
        <p:nvSpPr>
          <p:cNvPr id="20" name="TextBox 20"/>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id="21" name="TextBox 21"/>
          <p:cNvSpPr txBox="1"/>
          <p:nvPr/>
        </p:nvSpPr>
        <p:spPr>
          <a:xfrm>
            <a:off x="4077653" y="2525912"/>
            <a:ext cx="13104495" cy="7129581"/>
          </a:xfrm>
          <a:prstGeom prst="rect">
            <a:avLst/>
          </a:prstGeom>
        </p:spPr>
        <p:txBody>
          <a:bodyPr lIns="0" tIns="0" rIns="0" bIns="0" rtlCol="0" anchor="t">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Excel, a versatile tool often associated with financial calculations, can also be a potent ally in HR management. Its ability to handle large datasets, perform calculations, and create visualizations makes it an ideal platform for employee performance analysis.</a:t>
            </a:r>
          </a:p>
          <a:p>
            <a:pPr algn="l">
              <a:lnSpc>
                <a:spcPts val="3240"/>
              </a:lnSpc>
            </a:pPr>
            <a:r>
              <a:rPr lang="en-US" sz="2700" b="1" spc="25">
                <a:solidFill>
                  <a:srgbClr val="000000"/>
                </a:solidFill>
                <a:latin typeface="Arimo Bold"/>
                <a:ea typeface="Arimo Bold"/>
                <a:cs typeface="Arimo Bold"/>
                <a:sym typeface="Arimo Bold"/>
              </a:rPr>
              <a:t>Key Features and Benefits:</a:t>
            </a:r>
          </a:p>
          <a:p>
            <a:pPr marL="570071" lvl="2" indent="-190024" algn="l">
              <a:lnSpc>
                <a:spcPts val="3240"/>
              </a:lnSpc>
              <a:buFont typeface="Arial"/>
              <a:buChar char="⚬"/>
            </a:pPr>
            <a:r>
              <a:rPr lang="en-US" sz="2700" b="1" spc="25">
                <a:solidFill>
                  <a:srgbClr val="000000"/>
                </a:solidFill>
                <a:latin typeface="Arimo Bold"/>
                <a:ea typeface="Arimo Bold"/>
                <a:cs typeface="Arimo Bold"/>
                <a:sym typeface="Arimo Bold"/>
              </a:rPr>
              <a:t>Performance Metric Tracking:</a:t>
            </a:r>
          </a:p>
          <a:p>
            <a:pPr marL="1108709" lvl="3" indent="-277177" algn="l">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Set key performance indicators (KPIs) aligned with organizational objectives.</a:t>
            </a:r>
          </a:p>
          <a:p>
            <a:pPr marL="1108709" lvl="3" indent="-277177" algn="l">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Track progress against goals and identify areas for improvement.</a:t>
            </a:r>
          </a:p>
          <a:p>
            <a:pPr marL="570071" lvl="2" indent="-190024" algn="l">
              <a:lnSpc>
                <a:spcPts val="3240"/>
              </a:lnSpc>
              <a:buFont typeface="Arial"/>
              <a:buChar char="⚬"/>
            </a:pPr>
            <a:r>
              <a:rPr lang="en-US" sz="2700" b="1" spc="25">
                <a:solidFill>
                  <a:srgbClr val="000000"/>
                </a:solidFill>
                <a:latin typeface="Arimo Bold"/>
                <a:ea typeface="Arimo Bold"/>
                <a:cs typeface="Arimo Bold"/>
                <a:sym typeface="Arimo Bold"/>
              </a:rPr>
              <a:t>Goal Setting and Review:</a:t>
            </a:r>
          </a:p>
          <a:p>
            <a:pPr marL="1108709" lvl="3" indent="-277177" algn="l">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Create personalized goals for each employee.</a:t>
            </a:r>
          </a:p>
          <a:p>
            <a:pPr marL="1108709" lvl="3" indent="-277177" algn="l">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Conduct regular reviews to assess performance and provide feedback..</a:t>
            </a:r>
          </a:p>
          <a:p>
            <a:pPr marL="570071" lvl="2" indent="-190024" algn="l">
              <a:lnSpc>
                <a:spcPts val="3240"/>
              </a:lnSpc>
              <a:buFont typeface="Arial"/>
              <a:buChar char="⚬"/>
            </a:pPr>
            <a:r>
              <a:rPr lang="en-US" sz="2700" b="1" spc="25">
                <a:solidFill>
                  <a:srgbClr val="000000"/>
                </a:solidFill>
                <a:latin typeface="Arimo Bold"/>
                <a:ea typeface="Arimo Bold"/>
                <a:cs typeface="Arimo Bold"/>
                <a:sym typeface="Arimo Bold"/>
              </a:rPr>
              <a:t>Data Analysis and Visualization:</a:t>
            </a:r>
          </a:p>
          <a:p>
            <a:pPr marL="1108709" lvl="3" indent="-277177" algn="l">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Use formulas, functions, and charts to analyze data.</a:t>
            </a:r>
          </a:p>
          <a:p>
            <a:pPr marL="1108709" lvl="3" indent="-277177" algn="l">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Visualize trends, patterns, and correlations.</a:t>
            </a:r>
          </a:p>
          <a:p>
            <a:pPr marL="1108709" lvl="3" indent="-277177" algn="l">
              <a:lnSpc>
                <a:spcPts val="3240"/>
              </a:lnSpc>
            </a:pPr>
            <a:r>
              <a:rPr lang="en-US" sz="2700" b="1" spc="25">
                <a:solidFill>
                  <a:srgbClr val="000000"/>
                </a:solidFill>
                <a:latin typeface="Arimo Bold"/>
                <a:ea typeface="Arimo Bold"/>
                <a:cs typeface="Arimo Bold"/>
                <a:sym typeface="Arimo Bold"/>
              </a:rPr>
              <a:t>Example Use Cases:</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Sales Team Analysis:</a:t>
            </a:r>
            <a:r>
              <a:rPr lang="en-US" sz="2700" spc="25">
                <a:solidFill>
                  <a:srgbClr val="000000"/>
                </a:solidFill>
                <a:latin typeface="TT Rounds Condensed"/>
                <a:ea typeface="TT Rounds Condensed"/>
                <a:cs typeface="TT Rounds Condensed"/>
                <a:sym typeface="TT Rounds Condensed"/>
              </a:rPr>
              <a:t> Track sales figures, customer satisfaction, and conversion rates.</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Customer Service Performance:</a:t>
            </a:r>
            <a:r>
              <a:rPr lang="en-US" sz="2700" spc="25">
                <a:solidFill>
                  <a:srgbClr val="000000"/>
                </a:solidFill>
                <a:latin typeface="TT Rounds Condensed"/>
                <a:ea typeface="TT Rounds Condensed"/>
                <a:cs typeface="TT Rounds Condensed"/>
                <a:sym typeface="TT Rounds Condensed"/>
              </a:rPr>
              <a:t> Evaluate response times, customer satisfaction scores, and first-call resolution rates.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TextBox 12"/>
          <p:cNvSpPr txBox="1"/>
          <p:nvPr/>
        </p:nvSpPr>
        <p:spPr>
          <a:xfrm>
            <a:off x="1132998" y="530541"/>
            <a:ext cx="16022002" cy="1184910"/>
          </a:xfrm>
          <a:prstGeom prst="rect">
            <a:avLst/>
          </a:prstGeom>
        </p:spPr>
        <p:txBody>
          <a:bodyPr lIns="0" tIns="0" rIns="0" bIns="0" rtlCol="0" anchor="t">
            <a:spAutoFit/>
          </a:bodyPr>
          <a:lstStyle/>
          <a:p>
            <a:pPr algn="l">
              <a:lnSpc>
                <a:spcPts val="8640"/>
              </a:lnSpc>
            </a:pPr>
            <a:r>
              <a:rPr lang="en-US" sz="7200" b="1">
                <a:solidFill>
                  <a:srgbClr val="000000"/>
                </a:solidFill>
                <a:latin typeface="Arimo Bold"/>
                <a:ea typeface="Arimo Bold"/>
                <a:cs typeface="Arimo Bold"/>
                <a:sym typeface="Arimo Bold"/>
              </a:rPr>
              <a:t>Dataset Description</a:t>
            </a:r>
          </a:p>
        </p:txBody>
      </p:sp>
      <p:sp>
        <p:nvSpPr>
          <p:cNvPr id="13" name="TextBox 13"/>
          <p:cNvSpPr txBox="1"/>
          <p:nvPr/>
        </p:nvSpPr>
        <p:spPr>
          <a:xfrm>
            <a:off x="1348740" y="2998470"/>
            <a:ext cx="14790420" cy="6067752"/>
          </a:xfrm>
          <a:prstGeom prst="rect">
            <a:avLst/>
          </a:prstGeom>
        </p:spPr>
        <p:txBody>
          <a:bodyPr lIns="0" tIns="0" rIns="0" bIns="0" rtlCol="0" anchor="t">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for employee performance analysis using Excel would typically include information on individual employees, such as: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Employee ID:</a:t>
            </a:r>
            <a:r>
              <a:rPr lang="en-US" sz="3000" spc="28">
                <a:solidFill>
                  <a:srgbClr val="000000"/>
                </a:solidFill>
                <a:latin typeface="TT Rounds Condensed"/>
                <a:ea typeface="TT Rounds Condensed"/>
                <a:cs typeface="TT Rounds Condensed"/>
                <a:sym typeface="TT Rounds Condensed"/>
              </a:rPr>
              <a:t> A unique identifier for each employee.</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Name:</a:t>
            </a:r>
            <a:r>
              <a:rPr lang="en-US" sz="3000" spc="28">
                <a:solidFill>
                  <a:srgbClr val="000000"/>
                </a:solidFill>
                <a:latin typeface="TT Rounds Condensed"/>
                <a:ea typeface="TT Rounds Condensed"/>
                <a:cs typeface="TT Rounds Condensed"/>
                <a:sym typeface="TT Rounds Condensed"/>
              </a:rPr>
              <a:t> The employee's full name.</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Department:</a:t>
            </a:r>
            <a:r>
              <a:rPr lang="en-US" sz="3000" spc="28">
                <a:solidFill>
                  <a:srgbClr val="000000"/>
                </a:solidFill>
                <a:latin typeface="TT Rounds Condensed"/>
                <a:ea typeface="TT Rounds Condensed"/>
                <a:cs typeface="TT Rounds Condensed"/>
                <a:sym typeface="TT Rounds Condensed"/>
              </a:rPr>
              <a:t> The department or team the employee belongs to.</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Job Title:</a:t>
            </a:r>
            <a:r>
              <a:rPr lang="en-US" sz="3000" spc="28">
                <a:solidFill>
                  <a:srgbClr val="000000"/>
                </a:solidFill>
                <a:latin typeface="TT Rounds Condensed"/>
                <a:ea typeface="TT Rounds Condensed"/>
                <a:cs typeface="TT Rounds Condensed"/>
                <a:sym typeface="TT Rounds Condensed"/>
              </a:rPr>
              <a:t> The employee's job position.</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Performance Ratings:</a:t>
            </a:r>
            <a:r>
              <a:rPr lang="en-US" sz="3000" spc="28">
                <a:solidFill>
                  <a:srgbClr val="000000"/>
                </a:solidFill>
                <a:latin typeface="TT Rounds Condensed"/>
                <a:ea typeface="TT Rounds Condensed"/>
                <a:cs typeface="TT Rounds Condensed"/>
                <a:sym typeface="TT Rounds Condensed"/>
              </a:rPr>
              <a:t> Numerical or categorical ratings reflecting the employee's performance in various aspects of their work.</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Goals and Objectives:</a:t>
            </a:r>
            <a:r>
              <a:rPr lang="en-US" sz="3000" spc="28">
                <a:solidFill>
                  <a:srgbClr val="000000"/>
                </a:solidFill>
                <a:latin typeface="TT Rounds Condensed"/>
                <a:ea typeface="TT Rounds Condensed"/>
                <a:cs typeface="TT Rounds Condensed"/>
                <a:sym typeface="TT Rounds Condensed"/>
              </a:rPr>
              <a:t> A list of goals and objectives set for the employee.</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Training and Development:</a:t>
            </a:r>
            <a:r>
              <a:rPr lang="en-US" sz="3000" spc="28">
                <a:solidFill>
                  <a:srgbClr val="000000"/>
                </a:solidFill>
                <a:latin typeface="TT Rounds Condensed"/>
                <a:ea typeface="TT Rounds Condensed"/>
                <a:cs typeface="TT Rounds Condensed"/>
                <a:sym typeface="TT Rounds Condensed"/>
              </a:rPr>
              <a:t> Records of training programs attended by the employee.</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Feedback:</a:t>
            </a:r>
            <a:r>
              <a:rPr lang="en-US" sz="3000" spc="28">
                <a:solidFill>
                  <a:srgbClr val="000000"/>
                </a:solidFill>
                <a:latin typeface="TT Rounds Condensed"/>
                <a:ea typeface="TT Rounds Condensed"/>
                <a:cs typeface="TT Rounds Condensed"/>
                <a:sym typeface="TT Rounds Condensed"/>
              </a:rPr>
              <a:t> Comments and feedback provided to the employee on their performance.</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Salary and Benefits:</a:t>
            </a:r>
            <a:r>
              <a:rPr lang="en-US" sz="3000" spc="28">
                <a:solidFill>
                  <a:srgbClr val="000000"/>
                </a:solidFill>
                <a:latin typeface="TT Rounds Condensed"/>
                <a:ea typeface="TT Rounds Condensed"/>
                <a:cs typeface="TT Rounds Condensed"/>
                <a:sym typeface="TT Rounds Condensed"/>
              </a:rPr>
              <a:t> Information about the employee's salary and benefits.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Tenure:</a:t>
            </a:r>
            <a:r>
              <a:rPr lang="en-US" sz="3000" spc="28">
                <a:solidFill>
                  <a:srgbClr val="000000"/>
                </a:solidFill>
                <a:latin typeface="TT Rounds Condensed"/>
                <a:ea typeface="TT Rounds Condensed"/>
                <a:cs typeface="TT Rounds Condensed"/>
                <a:sym typeface="TT Rounds Condensed"/>
              </a:rPr>
              <a:t> The length of time the employee has been with the organization.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TextBox 12"/>
          <p:cNvSpPr txBox="1"/>
          <p:nvPr/>
        </p:nvSpPr>
        <p:spPr>
          <a:xfrm>
            <a:off x="1128712" y="9700481"/>
            <a:ext cx="2660333" cy="278130"/>
          </a:xfrm>
          <a:prstGeom prst="rect">
            <a:avLst/>
          </a:prstGeom>
        </p:spPr>
        <p:txBody>
          <a:bodyPr lIns="0" tIns="0" rIns="0" bIns="0" rtlCol="0" anchor="t">
            <a:spAutoFit/>
          </a:bodyPr>
          <a:lstStyle/>
          <a:p>
            <a:pPr algn="l">
              <a:lnSpc>
                <a:spcPts val="1911"/>
              </a:lnSpc>
            </a:pPr>
            <a:r>
              <a:rPr lang="en-US" sz="1650" spc="30">
                <a:solidFill>
                  <a:srgbClr val="2D83C3"/>
                </a:solidFill>
                <a:latin typeface="Arimo"/>
                <a:ea typeface="Arimo"/>
                <a:cs typeface="Arimo"/>
                <a:sym typeface="Arimo"/>
              </a:rPr>
              <a:t>3/21/2024  </a:t>
            </a:r>
            <a:r>
              <a:rPr lang="en-US" sz="1650" b="1" spc="30">
                <a:solidFill>
                  <a:srgbClr val="2D83C3"/>
                </a:solidFill>
                <a:latin typeface="Arimo Bold"/>
                <a:ea typeface="Arimo Bold"/>
                <a:cs typeface="Arimo Bold"/>
                <a:sym typeface="Arimo Bold"/>
              </a:rPr>
              <a:t>Annual Review</a:t>
            </a:r>
          </a:p>
        </p:txBody>
      </p:sp>
      <p:sp>
        <p:nvSpPr>
          <p:cNvPr id="13" name="Freeform 13"/>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4" name="Freeform 14"/>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15" name="Freeform 15"/>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grpSp>
        <p:nvGrpSpPr>
          <p:cNvPr id="16" name="Group 16"/>
          <p:cNvGrpSpPr/>
          <p:nvPr/>
        </p:nvGrpSpPr>
        <p:grpSpPr>
          <a:xfrm>
            <a:off x="100012" y="5072060"/>
            <a:ext cx="3700462" cy="5129212"/>
            <a:chOff x="0" y="0"/>
            <a:chExt cx="4933949" cy="6838949"/>
          </a:xfrm>
        </p:grpSpPr>
        <p:sp>
          <p:nvSpPr>
            <p:cNvPr id="17" name="Freeform 17"/>
            <p:cNvSpPr/>
            <p:nvPr/>
          </p:nvSpPr>
          <p:spPr>
            <a:xfrm>
              <a:off x="0" y="0"/>
              <a:ext cx="4933950" cy="6838950"/>
            </a:xfrm>
            <a:custGeom>
              <a:avLst/>
              <a:gdLst/>
              <a:ahLst/>
              <a:cxnLst/>
              <a:rect l="l" t="t" r="r" b="b"/>
              <a:pathLst>
                <a:path w="4933950" h="6838950">
                  <a:moveTo>
                    <a:pt x="0" y="0"/>
                  </a:moveTo>
                  <a:lnTo>
                    <a:pt x="4933950" y="0"/>
                  </a:lnTo>
                  <a:lnTo>
                    <a:pt x="4933950" y="6838950"/>
                  </a:lnTo>
                  <a:lnTo>
                    <a:pt x="0" y="6838950"/>
                  </a:lnTo>
                  <a:lnTo>
                    <a:pt x="0" y="0"/>
                  </a:lnTo>
                  <a:close/>
                </a:path>
              </a:pathLst>
            </a:custGeom>
            <a:blipFill>
              <a:blip r:embed="rId28"/>
              <a:stretch>
                <a:fillRect t="-1458" b="-1458"/>
              </a:stretch>
            </a:blipFill>
          </p:spPr>
        </p:sp>
      </p:grpSp>
      <p:sp>
        <p:nvSpPr>
          <p:cNvPr id="18" name="TextBox 18"/>
          <p:cNvSpPr txBox="1"/>
          <p:nvPr/>
        </p:nvSpPr>
        <p:spPr>
          <a:xfrm>
            <a:off x="1109662" y="960817"/>
            <a:ext cx="12720638" cy="1027634"/>
          </a:xfrm>
          <a:prstGeom prst="rect">
            <a:avLst/>
          </a:prstGeom>
        </p:spPr>
        <p:txBody>
          <a:bodyPr lIns="0" tIns="0" rIns="0" bIns="0" rtlCol="0" anchor="t">
            <a:spAutoFit/>
          </a:bodyPr>
          <a:lstStyle/>
          <a:p>
            <a:pPr algn="l">
              <a:lnSpc>
                <a:spcPts val="7650"/>
              </a:lnSpc>
            </a:pPr>
            <a:r>
              <a:rPr lang="en-US" sz="6375" b="1" spc="30">
                <a:solidFill>
                  <a:srgbClr val="000000"/>
                </a:solidFill>
                <a:latin typeface="Arimo Bold"/>
                <a:ea typeface="Arimo Bold"/>
                <a:cs typeface="Arimo Bold"/>
                <a:sym typeface="Arimo Bold"/>
              </a:rPr>
              <a:t>THE "WOW" IN OUR SOLUTION</a:t>
            </a:r>
          </a:p>
        </p:txBody>
      </p:sp>
      <p:sp>
        <p:nvSpPr>
          <p:cNvPr id="19" name="TextBox 19"/>
          <p:cNvSpPr txBox="1"/>
          <p:nvPr/>
        </p:nvSpPr>
        <p:spPr>
          <a:xfrm>
            <a:off x="16915827" y="9697941"/>
            <a:ext cx="342900"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id="20" name="TextBox 20"/>
          <p:cNvSpPr txBox="1"/>
          <p:nvPr/>
        </p:nvSpPr>
        <p:spPr>
          <a:xfrm>
            <a:off x="3709035" y="4136544"/>
            <a:ext cx="13973175" cy="5562839"/>
          </a:xfrm>
          <a:prstGeom prst="rect">
            <a:avLst/>
          </a:prstGeom>
        </p:spPr>
        <p:txBody>
          <a:bodyPr lIns="0" tIns="0" rIns="0" bIns="0" rtlCol="0" anchor="t">
            <a:spAutoFit/>
          </a:bodyPr>
          <a:lstStyle/>
          <a:p>
            <a:pPr marL="570071" lvl="2" indent="-190024" algn="l">
              <a:lnSpc>
                <a:spcPts val="3240"/>
              </a:lnSpc>
              <a:buFont typeface="Arial"/>
              <a:buChar char="⚬"/>
            </a:pPr>
            <a:r>
              <a:rPr lang="en-US" sz="2700" b="1">
                <a:solidFill>
                  <a:srgbClr val="000000"/>
                </a:solidFill>
                <a:latin typeface="Arial Bold"/>
                <a:ea typeface="Arial Bold"/>
                <a:cs typeface="Arial Bold"/>
                <a:sym typeface="Arial Bold"/>
              </a:rPr>
              <a:t>Visualize complex data:</a:t>
            </a:r>
            <a:r>
              <a:rPr lang="en-US" sz="2700">
                <a:solidFill>
                  <a:srgbClr val="000000"/>
                </a:solidFill>
                <a:latin typeface="Arial"/>
                <a:ea typeface="Arial"/>
                <a:cs typeface="Arial"/>
                <a:sym typeface="Arial"/>
              </a:rPr>
              <a:t> Excel's built-in charting and graphing tools allow for clear and concise representation of employee performance metrics, making it easy to identify trends, patterns, and areas for improvement.</a:t>
            </a:r>
          </a:p>
          <a:p>
            <a:pPr marL="570071" lvl="2" indent="-190024" algn="l">
              <a:lnSpc>
                <a:spcPts val="3240"/>
              </a:lnSpc>
              <a:buFont typeface="Arial"/>
              <a:buChar char="⚬"/>
            </a:pPr>
            <a:r>
              <a:rPr lang="en-US" sz="2700" b="1">
                <a:solidFill>
                  <a:srgbClr val="000000"/>
                </a:solidFill>
                <a:latin typeface="Arial Bold"/>
                <a:ea typeface="Arial Bold"/>
                <a:cs typeface="Arial Bold"/>
                <a:sym typeface="Arial Bold"/>
              </a:rPr>
              <a:t>Automate calculations:</a:t>
            </a:r>
            <a:r>
              <a:rPr lang="en-US" sz="2700">
                <a:solidFill>
                  <a:srgbClr val="000000"/>
                </a:solidFill>
                <a:latin typeface="Arial"/>
                <a:ea typeface="Arial"/>
                <a:cs typeface="Arial"/>
                <a:sym typeface="Arial"/>
              </a:rPr>
              <a:t> Complex calculations, such as calculating average scores, ranking employees, or determining performance gaps, can be automated using Excel's formulas and functions, saving time and reducing errors.</a:t>
            </a:r>
          </a:p>
          <a:p>
            <a:pPr marL="570071" lvl="2" indent="-190024" algn="l">
              <a:lnSpc>
                <a:spcPts val="3240"/>
              </a:lnSpc>
              <a:buFont typeface="Arial"/>
              <a:buChar char="⚬"/>
            </a:pPr>
            <a:r>
              <a:rPr lang="en-US" sz="2700" b="1">
                <a:solidFill>
                  <a:srgbClr val="000000"/>
                </a:solidFill>
                <a:latin typeface="Arial Bold"/>
                <a:ea typeface="Arial Bold"/>
                <a:cs typeface="Arial Bold"/>
                <a:sym typeface="Arial Bold"/>
              </a:rPr>
              <a:t>Integrate with other systems:</a:t>
            </a:r>
            <a:r>
              <a:rPr lang="en-US" sz="2700">
                <a:solidFill>
                  <a:srgbClr val="000000"/>
                </a:solidFill>
                <a:latin typeface="Arial"/>
                <a:ea typeface="Arial"/>
                <a:cs typeface="Arial"/>
                <a:sym typeface="Arial"/>
              </a:rPr>
              <a:t> Excel can easily be integrated with other HR systems, such as payroll or time tracking software, to provide a comprehensive view of employee performance and facilitate data-driven decision-making.</a:t>
            </a:r>
          </a:p>
          <a:p>
            <a:pPr marL="570071" lvl="2" indent="-190024" algn="l">
              <a:lnSpc>
                <a:spcPts val="3240"/>
              </a:lnSpc>
              <a:buFont typeface="Arial"/>
              <a:buChar char="⚬"/>
            </a:pPr>
            <a:r>
              <a:rPr lang="en-US" sz="2700" b="1">
                <a:solidFill>
                  <a:srgbClr val="000000"/>
                </a:solidFill>
                <a:latin typeface="Arial Bold"/>
                <a:ea typeface="Arial Bold"/>
                <a:cs typeface="Arial Bold"/>
                <a:sym typeface="Arial Bold"/>
              </a:rPr>
              <a:t>Customizability:</a:t>
            </a:r>
            <a:r>
              <a:rPr lang="en-US" sz="2700">
                <a:solidFill>
                  <a:srgbClr val="000000"/>
                </a:solidFill>
                <a:latin typeface="Arial"/>
                <a:ea typeface="Arial"/>
                <a:cs typeface="Arial"/>
                <a:sym typeface="Arial"/>
              </a:rPr>
              <a:t> Excel's flexibility allows for customization of the analysis to meet specific organizational needs and preferences, ensuring that the solution is relevant and effective.</a:t>
            </a:r>
          </a:p>
          <a:p>
            <a:pPr marL="570071" lvl="2" indent="-190024" algn="l">
              <a:lnSpc>
                <a:spcPts val="3240"/>
              </a:lnSpc>
              <a:buFont typeface="Arial"/>
              <a:buChar char="⚬"/>
            </a:pPr>
            <a:r>
              <a:rPr lang="en-US" sz="2700" b="1">
                <a:solidFill>
                  <a:srgbClr val="000000"/>
                </a:solidFill>
                <a:latin typeface="Arial Bold"/>
                <a:ea typeface="Arial Bold"/>
                <a:cs typeface="Arial Bold"/>
                <a:sym typeface="Arial Bold"/>
              </a:rPr>
              <a:t>Accessibility and affordability:</a:t>
            </a:r>
            <a:r>
              <a:rPr lang="en-US" sz="2700">
                <a:solidFill>
                  <a:srgbClr val="000000"/>
                </a:solidFill>
                <a:latin typeface="Arial"/>
                <a:ea typeface="Arial"/>
                <a:cs typeface="Arial"/>
                <a:sym typeface="Arial"/>
              </a:rPr>
              <a:t> Excel is widely available and affordable, making it a practical and accessible tool for organizations of all sizes.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