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B0174E-5565-4454-A485-56FB5D7E6D32}">
  <a:tblStyle styleId="{8CB0174E-5565-4454-A485-56FB5D7E6D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49b5ca6a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49b5ca6a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49b5ca6a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49b5ca6a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2d59c662c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2d59c662c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2d59c66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2d59c66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2d59c662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2d59c662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49b5ca6a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49b5ca6a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49b5ca6a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49b5ca6a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49b5ca6a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49b5ca6a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49b5ca6a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49b5ca6a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49b5ca6a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49b5ca6a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2caa07dbb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2caa07dbb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49b5ca6a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49b5ca6a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4b5ad641518d5c1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b5ad641518d5c1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4ec8e7746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4ec8e7746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2caa07dbb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2caa07dbb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2caa07dbb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2caa07dbb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2caa07dbb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2caa07dbb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49b5ca6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49b5ca6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2caa07dbb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2caa07dbb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49b5ca6a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49b5ca6a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49b5ca6a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49b5ca6a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javatpoint.com/search-engines" TargetMode="External"/><Relationship Id="rId4" Type="http://schemas.openxmlformats.org/officeDocument/2006/relationships/hyperlink" Target="https://mkyong.com/java/jsoup-basic-web-crawler-example/" TargetMode="External"/><Relationship Id="rId5" Type="http://schemas.openxmlformats.org/officeDocument/2006/relationships/hyperlink" Target="https://journals.plos.org/plosone/article?id=10.1371/journal.pone.020091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mailto:makwan21@uwindsor.ca" TargetMode="External"/><Relationship Id="rId4" Type="http://schemas.openxmlformats.org/officeDocument/2006/relationships/hyperlink" Target="mailto:chodvadd@uwindsor.ca" TargetMode="External"/><Relationship Id="rId5" Type="http://schemas.openxmlformats.org/officeDocument/2006/relationships/hyperlink" Target="mailto:hindoch@uwindsor.ca" TargetMode="External"/><Relationship Id="rId6" Type="http://schemas.openxmlformats.org/officeDocument/2006/relationships/hyperlink" Target="mailto:vaghel21@uwindsor.c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951400" y="1824825"/>
            <a:ext cx="5070900" cy="310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latin typeface="Times New Roman"/>
                <a:ea typeface="Times New Roman"/>
                <a:cs typeface="Times New Roman"/>
                <a:sym typeface="Times New Roman"/>
              </a:rPr>
              <a:t>COMP 8547-ADVANCED COMPUTING CONCEPTS</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FINAL PROJECT:</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WEB SEARCH ENGINE</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INSTRUCTOR : DR. MAHDI</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2400">
                <a:solidFill>
                  <a:srgbClr val="000000"/>
                </a:solidFill>
                <a:latin typeface="Times New Roman"/>
                <a:ea typeface="Times New Roman"/>
                <a:cs typeface="Times New Roman"/>
                <a:sym typeface="Times New Roman"/>
              </a:rPr>
              <a:t>FIROOZJAEI</a:t>
            </a:r>
            <a:endParaRPr sz="2400">
              <a:latin typeface="Times New Roman"/>
              <a:ea typeface="Times New Roman"/>
              <a:cs typeface="Times New Roman"/>
              <a:sym typeface="Times New Roman"/>
            </a:endParaRPr>
          </a:p>
        </p:txBody>
      </p:sp>
      <p:pic>
        <p:nvPicPr>
          <p:cNvPr id="87" name="Google Shape;87;p13"/>
          <p:cNvPicPr preferRelativeResize="0"/>
          <p:nvPr/>
        </p:nvPicPr>
        <p:blipFill>
          <a:blip r:embed="rId3">
            <a:alphaModFix/>
          </a:blip>
          <a:stretch>
            <a:fillRect/>
          </a:stretch>
        </p:blipFill>
        <p:spPr>
          <a:xfrm>
            <a:off x="304100" y="2029775"/>
            <a:ext cx="2381250" cy="2149000"/>
          </a:xfrm>
          <a:prstGeom prst="rect">
            <a:avLst/>
          </a:prstGeom>
          <a:noFill/>
          <a:ln>
            <a:noFill/>
          </a:ln>
        </p:spPr>
      </p:pic>
      <p:pic>
        <p:nvPicPr>
          <p:cNvPr id="88" name="Google Shape;88;p13"/>
          <p:cNvPicPr preferRelativeResize="0"/>
          <p:nvPr/>
        </p:nvPicPr>
        <p:blipFill>
          <a:blip r:embed="rId4">
            <a:alphaModFix/>
          </a:blip>
          <a:stretch>
            <a:fillRect/>
          </a:stretch>
        </p:blipFill>
        <p:spPr>
          <a:xfrm>
            <a:off x="5961475" y="557925"/>
            <a:ext cx="2894476" cy="9527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233975" y="1206850"/>
            <a:ext cx="7688400" cy="87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Pattern Matching (Boyer Moore Algorithm)</a:t>
            </a:r>
            <a:endParaRPr>
              <a:latin typeface="Times New Roman"/>
              <a:ea typeface="Times New Roman"/>
              <a:cs typeface="Times New Roman"/>
              <a:sym typeface="Times New Roman"/>
            </a:endParaRPr>
          </a:p>
        </p:txBody>
      </p:sp>
      <p:sp>
        <p:nvSpPr>
          <p:cNvPr id="148" name="Google Shape;148;p22"/>
          <p:cNvSpPr txBox="1"/>
          <p:nvPr>
            <p:ph idx="1" type="body"/>
          </p:nvPr>
        </p:nvSpPr>
        <p:spPr>
          <a:xfrm>
            <a:off x="233975" y="798525"/>
            <a:ext cx="4184700" cy="6906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0"/>
              </a:spcBef>
              <a:spcAft>
                <a:spcPts val="0"/>
              </a:spcAft>
              <a:buNone/>
            </a:pPr>
            <a:r>
              <a:t/>
            </a:r>
            <a:endParaRPr sz="6000">
              <a:latin typeface="Times New Roman"/>
              <a:ea typeface="Times New Roman"/>
              <a:cs typeface="Times New Roman"/>
              <a:sym typeface="Times New Roman"/>
            </a:endParaRPr>
          </a:p>
          <a:p>
            <a:pPr indent="0" lvl="0" marL="457200" rtl="0" algn="l">
              <a:spcBef>
                <a:spcPts val="1200"/>
              </a:spcBef>
              <a:spcAft>
                <a:spcPts val="0"/>
              </a:spcAft>
              <a:buNone/>
            </a:pPr>
            <a:r>
              <a:t/>
            </a:r>
            <a:endParaRPr sz="6000">
              <a:latin typeface="Times New Roman"/>
              <a:ea typeface="Times New Roman"/>
              <a:cs typeface="Times New Roman"/>
              <a:sym typeface="Times New Roman"/>
            </a:endParaRPr>
          </a:p>
          <a:p>
            <a:pPr indent="0" lvl="0" marL="457200" rtl="0" algn="l">
              <a:spcBef>
                <a:spcPts val="1200"/>
              </a:spcBef>
              <a:spcAft>
                <a:spcPts val="0"/>
              </a:spcAft>
              <a:buNone/>
            </a:pPr>
            <a:r>
              <a:t/>
            </a:r>
            <a:endParaRPr sz="6000">
              <a:latin typeface="Times New Roman"/>
              <a:ea typeface="Times New Roman"/>
              <a:cs typeface="Times New Roman"/>
              <a:sym typeface="Times New Roman"/>
            </a:endParaRPr>
          </a:p>
          <a:p>
            <a:pPr indent="-323850" lvl="0" marL="457200" rtl="0" algn="l">
              <a:spcBef>
                <a:spcPts val="1200"/>
              </a:spcBef>
              <a:spcAft>
                <a:spcPts val="0"/>
              </a:spcAft>
              <a:buSzPct val="100000"/>
              <a:buFont typeface="Times New Roman"/>
              <a:buChar char="●"/>
            </a:pPr>
            <a:r>
              <a:rPr lang="en" sz="6000">
                <a:latin typeface="Times New Roman"/>
                <a:ea typeface="Times New Roman"/>
                <a:cs typeface="Times New Roman"/>
                <a:sym typeface="Times New Roman"/>
              </a:rPr>
              <a:t>This algorithm is one of the fastest pattern matching algorithm which compares each characters of substrings to search words or characters from the string.</a:t>
            </a:r>
            <a:endParaRPr sz="6000">
              <a:latin typeface="Times New Roman"/>
              <a:ea typeface="Times New Roman"/>
              <a:cs typeface="Times New Roman"/>
              <a:sym typeface="Times New Roman"/>
            </a:endParaRPr>
          </a:p>
          <a:p>
            <a:pPr indent="-323850" lvl="0" marL="457200" rtl="0" algn="l">
              <a:spcBef>
                <a:spcPts val="0"/>
              </a:spcBef>
              <a:spcAft>
                <a:spcPts val="0"/>
              </a:spcAft>
              <a:buSzPct val="100000"/>
              <a:buFont typeface="Times New Roman"/>
              <a:buChar char="●"/>
            </a:pPr>
            <a:r>
              <a:rPr lang="en" sz="6000">
                <a:latin typeface="Times New Roman"/>
                <a:ea typeface="Times New Roman"/>
                <a:cs typeface="Times New Roman"/>
                <a:sym typeface="Times New Roman"/>
              </a:rPr>
              <a:t>The functionality of the algorithm is such that it scans the character from right to left starting with the rightmost character.</a:t>
            </a:r>
            <a:endParaRPr sz="6000">
              <a:latin typeface="Times New Roman"/>
              <a:ea typeface="Times New Roman"/>
              <a:cs typeface="Times New Roman"/>
              <a:sym typeface="Times New Roman"/>
            </a:endParaRPr>
          </a:p>
          <a:p>
            <a:pPr indent="-323850" lvl="0" marL="457200" rtl="0" algn="l">
              <a:spcBef>
                <a:spcPts val="0"/>
              </a:spcBef>
              <a:spcAft>
                <a:spcPts val="0"/>
              </a:spcAft>
              <a:buSzPct val="100000"/>
              <a:buFont typeface="Times New Roman"/>
              <a:buChar char="●"/>
            </a:pPr>
            <a:r>
              <a:rPr lang="en" sz="6000">
                <a:latin typeface="Times New Roman"/>
                <a:ea typeface="Times New Roman"/>
                <a:cs typeface="Times New Roman"/>
                <a:sym typeface="Times New Roman"/>
              </a:rPr>
              <a:t>Boyer Moore is the combination of two approaches: 1) Bad Characters Heuristic Character- Characters that do not match the pattern in the text are called bad characters. The pattern continues to match until mismatch occurs and then the pattern moves beyond mismatched characters.</a:t>
            </a:r>
            <a:endParaRPr sz="6000">
              <a:latin typeface="Times New Roman"/>
              <a:ea typeface="Times New Roman"/>
              <a:cs typeface="Times New Roman"/>
              <a:sym typeface="Times New Roman"/>
            </a:endParaRPr>
          </a:p>
          <a:p>
            <a:pPr indent="0" lvl="0" marL="457200" rtl="0" algn="l">
              <a:spcBef>
                <a:spcPts val="1200"/>
              </a:spcBef>
              <a:spcAft>
                <a:spcPts val="1200"/>
              </a:spcAft>
              <a:buNone/>
            </a:pPr>
            <a:r>
              <a:t/>
            </a:r>
            <a:endParaRPr sz="1500">
              <a:latin typeface="Times New Roman"/>
              <a:ea typeface="Times New Roman"/>
              <a:cs typeface="Times New Roman"/>
              <a:sym typeface="Times New Roman"/>
            </a:endParaRPr>
          </a:p>
        </p:txBody>
      </p:sp>
      <p:sp>
        <p:nvSpPr>
          <p:cNvPr id="149" name="Google Shape;149;p22"/>
          <p:cNvSpPr txBox="1"/>
          <p:nvPr>
            <p:ph idx="2" type="body"/>
          </p:nvPr>
        </p:nvSpPr>
        <p:spPr>
          <a:xfrm>
            <a:off x="4643600" y="1544400"/>
            <a:ext cx="4284600" cy="33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2)</a:t>
            </a:r>
            <a:r>
              <a:rPr lang="en" sz="1500">
                <a:latin typeface="Times New Roman"/>
                <a:ea typeface="Times New Roman"/>
                <a:cs typeface="Times New Roman"/>
                <a:sym typeface="Times New Roman"/>
              </a:rPr>
              <a:t> Good Suffix Heuristic : Just like the bad character heuristic, a pre-processing table is generated for the good suffix heuristic</a:t>
            </a:r>
            <a:endParaRPr sz="15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HTML to Text</a:t>
            </a:r>
            <a:endParaRPr>
              <a:latin typeface="Times New Roman"/>
              <a:ea typeface="Times New Roman"/>
              <a:cs typeface="Times New Roman"/>
              <a:sym typeface="Times New Roman"/>
            </a:endParaRPr>
          </a:p>
        </p:txBody>
      </p:sp>
      <p:sp>
        <p:nvSpPr>
          <p:cNvPr id="155" name="Google Shape;155;p23"/>
          <p:cNvSpPr txBox="1"/>
          <p:nvPr>
            <p:ph idx="1" type="body"/>
          </p:nvPr>
        </p:nvSpPr>
        <p:spPr>
          <a:xfrm>
            <a:off x="4436450" y="817975"/>
            <a:ext cx="4408800" cy="3937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The automatic download of HTML web pages is called crawling. HTML files are downloaded from particular URL as requested by the user and then further stored in specific local directory.</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HTML files are read and it gets converted into text files. The process of HTML parsing parses the text from the HTML files by using text function of Jsoup. It removes HTML tags for getting the plain text.</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The functionality of Jsoup is to parse HTML data to text data.</a:t>
            </a:r>
            <a:endParaRPr sz="1500">
              <a:latin typeface="Times New Roman"/>
              <a:ea typeface="Times New Roman"/>
              <a:cs typeface="Times New Roman"/>
              <a:sym typeface="Times New Roman"/>
            </a:endParaRPr>
          </a:p>
        </p:txBody>
      </p:sp>
      <p:pic>
        <p:nvPicPr>
          <p:cNvPr id="156" name="Google Shape;156;p23"/>
          <p:cNvPicPr preferRelativeResize="0"/>
          <p:nvPr/>
        </p:nvPicPr>
        <p:blipFill>
          <a:blip r:embed="rId3">
            <a:alphaModFix/>
          </a:blip>
          <a:stretch>
            <a:fillRect/>
          </a:stretch>
        </p:blipFill>
        <p:spPr>
          <a:xfrm>
            <a:off x="859475" y="2228075"/>
            <a:ext cx="2705100" cy="1685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2641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Page Ranking Algorithm</a:t>
            </a:r>
            <a:endParaRPr>
              <a:latin typeface="Times New Roman"/>
              <a:ea typeface="Times New Roman"/>
              <a:cs typeface="Times New Roman"/>
              <a:sym typeface="Times New Roman"/>
            </a:endParaRPr>
          </a:p>
        </p:txBody>
      </p:sp>
      <p:sp>
        <p:nvSpPr>
          <p:cNvPr id="162" name="Google Shape;162;p24"/>
          <p:cNvSpPr txBox="1"/>
          <p:nvPr>
            <p:ph idx="1" type="body"/>
          </p:nvPr>
        </p:nvSpPr>
        <p:spPr>
          <a:xfrm>
            <a:off x="4242325" y="1081375"/>
            <a:ext cx="4467000" cy="33834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Page ranking algorithm has the functionality to rank web in the search engine results.</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The process of this algorithm works by calculating the quality and amount of time to determine the priorities of the website according to google.</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Merge Sort is used to sort the ranked pages.</a:t>
            </a:r>
            <a:endParaRPr sz="15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9450" y="1318650"/>
            <a:ext cx="2641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Searching Word</a:t>
            </a:r>
            <a:endParaRPr>
              <a:latin typeface="Times New Roman"/>
              <a:ea typeface="Times New Roman"/>
              <a:cs typeface="Times New Roman"/>
              <a:sym typeface="Times New Roman"/>
            </a:endParaRPr>
          </a:p>
        </p:txBody>
      </p:sp>
      <p:sp>
        <p:nvSpPr>
          <p:cNvPr id="168" name="Google Shape;168;p25"/>
          <p:cNvSpPr txBox="1"/>
          <p:nvPr>
            <p:ph idx="1" type="body"/>
          </p:nvPr>
        </p:nvSpPr>
        <p:spPr>
          <a:xfrm>
            <a:off x="4242325" y="1081375"/>
            <a:ext cx="4467000" cy="3383400"/>
          </a:xfrm>
          <a:prstGeom prst="rect">
            <a:avLst/>
          </a:prstGeom>
        </p:spPr>
        <p:txBody>
          <a:bodyPr anchorCtr="0" anchor="t" bIns="91425" lIns="91425" spcFirstLastPara="1" rIns="91425" wrap="square" tIns="91425">
            <a:normAutofit lnSpcReduction="10000"/>
          </a:bodyPr>
          <a:lstStyle/>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In this </a:t>
            </a:r>
            <a:r>
              <a:rPr lang="en" sz="1500">
                <a:latin typeface="Times New Roman"/>
                <a:ea typeface="Times New Roman"/>
                <a:cs typeface="Times New Roman"/>
                <a:sym typeface="Times New Roman"/>
              </a:rPr>
              <a:t>functionality</a:t>
            </a:r>
            <a:r>
              <a:rPr lang="en" sz="1500">
                <a:latin typeface="Times New Roman"/>
                <a:ea typeface="Times New Roman"/>
                <a:cs typeface="Times New Roman"/>
                <a:sym typeface="Times New Roman"/>
              </a:rPr>
              <a:t>, user can search for the particular word in the text file that is previously converted from html files at the time of web crawling.</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Here, we are storing the count of the searched word that is present in the particular file into the hashtable.</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In the output, the file with maximum count of the searched word will be </a:t>
            </a:r>
            <a:r>
              <a:rPr lang="en" sz="1500">
                <a:latin typeface="Times New Roman"/>
                <a:ea typeface="Times New Roman"/>
                <a:cs typeface="Times New Roman"/>
                <a:sym typeface="Times New Roman"/>
              </a:rPr>
              <a:t>displayed</a:t>
            </a:r>
            <a:r>
              <a:rPr lang="en" sz="1500">
                <a:latin typeface="Times New Roman"/>
                <a:ea typeface="Times New Roman"/>
                <a:cs typeface="Times New Roman"/>
                <a:sym typeface="Times New Roman"/>
              </a:rPr>
              <a:t> first using sorting algorithm.</a:t>
            </a:r>
            <a:endParaRPr sz="1500">
              <a:latin typeface="Times New Roman"/>
              <a:ea typeface="Times New Roman"/>
              <a:cs typeface="Times New Roman"/>
              <a:sym typeface="Times New Roman"/>
            </a:endParaRPr>
          </a:p>
        </p:txBody>
      </p:sp>
      <p:pic>
        <p:nvPicPr>
          <p:cNvPr id="169" name="Google Shape;169;p25"/>
          <p:cNvPicPr preferRelativeResize="0"/>
          <p:nvPr/>
        </p:nvPicPr>
        <p:blipFill rotWithShape="1">
          <a:blip r:embed="rId3">
            <a:alphaModFix/>
          </a:blip>
          <a:srcRect b="228" l="0" r="0" t="219"/>
          <a:stretch/>
        </p:blipFill>
        <p:spPr>
          <a:xfrm>
            <a:off x="651525" y="2394450"/>
            <a:ext cx="2143125" cy="2133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9450" y="1318650"/>
            <a:ext cx="2641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Word Suggestion</a:t>
            </a:r>
            <a:endParaRPr>
              <a:latin typeface="Times New Roman"/>
              <a:ea typeface="Times New Roman"/>
              <a:cs typeface="Times New Roman"/>
              <a:sym typeface="Times New Roman"/>
            </a:endParaRPr>
          </a:p>
        </p:txBody>
      </p:sp>
      <p:sp>
        <p:nvSpPr>
          <p:cNvPr id="175" name="Google Shape;175;p26"/>
          <p:cNvSpPr txBox="1"/>
          <p:nvPr>
            <p:ph idx="1" type="body"/>
          </p:nvPr>
        </p:nvSpPr>
        <p:spPr>
          <a:xfrm>
            <a:off x="4242325" y="1081375"/>
            <a:ext cx="4467000" cy="3383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In this functionality, if user can search the </a:t>
            </a:r>
            <a:r>
              <a:rPr lang="en" sz="1500">
                <a:latin typeface="Times New Roman"/>
                <a:ea typeface="Times New Roman"/>
                <a:cs typeface="Times New Roman"/>
                <a:sym typeface="Times New Roman"/>
              </a:rPr>
              <a:t>particular</a:t>
            </a:r>
            <a:r>
              <a:rPr lang="en" sz="1500">
                <a:latin typeface="Times New Roman"/>
                <a:ea typeface="Times New Roman"/>
                <a:cs typeface="Times New Roman"/>
                <a:sym typeface="Times New Roman"/>
              </a:rPr>
              <a:t> word that is not correct word but it is very close to the actual real word, then our program tries to match this word with the another similar kind of word using edit distance algorithm.</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By doing this, the system will suggest the actual real word with somewhat similar alphabets.</a:t>
            </a:r>
            <a:endParaRPr sz="1500">
              <a:latin typeface="Times New Roman"/>
              <a:ea typeface="Times New Roman"/>
              <a:cs typeface="Times New Roman"/>
              <a:sym typeface="Times New Roman"/>
            </a:endParaRPr>
          </a:p>
        </p:txBody>
      </p:sp>
      <p:pic>
        <p:nvPicPr>
          <p:cNvPr id="176" name="Google Shape;176;p26"/>
          <p:cNvPicPr preferRelativeResize="0"/>
          <p:nvPr/>
        </p:nvPicPr>
        <p:blipFill>
          <a:blip r:embed="rId3">
            <a:alphaModFix/>
          </a:blip>
          <a:stretch>
            <a:fillRect/>
          </a:stretch>
        </p:blipFill>
        <p:spPr>
          <a:xfrm>
            <a:off x="820025" y="2264125"/>
            <a:ext cx="2057200" cy="205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Overall </a:t>
            </a:r>
            <a:r>
              <a:rPr lang="en">
                <a:latin typeface="Times New Roman"/>
                <a:ea typeface="Times New Roman"/>
                <a:cs typeface="Times New Roman"/>
                <a:sym typeface="Times New Roman"/>
              </a:rPr>
              <a:t>Used Concepts</a:t>
            </a:r>
            <a:endParaRPr>
              <a:latin typeface="Times New Roman"/>
              <a:ea typeface="Times New Roman"/>
              <a:cs typeface="Times New Roman"/>
              <a:sym typeface="Times New Roman"/>
            </a:endParaRPr>
          </a:p>
        </p:txBody>
      </p:sp>
      <p:sp>
        <p:nvSpPr>
          <p:cNvPr id="182" name="Google Shape;182;p27"/>
          <p:cNvSpPr txBox="1"/>
          <p:nvPr>
            <p:ph idx="1" type="body"/>
          </p:nvPr>
        </p:nvSpPr>
        <p:spPr>
          <a:xfrm>
            <a:off x="4755450" y="2273675"/>
            <a:ext cx="3662700" cy="2869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Boyer Moore Algorithm</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Edit Distance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Sorting</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Hash Table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Regular Expression</a:t>
            </a:r>
            <a:endParaRPr sz="1500">
              <a:latin typeface="Times New Roman"/>
              <a:ea typeface="Times New Roman"/>
              <a:cs typeface="Times New Roman"/>
              <a:sym typeface="Times New Roman"/>
            </a:endParaRPr>
          </a:p>
        </p:txBody>
      </p:sp>
      <p:pic>
        <p:nvPicPr>
          <p:cNvPr id="183" name="Google Shape;183;p27"/>
          <p:cNvPicPr preferRelativeResize="0"/>
          <p:nvPr/>
        </p:nvPicPr>
        <p:blipFill rotWithShape="1">
          <a:blip r:embed="rId3">
            <a:alphaModFix/>
          </a:blip>
          <a:srcRect b="0" l="0" r="0" t="0"/>
          <a:stretch/>
        </p:blipFill>
        <p:spPr>
          <a:xfrm>
            <a:off x="729450" y="2196950"/>
            <a:ext cx="2057200" cy="2057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729450" y="1318650"/>
            <a:ext cx="2639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Flow of Project</a:t>
            </a:r>
            <a:endParaRPr>
              <a:latin typeface="Times New Roman"/>
              <a:ea typeface="Times New Roman"/>
              <a:cs typeface="Times New Roman"/>
              <a:sym typeface="Times New Roman"/>
            </a:endParaRPr>
          </a:p>
        </p:txBody>
      </p:sp>
      <p:pic>
        <p:nvPicPr>
          <p:cNvPr id="189" name="Google Shape;189;p28"/>
          <p:cNvPicPr preferRelativeResize="0"/>
          <p:nvPr/>
        </p:nvPicPr>
        <p:blipFill>
          <a:blip r:embed="rId3">
            <a:alphaModFix/>
          </a:blip>
          <a:stretch>
            <a:fillRect/>
          </a:stretch>
        </p:blipFill>
        <p:spPr>
          <a:xfrm>
            <a:off x="2977250" y="0"/>
            <a:ext cx="6166751"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Online </a:t>
            </a:r>
            <a:r>
              <a:rPr lang="en">
                <a:latin typeface="Times New Roman"/>
                <a:ea typeface="Times New Roman"/>
                <a:cs typeface="Times New Roman"/>
                <a:sym typeface="Times New Roman"/>
              </a:rPr>
              <a:t>Live Virtual Demo</a:t>
            </a:r>
            <a:endParaRPr>
              <a:latin typeface="Times New Roman"/>
              <a:ea typeface="Times New Roman"/>
              <a:cs typeface="Times New Roman"/>
              <a:sym typeface="Times New Roman"/>
            </a:endParaRPr>
          </a:p>
        </p:txBody>
      </p:sp>
      <p:pic>
        <p:nvPicPr>
          <p:cNvPr id="195" name="Google Shape;195;p29"/>
          <p:cNvPicPr preferRelativeResize="0"/>
          <p:nvPr/>
        </p:nvPicPr>
        <p:blipFill>
          <a:blip r:embed="rId3">
            <a:alphaModFix/>
          </a:blip>
          <a:stretch>
            <a:fillRect/>
          </a:stretch>
        </p:blipFill>
        <p:spPr>
          <a:xfrm>
            <a:off x="3012400" y="2039700"/>
            <a:ext cx="2650550" cy="2650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p:txBody>
      </p:sp>
      <p:sp>
        <p:nvSpPr>
          <p:cNvPr id="201" name="Google Shape;201;p30"/>
          <p:cNvSpPr txBox="1"/>
          <p:nvPr>
            <p:ph idx="1" type="body"/>
          </p:nvPr>
        </p:nvSpPr>
        <p:spPr>
          <a:xfrm>
            <a:off x="4014725" y="1430463"/>
            <a:ext cx="4639200" cy="30639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Currently we have implemented console based application. So, for future scope we would like to develop cross platform application with interactive user interface.</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Int</a:t>
            </a:r>
            <a:r>
              <a:rPr lang="en" sz="1500">
                <a:latin typeface="Times New Roman"/>
                <a:ea typeface="Times New Roman"/>
                <a:cs typeface="Times New Roman"/>
                <a:sym typeface="Times New Roman"/>
              </a:rPr>
              <a:t>roducing advanced database storing techniques to store various types of data.</a:t>
            </a:r>
            <a:endParaRPr sz="1500">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pic>
        <p:nvPicPr>
          <p:cNvPr id="202" name="Google Shape;202;p30"/>
          <p:cNvPicPr preferRelativeResize="0"/>
          <p:nvPr/>
        </p:nvPicPr>
        <p:blipFill>
          <a:blip r:embed="rId3">
            <a:alphaModFix/>
          </a:blip>
          <a:stretch>
            <a:fillRect/>
          </a:stretch>
        </p:blipFill>
        <p:spPr>
          <a:xfrm>
            <a:off x="845500" y="2287100"/>
            <a:ext cx="1723625" cy="1723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08" name="Google Shape;208;p31"/>
          <p:cNvSpPr txBox="1"/>
          <p:nvPr>
            <p:ph idx="1" type="body"/>
          </p:nvPr>
        </p:nvSpPr>
        <p:spPr>
          <a:xfrm>
            <a:off x="4339400" y="901150"/>
            <a:ext cx="4078800" cy="3867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In this project, we have successfully </a:t>
            </a:r>
            <a:r>
              <a:rPr lang="en" sz="1500">
                <a:latin typeface="Times New Roman"/>
                <a:ea typeface="Times New Roman"/>
                <a:cs typeface="Times New Roman"/>
                <a:sym typeface="Times New Roman"/>
              </a:rPr>
              <a:t>implemented</a:t>
            </a:r>
            <a:r>
              <a:rPr lang="en" sz="1500">
                <a:latin typeface="Times New Roman"/>
                <a:ea typeface="Times New Roman"/>
                <a:cs typeface="Times New Roman"/>
                <a:sym typeface="Times New Roman"/>
              </a:rPr>
              <a:t> a web search engine by using various algorithms like Boyer Moore, edit distance, page ranking, pattern matching, etc.</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We learned about advanced concepts of data structures, algorithms design and analysis, inner working of various algorithms and analysed their performance.</a:t>
            </a:r>
            <a:endParaRPr sz="1500">
              <a:latin typeface="Times New Roman"/>
              <a:ea typeface="Times New Roman"/>
              <a:cs typeface="Times New Roman"/>
              <a:sym typeface="Times New Roman"/>
            </a:endParaRPr>
          </a:p>
        </p:txBody>
      </p:sp>
      <p:pic>
        <p:nvPicPr>
          <p:cNvPr id="209" name="Google Shape;209;p31"/>
          <p:cNvPicPr preferRelativeResize="0"/>
          <p:nvPr/>
        </p:nvPicPr>
        <p:blipFill>
          <a:blip r:embed="rId3">
            <a:alphaModFix/>
          </a:blip>
          <a:stretch>
            <a:fillRect/>
          </a:stretch>
        </p:blipFill>
        <p:spPr>
          <a:xfrm>
            <a:off x="984225" y="2186475"/>
            <a:ext cx="2124075" cy="2152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TEAM</a:t>
            </a:r>
            <a:r>
              <a:rPr lang="en">
                <a:latin typeface="Times New Roman"/>
                <a:ea typeface="Times New Roman"/>
                <a:cs typeface="Times New Roman"/>
                <a:sym typeface="Times New Roman"/>
              </a:rPr>
              <a:t> MEMBERS</a:t>
            </a:r>
            <a:endParaRPr>
              <a:latin typeface="Times New Roman"/>
              <a:ea typeface="Times New Roman"/>
              <a:cs typeface="Times New Roman"/>
              <a:sym typeface="Times New Roman"/>
            </a:endParaRPr>
          </a:p>
        </p:txBody>
      </p:sp>
      <p:sp>
        <p:nvSpPr>
          <p:cNvPr id="94" name="Google Shape;94;p14"/>
          <p:cNvSpPr txBox="1"/>
          <p:nvPr>
            <p:ph idx="1" type="body"/>
          </p:nvPr>
        </p:nvSpPr>
        <p:spPr>
          <a:xfrm>
            <a:off x="3576875" y="2078875"/>
            <a:ext cx="4841400" cy="2261100"/>
          </a:xfrm>
          <a:prstGeom prst="rect">
            <a:avLst/>
          </a:prstGeom>
        </p:spPr>
        <p:txBody>
          <a:bodyPr anchorCtr="0" anchor="t" bIns="91425" lIns="91425" spcFirstLastPara="1" rIns="91425" wrap="square" tIns="91425">
            <a:normAutofit lnSpcReduction="10000"/>
          </a:bodyPr>
          <a:lstStyle/>
          <a:p>
            <a:pPr indent="-361950" lvl="0" marL="457200" rtl="0" algn="l">
              <a:spcBef>
                <a:spcPts val="0"/>
              </a:spcBef>
              <a:spcAft>
                <a:spcPts val="0"/>
              </a:spcAft>
              <a:buClr>
                <a:schemeClr val="dk2"/>
              </a:buClr>
              <a:buSzPts val="2100"/>
              <a:buFont typeface="Times New Roman"/>
              <a:buChar char="●"/>
            </a:pPr>
            <a:r>
              <a:rPr lang="en" sz="2100">
                <a:solidFill>
                  <a:schemeClr val="dk2"/>
                </a:solidFill>
                <a:latin typeface="Times New Roman"/>
                <a:ea typeface="Times New Roman"/>
                <a:cs typeface="Times New Roman"/>
                <a:sym typeface="Times New Roman"/>
              </a:rPr>
              <a:t>Shruti Paresh Hindocha(110065671)</a:t>
            </a:r>
            <a:endParaRPr sz="2100">
              <a:solidFill>
                <a:schemeClr val="dk2"/>
              </a:solidFill>
              <a:latin typeface="Times New Roman"/>
              <a:ea typeface="Times New Roman"/>
              <a:cs typeface="Times New Roman"/>
              <a:sym typeface="Times New Roman"/>
            </a:endParaRPr>
          </a:p>
          <a:p>
            <a:pPr indent="-361950" lvl="0" marL="457200" rtl="0" algn="l">
              <a:spcBef>
                <a:spcPts val="0"/>
              </a:spcBef>
              <a:spcAft>
                <a:spcPts val="0"/>
              </a:spcAft>
              <a:buClr>
                <a:schemeClr val="dk2"/>
              </a:buClr>
              <a:buSzPts val="2100"/>
              <a:buFont typeface="Times New Roman"/>
              <a:buChar char="●"/>
            </a:pPr>
            <a:r>
              <a:rPr lang="en" sz="2100">
                <a:solidFill>
                  <a:schemeClr val="dk2"/>
                </a:solidFill>
                <a:latin typeface="Times New Roman"/>
                <a:ea typeface="Times New Roman"/>
                <a:cs typeface="Times New Roman"/>
                <a:sym typeface="Times New Roman"/>
              </a:rPr>
              <a:t>Aarsh Makwana(110059619)</a:t>
            </a:r>
            <a:endParaRPr sz="2100">
              <a:solidFill>
                <a:schemeClr val="dk2"/>
              </a:solidFill>
              <a:latin typeface="Times New Roman"/>
              <a:ea typeface="Times New Roman"/>
              <a:cs typeface="Times New Roman"/>
              <a:sym typeface="Times New Roman"/>
            </a:endParaRPr>
          </a:p>
          <a:p>
            <a:pPr indent="-361950" lvl="0" marL="457200" rtl="0" algn="l">
              <a:spcBef>
                <a:spcPts val="0"/>
              </a:spcBef>
              <a:spcAft>
                <a:spcPts val="0"/>
              </a:spcAft>
              <a:buClr>
                <a:schemeClr val="dk2"/>
              </a:buClr>
              <a:buSzPts val="2100"/>
              <a:buFont typeface="Times New Roman"/>
              <a:buChar char="●"/>
            </a:pPr>
            <a:r>
              <a:rPr lang="en" sz="2100">
                <a:solidFill>
                  <a:schemeClr val="dk2"/>
                </a:solidFill>
                <a:latin typeface="Times New Roman"/>
                <a:ea typeface="Times New Roman"/>
                <a:cs typeface="Times New Roman"/>
                <a:sym typeface="Times New Roman"/>
              </a:rPr>
              <a:t>Manan Dharmendrakumar Vaghela(110071186)</a:t>
            </a:r>
            <a:endParaRPr sz="2100">
              <a:solidFill>
                <a:schemeClr val="dk2"/>
              </a:solidFill>
              <a:latin typeface="Times New Roman"/>
              <a:ea typeface="Times New Roman"/>
              <a:cs typeface="Times New Roman"/>
              <a:sym typeface="Times New Roman"/>
            </a:endParaRPr>
          </a:p>
          <a:p>
            <a:pPr indent="-361950" lvl="0" marL="457200" rtl="0" algn="l">
              <a:spcBef>
                <a:spcPts val="0"/>
              </a:spcBef>
              <a:spcAft>
                <a:spcPts val="0"/>
              </a:spcAft>
              <a:buClr>
                <a:schemeClr val="dk2"/>
              </a:buClr>
              <a:buSzPts val="2100"/>
              <a:buFont typeface="Times New Roman"/>
              <a:buChar char="●"/>
            </a:pPr>
            <a:r>
              <a:rPr lang="en" sz="2100">
                <a:solidFill>
                  <a:schemeClr val="dk2"/>
                </a:solidFill>
                <a:latin typeface="Times New Roman"/>
                <a:ea typeface="Times New Roman"/>
                <a:cs typeface="Times New Roman"/>
                <a:sym typeface="Times New Roman"/>
              </a:rPr>
              <a:t>Divyangkumar  Kishorbhai Chodvadiya(110059541)</a:t>
            </a:r>
            <a:endParaRPr sz="2100">
              <a:solidFill>
                <a:schemeClr val="dk2"/>
              </a:solidFill>
              <a:latin typeface="Times New Roman"/>
              <a:ea typeface="Times New Roman"/>
              <a:cs typeface="Times New Roman"/>
              <a:sym typeface="Times New Roman"/>
            </a:endParaRPr>
          </a:p>
        </p:txBody>
      </p:sp>
      <p:pic>
        <p:nvPicPr>
          <p:cNvPr id="95" name="Google Shape;95;p14"/>
          <p:cNvPicPr preferRelativeResize="0"/>
          <p:nvPr/>
        </p:nvPicPr>
        <p:blipFill>
          <a:blip r:embed="rId3">
            <a:alphaModFix/>
          </a:blip>
          <a:stretch>
            <a:fillRect/>
          </a:stretch>
        </p:blipFill>
        <p:spPr>
          <a:xfrm>
            <a:off x="346600" y="2177925"/>
            <a:ext cx="2315575" cy="2315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15" name="Google Shape;215;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lang="en" sz="1500" u="sng">
                <a:solidFill>
                  <a:schemeClr val="hlink"/>
                </a:solidFill>
                <a:latin typeface="Times New Roman"/>
                <a:ea typeface="Times New Roman"/>
                <a:cs typeface="Times New Roman"/>
                <a:sym typeface="Times New Roman"/>
                <a:hlinkClick r:id="rId3"/>
              </a:rPr>
              <a:t>https://www.javatpoint.com/search-engines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u="sng">
                <a:solidFill>
                  <a:schemeClr val="hlink"/>
                </a:solidFill>
                <a:latin typeface="Times New Roman"/>
                <a:ea typeface="Times New Roman"/>
                <a:cs typeface="Times New Roman"/>
                <a:sym typeface="Times New Roman"/>
                <a:hlinkClick r:id="rId4"/>
              </a:rPr>
              <a:t>https://mkyong.com/java/jsoup-basic-web-crawler-example/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u="sng">
                <a:solidFill>
                  <a:schemeClr val="hlink"/>
                </a:solidFill>
                <a:latin typeface="Times New Roman"/>
                <a:ea typeface="Times New Roman"/>
                <a:cs typeface="Times New Roman"/>
                <a:sym typeface="Times New Roman"/>
                <a:hlinkClick r:id="rId5"/>
              </a:rPr>
              <a:t>https://journals.plos.org/plosone/article?id=10.1371/journal.pone.0200912</a:t>
            </a:r>
            <a:endParaRPr sz="1500">
              <a:latin typeface="Times New Roman"/>
              <a:ea typeface="Times New Roman"/>
              <a:cs typeface="Times New Roman"/>
              <a:sym typeface="Times New Roman"/>
            </a:endParaRPr>
          </a:p>
          <a:p>
            <a:pPr indent="0" lvl="0" marL="457200" rtl="0" algn="l">
              <a:spcBef>
                <a:spcPts val="1200"/>
              </a:spcBef>
              <a:spcAft>
                <a:spcPts val="0"/>
              </a:spcAft>
              <a:buNone/>
            </a:pPr>
            <a:r>
              <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727650" y="1222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Team Contribution</a:t>
            </a:r>
            <a:endParaRPr>
              <a:latin typeface="Times New Roman"/>
              <a:ea typeface="Times New Roman"/>
              <a:cs typeface="Times New Roman"/>
              <a:sym typeface="Times New Roman"/>
            </a:endParaRPr>
          </a:p>
        </p:txBody>
      </p:sp>
      <p:graphicFrame>
        <p:nvGraphicFramePr>
          <p:cNvPr id="221" name="Google Shape;221;p33"/>
          <p:cNvGraphicFramePr/>
          <p:nvPr/>
        </p:nvGraphicFramePr>
        <p:xfrm>
          <a:off x="727650" y="1812100"/>
          <a:ext cx="3000000" cy="3000000"/>
        </p:xfrm>
        <a:graphic>
          <a:graphicData uri="http://schemas.openxmlformats.org/drawingml/2006/table">
            <a:tbl>
              <a:tblPr>
                <a:noFill/>
                <a:tableStyleId>{8CB0174E-5565-4454-A485-56FB5D7E6D32}</a:tableStyleId>
              </a:tblPr>
              <a:tblGrid>
                <a:gridCol w="3619500"/>
                <a:gridCol w="3619500"/>
              </a:tblGrid>
              <a:tr h="146400">
                <a:tc>
                  <a:txBody>
                    <a:bodyPr/>
                    <a:lstStyle/>
                    <a:p>
                      <a:pPr indent="0" lvl="0" marL="0" rtl="0" algn="l">
                        <a:spcBef>
                          <a:spcPts val="0"/>
                        </a:spcBef>
                        <a:spcAft>
                          <a:spcPts val="0"/>
                        </a:spcAft>
                        <a:buNone/>
                      </a:pPr>
                      <a:r>
                        <a:rPr b="1" lang="en">
                          <a:solidFill>
                            <a:schemeClr val="accent1"/>
                          </a:solidFill>
                          <a:latin typeface="Times New Roman"/>
                          <a:ea typeface="Times New Roman"/>
                          <a:cs typeface="Times New Roman"/>
                          <a:sym typeface="Times New Roman"/>
                        </a:rPr>
                        <a:t>Name</a:t>
                      </a:r>
                      <a:endParaRPr b="1">
                        <a:solidFill>
                          <a:schemeClr val="accen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solidFill>
                            <a:schemeClr val="accent1"/>
                          </a:solidFill>
                          <a:latin typeface="Times New Roman"/>
                          <a:ea typeface="Times New Roman"/>
                          <a:cs typeface="Times New Roman"/>
                          <a:sym typeface="Times New Roman"/>
                        </a:rPr>
                        <a:t>Contribution</a:t>
                      </a:r>
                      <a:endParaRPr b="1">
                        <a:solidFill>
                          <a:schemeClr val="accen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chemeClr val="accent1"/>
                          </a:solidFill>
                          <a:latin typeface="Times New Roman"/>
                          <a:ea typeface="Times New Roman"/>
                          <a:cs typeface="Times New Roman"/>
                          <a:sym typeface="Times New Roman"/>
                        </a:rPr>
                        <a:t>Aarsh Makwana</a:t>
                      </a:r>
                      <a:endParaRPr>
                        <a:solidFill>
                          <a:schemeClr val="accen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Times New Roman"/>
                          <a:ea typeface="Times New Roman"/>
                          <a:cs typeface="Times New Roman"/>
                          <a:sym typeface="Times New Roman"/>
                        </a:rPr>
                        <a:t>Word searching and suggestion(3rd option in project)</a:t>
                      </a:r>
                      <a:endParaRPr>
                        <a:solidFill>
                          <a:schemeClr val="accen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chemeClr val="accent1"/>
                          </a:solidFill>
                          <a:latin typeface="Times New Roman"/>
                          <a:ea typeface="Times New Roman"/>
                          <a:cs typeface="Times New Roman"/>
                          <a:sym typeface="Times New Roman"/>
                        </a:rPr>
                        <a:t>Divyangkumar Kishorbhai Chodvadiya</a:t>
                      </a:r>
                      <a:endParaRPr>
                        <a:solidFill>
                          <a:schemeClr val="accen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Times New Roman"/>
                          <a:ea typeface="Times New Roman"/>
                          <a:cs typeface="Times New Roman"/>
                          <a:sym typeface="Times New Roman"/>
                        </a:rPr>
                        <a:t>Web crawling(user can add URL(4th option in project))</a:t>
                      </a:r>
                      <a:endParaRPr>
                        <a:solidFill>
                          <a:schemeClr val="accen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chemeClr val="accent1"/>
                          </a:solidFill>
                          <a:latin typeface="Times New Roman"/>
                          <a:ea typeface="Times New Roman"/>
                          <a:cs typeface="Times New Roman"/>
                          <a:sym typeface="Times New Roman"/>
                        </a:rPr>
                        <a:t>Shruti Paresh Hindocha</a:t>
                      </a:r>
                      <a:endParaRPr>
                        <a:solidFill>
                          <a:schemeClr val="accen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Times New Roman"/>
                          <a:ea typeface="Times New Roman"/>
                          <a:cs typeface="Times New Roman"/>
                          <a:sym typeface="Times New Roman"/>
                        </a:rPr>
                        <a:t>Web crawling(w3schools(1st option in project))</a:t>
                      </a:r>
                      <a:endParaRPr>
                        <a:solidFill>
                          <a:schemeClr val="accen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chemeClr val="accent1"/>
                          </a:solidFill>
                          <a:latin typeface="Times New Roman"/>
                          <a:ea typeface="Times New Roman"/>
                          <a:cs typeface="Times New Roman"/>
                          <a:sym typeface="Times New Roman"/>
                        </a:rPr>
                        <a:t>Manan Dharmendrakumar Vaghela</a:t>
                      </a:r>
                      <a:endParaRPr>
                        <a:solidFill>
                          <a:schemeClr val="accen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Times New Roman"/>
                          <a:ea typeface="Times New Roman"/>
                          <a:cs typeface="Times New Roman"/>
                          <a:sym typeface="Times New Roman"/>
                        </a:rPr>
                        <a:t>URL pattern matching and Sorting(2nd option in project)</a:t>
                      </a:r>
                      <a:endParaRPr>
                        <a:solidFill>
                          <a:schemeClr val="accen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100">
                <a:solidFill>
                  <a:schemeClr val="accent1"/>
                </a:solidFill>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
        <p:nvSpPr>
          <p:cNvPr id="227" name="Google Shape;227;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lnSpcReduction="10000"/>
          </a:bodyPr>
          <a:lstStyle/>
          <a:p>
            <a:pPr indent="-366395" lvl="0" marL="457200" rtl="0" algn="l">
              <a:spcBef>
                <a:spcPts val="0"/>
              </a:spcBef>
              <a:spcAft>
                <a:spcPts val="0"/>
              </a:spcAft>
              <a:buSzPct val="100000"/>
              <a:buFont typeface="Times New Roman"/>
              <a:buChar char="●"/>
            </a:pPr>
            <a:r>
              <a:rPr lang="en" sz="3100">
                <a:latin typeface="Times New Roman"/>
                <a:ea typeface="Times New Roman"/>
                <a:cs typeface="Times New Roman"/>
                <a:sym typeface="Times New Roman"/>
              </a:rPr>
              <a:t>Aarsh Makwana( </a:t>
            </a:r>
            <a:r>
              <a:rPr lang="en" sz="3100" u="sng">
                <a:solidFill>
                  <a:schemeClr val="hlink"/>
                </a:solidFill>
                <a:latin typeface="Times New Roman"/>
                <a:ea typeface="Times New Roman"/>
                <a:cs typeface="Times New Roman"/>
                <a:sym typeface="Times New Roman"/>
                <a:hlinkClick r:id="rId3"/>
              </a:rPr>
              <a:t>makwan21@uwindsor.ca</a:t>
            </a:r>
            <a:r>
              <a:rPr lang="en" sz="3100">
                <a:latin typeface="Times New Roman"/>
                <a:ea typeface="Times New Roman"/>
                <a:cs typeface="Times New Roman"/>
                <a:sym typeface="Times New Roman"/>
              </a:rPr>
              <a:t>)</a:t>
            </a:r>
            <a:endParaRPr sz="3100">
              <a:latin typeface="Times New Roman"/>
              <a:ea typeface="Times New Roman"/>
              <a:cs typeface="Times New Roman"/>
              <a:sym typeface="Times New Roman"/>
            </a:endParaRPr>
          </a:p>
          <a:p>
            <a:pPr indent="-366395" lvl="0" marL="457200" rtl="0" algn="l">
              <a:spcBef>
                <a:spcPts val="0"/>
              </a:spcBef>
              <a:spcAft>
                <a:spcPts val="0"/>
              </a:spcAft>
              <a:buSzPct val="100000"/>
              <a:buFont typeface="Times New Roman"/>
              <a:buChar char="●"/>
            </a:pPr>
            <a:r>
              <a:rPr lang="en" sz="3100">
                <a:latin typeface="Times New Roman"/>
                <a:ea typeface="Times New Roman"/>
                <a:cs typeface="Times New Roman"/>
                <a:sym typeface="Times New Roman"/>
              </a:rPr>
              <a:t>Divyangkumar Kishorbhai Chodvadiya( </a:t>
            </a:r>
            <a:r>
              <a:rPr lang="en" sz="3100" u="sng">
                <a:solidFill>
                  <a:schemeClr val="hlink"/>
                </a:solidFill>
                <a:latin typeface="Times New Roman"/>
                <a:ea typeface="Times New Roman"/>
                <a:cs typeface="Times New Roman"/>
                <a:sym typeface="Times New Roman"/>
                <a:hlinkClick r:id="rId4"/>
              </a:rPr>
              <a:t>chodvadd@uwindsor.ca</a:t>
            </a:r>
            <a:r>
              <a:rPr lang="en" sz="3100">
                <a:latin typeface="Times New Roman"/>
                <a:ea typeface="Times New Roman"/>
                <a:cs typeface="Times New Roman"/>
                <a:sym typeface="Times New Roman"/>
              </a:rPr>
              <a:t>)</a:t>
            </a:r>
            <a:endParaRPr sz="3100">
              <a:latin typeface="Times New Roman"/>
              <a:ea typeface="Times New Roman"/>
              <a:cs typeface="Times New Roman"/>
              <a:sym typeface="Times New Roman"/>
            </a:endParaRPr>
          </a:p>
          <a:p>
            <a:pPr indent="-366395" lvl="0" marL="457200" rtl="0" algn="l">
              <a:spcBef>
                <a:spcPts val="0"/>
              </a:spcBef>
              <a:spcAft>
                <a:spcPts val="0"/>
              </a:spcAft>
              <a:buSzPct val="100000"/>
              <a:buFont typeface="Times New Roman"/>
              <a:buChar char="●"/>
            </a:pPr>
            <a:r>
              <a:rPr lang="en" sz="3100">
                <a:latin typeface="Times New Roman"/>
                <a:ea typeface="Times New Roman"/>
                <a:cs typeface="Times New Roman"/>
                <a:sym typeface="Times New Roman"/>
              </a:rPr>
              <a:t>Shruti Paresh Hindocha( </a:t>
            </a:r>
            <a:r>
              <a:rPr lang="en" sz="3100" u="sng">
                <a:solidFill>
                  <a:schemeClr val="hlink"/>
                </a:solidFill>
                <a:latin typeface="Times New Roman"/>
                <a:ea typeface="Times New Roman"/>
                <a:cs typeface="Times New Roman"/>
                <a:sym typeface="Times New Roman"/>
                <a:hlinkClick r:id="rId5"/>
              </a:rPr>
              <a:t>hindoch@uwindsor.ca</a:t>
            </a:r>
            <a:r>
              <a:rPr lang="en" sz="3100">
                <a:latin typeface="Times New Roman"/>
                <a:ea typeface="Times New Roman"/>
                <a:cs typeface="Times New Roman"/>
                <a:sym typeface="Times New Roman"/>
              </a:rPr>
              <a:t>)</a:t>
            </a:r>
            <a:endParaRPr sz="3100">
              <a:latin typeface="Times New Roman"/>
              <a:ea typeface="Times New Roman"/>
              <a:cs typeface="Times New Roman"/>
              <a:sym typeface="Times New Roman"/>
            </a:endParaRPr>
          </a:p>
          <a:p>
            <a:pPr indent="-366395" lvl="0" marL="457200" rtl="0" algn="l">
              <a:spcBef>
                <a:spcPts val="0"/>
              </a:spcBef>
              <a:spcAft>
                <a:spcPts val="0"/>
              </a:spcAft>
              <a:buSzPct val="100000"/>
              <a:buFont typeface="Times New Roman"/>
              <a:buChar char="●"/>
            </a:pPr>
            <a:r>
              <a:rPr lang="en" sz="3100">
                <a:latin typeface="Times New Roman"/>
                <a:ea typeface="Times New Roman"/>
                <a:cs typeface="Times New Roman"/>
                <a:sym typeface="Times New Roman"/>
              </a:rPr>
              <a:t>Manan Dharmendrakumar Vaghela( </a:t>
            </a:r>
            <a:r>
              <a:rPr lang="en" sz="3100" u="sng">
                <a:solidFill>
                  <a:schemeClr val="hlink"/>
                </a:solidFill>
                <a:latin typeface="Times New Roman"/>
                <a:ea typeface="Times New Roman"/>
                <a:cs typeface="Times New Roman"/>
                <a:sym typeface="Times New Roman"/>
                <a:hlinkClick r:id="rId6"/>
              </a:rPr>
              <a:t>vaghel21@uwindsor.ca</a:t>
            </a:r>
            <a:r>
              <a:rPr lang="en" sz="3100">
                <a:latin typeface="Times New Roman"/>
                <a:ea typeface="Times New Roman"/>
                <a:cs typeface="Times New Roman"/>
                <a:sym typeface="Times New Roman"/>
              </a:rPr>
              <a:t>)</a:t>
            </a:r>
            <a:endParaRPr sz="3100">
              <a:latin typeface="Times New Roman"/>
              <a:ea typeface="Times New Roman"/>
              <a:cs typeface="Times New Roman"/>
              <a:sym typeface="Times New Roman"/>
            </a:endParaRPr>
          </a:p>
          <a:p>
            <a:pPr indent="0" lvl="0" marL="0" rtl="0" algn="l">
              <a:spcBef>
                <a:spcPts val="1200"/>
              </a:spcBef>
              <a:spcAft>
                <a:spcPts val="1200"/>
              </a:spcAft>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82850" y="1275500"/>
            <a:ext cx="7688700" cy="49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Presentation</a:t>
            </a:r>
            <a:r>
              <a:rPr lang="en">
                <a:latin typeface="Times New Roman"/>
                <a:ea typeface="Times New Roman"/>
                <a:cs typeface="Times New Roman"/>
                <a:sym typeface="Times New Roman"/>
              </a:rPr>
              <a:t> Outline</a:t>
            </a:r>
            <a:endParaRPr>
              <a:latin typeface="Times New Roman"/>
              <a:ea typeface="Times New Roman"/>
              <a:cs typeface="Times New Roman"/>
              <a:sym typeface="Times New Roman"/>
            </a:endParaRPr>
          </a:p>
        </p:txBody>
      </p:sp>
      <p:pic>
        <p:nvPicPr>
          <p:cNvPr id="101" name="Google Shape;101;p15"/>
          <p:cNvPicPr preferRelativeResize="0"/>
          <p:nvPr/>
        </p:nvPicPr>
        <p:blipFill>
          <a:blip r:embed="rId3">
            <a:alphaModFix/>
          </a:blip>
          <a:stretch>
            <a:fillRect/>
          </a:stretch>
        </p:blipFill>
        <p:spPr>
          <a:xfrm>
            <a:off x="523950" y="1940950"/>
            <a:ext cx="7978775" cy="2786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07" name="Google Shape;107;p16"/>
          <p:cNvSpPr txBox="1"/>
          <p:nvPr>
            <p:ph idx="1" type="body"/>
          </p:nvPr>
        </p:nvSpPr>
        <p:spPr>
          <a:xfrm>
            <a:off x="5041100" y="1511175"/>
            <a:ext cx="3720900" cy="3077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A web search engine is a piece of software that refers to a huge database of internet resources that assists to locate information on world wide web</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The main motive of web search engine algorithm  is to provide relevant search results that responds to the keyword entered by the user as fast as possible.</a:t>
            </a:r>
            <a:endParaRPr sz="1500">
              <a:latin typeface="Times New Roman"/>
              <a:ea typeface="Times New Roman"/>
              <a:cs typeface="Times New Roman"/>
              <a:sym typeface="Times New Roman"/>
            </a:endParaRPr>
          </a:p>
          <a:p>
            <a:pPr indent="0" lvl="0" marL="457200" rtl="0" algn="l">
              <a:spcBef>
                <a:spcPts val="1200"/>
              </a:spcBef>
              <a:spcAft>
                <a:spcPts val="1200"/>
              </a:spcAft>
              <a:buNone/>
            </a:pPr>
            <a:r>
              <a:t/>
            </a:r>
            <a:endParaRPr sz="1500">
              <a:latin typeface="Times New Roman"/>
              <a:ea typeface="Times New Roman"/>
              <a:cs typeface="Times New Roman"/>
              <a:sym typeface="Times New Roman"/>
            </a:endParaRPr>
          </a:p>
        </p:txBody>
      </p:sp>
      <p:pic>
        <p:nvPicPr>
          <p:cNvPr id="108" name="Google Shape;108;p16"/>
          <p:cNvPicPr preferRelativeResize="0"/>
          <p:nvPr/>
        </p:nvPicPr>
        <p:blipFill>
          <a:blip r:embed="rId3">
            <a:alphaModFix/>
          </a:blip>
          <a:stretch>
            <a:fillRect/>
          </a:stretch>
        </p:blipFill>
        <p:spPr>
          <a:xfrm>
            <a:off x="1012075" y="1993550"/>
            <a:ext cx="1705225" cy="204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563075" y="639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What is a web search engine?</a:t>
            </a:r>
            <a:endParaRPr>
              <a:latin typeface="Times New Roman"/>
              <a:ea typeface="Times New Roman"/>
              <a:cs typeface="Times New Roman"/>
              <a:sym typeface="Times New Roman"/>
            </a:endParaRPr>
          </a:p>
        </p:txBody>
      </p:sp>
      <p:sp>
        <p:nvSpPr>
          <p:cNvPr id="114" name="Google Shape;114;p17"/>
          <p:cNvSpPr txBox="1"/>
          <p:nvPr>
            <p:ph idx="1" type="body"/>
          </p:nvPr>
        </p:nvSpPr>
        <p:spPr>
          <a:xfrm>
            <a:off x="161025" y="1424075"/>
            <a:ext cx="8697900" cy="34977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A web search engine is a program that allows user to enter keywords or phrases and then it assists them to find the information they are looking for from all  over the world.</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As soon as user enters the search phrase, the website page titles, contents, keywords which are indexed are examined by the search engine and then it applies the algorithm step by step to generate a list of relevant websites with the most matching websites at the top.</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Examples of Web Search Engine : Google, Bing, Yahoo.</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Spiders, also known as crawlers, are types of search engine software that automatically navigate the web by following links from page to page and site to site. The search results were used to build a constructible web index.</a:t>
            </a:r>
            <a:endParaRPr sz="1600">
              <a:latin typeface="Times New Roman"/>
              <a:ea typeface="Times New Roman"/>
              <a:cs typeface="Times New Roman"/>
              <a:sym typeface="Times New Roman"/>
            </a:endParaRPr>
          </a:p>
          <a:p>
            <a:pPr indent="0" lvl="0" marL="457200" rtl="0" algn="l">
              <a:lnSpc>
                <a:spcPct val="115000"/>
              </a:lnSpc>
              <a:spcBef>
                <a:spcPts val="0"/>
              </a:spcBef>
              <a:spcAft>
                <a:spcPts val="0"/>
              </a:spcAft>
              <a:buSzPts val="935"/>
              <a:buNone/>
            </a:pPr>
            <a:r>
              <a:t/>
            </a:r>
            <a:endParaRPr sz="1766">
              <a:latin typeface="Times New Roman"/>
              <a:ea typeface="Times New Roman"/>
              <a:cs typeface="Times New Roman"/>
              <a:sym typeface="Times New Roman"/>
            </a:endParaRPr>
          </a:p>
          <a:p>
            <a:pPr indent="0" lvl="0" marL="0" rtl="0" algn="l">
              <a:lnSpc>
                <a:spcPct val="95000"/>
              </a:lnSpc>
              <a:spcBef>
                <a:spcPts val="1200"/>
              </a:spcBef>
              <a:spcAft>
                <a:spcPts val="1200"/>
              </a:spcAft>
              <a:buSzPts val="935"/>
              <a:buNone/>
            </a:pPr>
            <a:r>
              <a:t/>
            </a:r>
            <a:endParaRPr sz="1275">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0" y="568425"/>
            <a:ext cx="8418300" cy="69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 </a:t>
            </a:r>
            <a:r>
              <a:rPr lang="en" sz="2000">
                <a:latin typeface="Times New Roman"/>
                <a:ea typeface="Times New Roman"/>
                <a:cs typeface="Times New Roman"/>
                <a:sym typeface="Times New Roman"/>
              </a:rPr>
              <a:t>Working of Web Search Engine</a:t>
            </a:r>
            <a:endParaRPr sz="2000">
              <a:latin typeface="Times New Roman"/>
              <a:ea typeface="Times New Roman"/>
              <a:cs typeface="Times New Roman"/>
              <a:sym typeface="Times New Roman"/>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18"/>
          <p:cNvPicPr preferRelativeResize="0"/>
          <p:nvPr/>
        </p:nvPicPr>
        <p:blipFill>
          <a:blip r:embed="rId3">
            <a:alphaModFix/>
          </a:blip>
          <a:stretch>
            <a:fillRect/>
          </a:stretch>
        </p:blipFill>
        <p:spPr>
          <a:xfrm>
            <a:off x="181913" y="1154300"/>
            <a:ext cx="8962087" cy="376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261250" y="1162600"/>
            <a:ext cx="7830300" cy="6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27" name="Google Shape;127;p19"/>
          <p:cNvSpPr txBox="1"/>
          <p:nvPr>
            <p:ph idx="1" type="body"/>
          </p:nvPr>
        </p:nvSpPr>
        <p:spPr>
          <a:xfrm>
            <a:off x="4572008" y="471300"/>
            <a:ext cx="4286700" cy="42009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In this course of Advanced Computing concepts, we learned detailed theoretical and practical features of data structures, algorithm and its analysis.</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We learned many concepts related to online search engines such as web crawler, HTML to Text and many others.</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Thus we created a web search engine using core concepts of data structures and algorithm and its analysis and were able to learn the inner working of various algorithms and analysed the overall efficiency and performance of algorithms in various circumstances.</a:t>
            </a:r>
            <a:endParaRPr sz="1500">
              <a:latin typeface="Times New Roman"/>
              <a:ea typeface="Times New Roman"/>
              <a:cs typeface="Times New Roman"/>
              <a:sym typeface="Times New Roman"/>
            </a:endParaRPr>
          </a:p>
          <a:p>
            <a:pPr indent="0" lvl="0" marL="457200" rtl="0" algn="l">
              <a:lnSpc>
                <a:spcPct val="105000"/>
              </a:lnSpc>
              <a:spcBef>
                <a:spcPts val="1200"/>
              </a:spcBef>
              <a:spcAft>
                <a:spcPts val="0"/>
              </a:spcAft>
              <a:buSzPts val="358"/>
              <a:buNone/>
            </a:pPr>
            <a:r>
              <a:t/>
            </a:r>
            <a:endParaRPr sz="1400">
              <a:solidFill>
                <a:srgbClr val="000000"/>
              </a:solidFill>
              <a:latin typeface="Times New Roman"/>
              <a:ea typeface="Times New Roman"/>
              <a:cs typeface="Times New Roman"/>
              <a:sym typeface="Times New Roman"/>
            </a:endParaRPr>
          </a:p>
          <a:p>
            <a:pPr indent="0" lvl="0" marL="457200" rtl="0" algn="l">
              <a:lnSpc>
                <a:spcPct val="105000"/>
              </a:lnSpc>
              <a:spcBef>
                <a:spcPts val="1200"/>
              </a:spcBef>
              <a:spcAft>
                <a:spcPts val="1200"/>
              </a:spcAft>
              <a:buSzPts val="358"/>
              <a:buNone/>
            </a:pPr>
            <a:r>
              <a:t/>
            </a:r>
            <a:endParaRPr sz="487">
              <a:solidFill>
                <a:schemeClr val="dk2"/>
              </a:solidFill>
              <a:latin typeface="Times New Roman"/>
              <a:ea typeface="Times New Roman"/>
              <a:cs typeface="Times New Roman"/>
              <a:sym typeface="Times New Roman"/>
            </a:endParaRPr>
          </a:p>
        </p:txBody>
      </p:sp>
      <p:pic>
        <p:nvPicPr>
          <p:cNvPr id="128" name="Google Shape;128;p19"/>
          <p:cNvPicPr preferRelativeResize="0"/>
          <p:nvPr/>
        </p:nvPicPr>
        <p:blipFill>
          <a:blip r:embed="rId3">
            <a:alphaModFix/>
          </a:blip>
          <a:stretch>
            <a:fillRect/>
          </a:stretch>
        </p:blipFill>
        <p:spPr>
          <a:xfrm>
            <a:off x="1206150" y="2297500"/>
            <a:ext cx="1400250" cy="176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Functionalities</a:t>
            </a:r>
            <a:endParaRPr>
              <a:latin typeface="Times New Roman"/>
              <a:ea typeface="Times New Roman"/>
              <a:cs typeface="Times New Roman"/>
              <a:sym typeface="Times New Roman"/>
            </a:endParaRPr>
          </a:p>
        </p:txBody>
      </p:sp>
      <p:sp>
        <p:nvSpPr>
          <p:cNvPr id="134" name="Google Shape;134;p20"/>
          <p:cNvSpPr txBox="1"/>
          <p:nvPr>
            <p:ph idx="1" type="body"/>
          </p:nvPr>
        </p:nvSpPr>
        <p:spPr>
          <a:xfrm>
            <a:off x="4921675" y="1981800"/>
            <a:ext cx="4161900" cy="31617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Web Crawler</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Pattern Matching</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HTML to Text</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Searching Word</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Word Suggestion</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Page</a:t>
            </a:r>
            <a:r>
              <a:rPr lang="en" sz="1500">
                <a:latin typeface="Times New Roman"/>
                <a:ea typeface="Times New Roman"/>
                <a:cs typeface="Times New Roman"/>
                <a:sym typeface="Times New Roman"/>
              </a:rPr>
              <a:t> Ranking</a:t>
            </a:r>
            <a:endParaRPr sz="1500">
              <a:latin typeface="Times New Roman"/>
              <a:ea typeface="Times New Roman"/>
              <a:cs typeface="Times New Roman"/>
              <a:sym typeface="Times New Roman"/>
            </a:endParaRPr>
          </a:p>
        </p:txBody>
      </p:sp>
      <p:pic>
        <p:nvPicPr>
          <p:cNvPr id="135" name="Google Shape;135;p20"/>
          <p:cNvPicPr preferRelativeResize="0"/>
          <p:nvPr/>
        </p:nvPicPr>
        <p:blipFill>
          <a:blip r:embed="rId3">
            <a:alphaModFix/>
          </a:blip>
          <a:stretch>
            <a:fillRect/>
          </a:stretch>
        </p:blipFill>
        <p:spPr>
          <a:xfrm>
            <a:off x="729450" y="2197000"/>
            <a:ext cx="1974000" cy="197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Web Crawler</a:t>
            </a:r>
            <a:endParaRPr>
              <a:latin typeface="Times New Roman"/>
              <a:ea typeface="Times New Roman"/>
              <a:cs typeface="Times New Roman"/>
              <a:sym typeface="Times New Roman"/>
            </a:endParaRPr>
          </a:p>
        </p:txBody>
      </p:sp>
      <p:sp>
        <p:nvSpPr>
          <p:cNvPr id="141" name="Google Shape;141;p21"/>
          <p:cNvSpPr txBox="1"/>
          <p:nvPr>
            <p:ph idx="1" type="body"/>
          </p:nvPr>
        </p:nvSpPr>
        <p:spPr>
          <a:xfrm>
            <a:off x="4242325" y="1081375"/>
            <a:ext cx="4467000" cy="3383400"/>
          </a:xfrm>
          <a:prstGeom prst="rect">
            <a:avLst/>
          </a:prstGeom>
        </p:spPr>
        <p:txBody>
          <a:bodyPr anchorCtr="0" anchor="t" bIns="91425" lIns="91425" spcFirstLastPara="1" rIns="91425" wrap="square" tIns="91425">
            <a:normAutofit lnSpcReduction="20000"/>
          </a:bodyPr>
          <a:lstStyle/>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Web crawlers are basically an internet bot that browses and index content on the Internet.</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They are operated by search engines like Google, Yahoo and is responsible for understanding the contents of the web page so that the result of web crawling can be used to show the links of websites as requested by the user.</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The other name of web crawler is spider bot or spider crawler.</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Hash table is used as a data structure to store the web links </a:t>
            </a:r>
            <a:r>
              <a:rPr lang="en" sz="1500">
                <a:latin typeface="Times New Roman"/>
                <a:ea typeface="Times New Roman"/>
                <a:cs typeface="Times New Roman"/>
                <a:sym typeface="Times New Roman"/>
              </a:rPr>
              <a:t>which are visited for tracking purpose.</a:t>
            </a:r>
            <a:endParaRPr sz="1500">
              <a:latin typeface="Times New Roman"/>
              <a:ea typeface="Times New Roman"/>
              <a:cs typeface="Times New Roman"/>
              <a:sym typeface="Times New Roman"/>
            </a:endParaRPr>
          </a:p>
        </p:txBody>
      </p:sp>
      <p:pic>
        <p:nvPicPr>
          <p:cNvPr id="142" name="Google Shape;142;p21"/>
          <p:cNvPicPr preferRelativeResize="0"/>
          <p:nvPr/>
        </p:nvPicPr>
        <p:blipFill>
          <a:blip r:embed="rId3">
            <a:alphaModFix/>
          </a:blip>
          <a:stretch>
            <a:fillRect/>
          </a:stretch>
        </p:blipFill>
        <p:spPr>
          <a:xfrm>
            <a:off x="651525" y="2394450"/>
            <a:ext cx="2143125" cy="213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