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2"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946" y="1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25-08-2024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3093905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95400" y="2884664"/>
            <a:ext cx="8610600" cy="200054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NAME: </a:t>
            </a:r>
            <a:r>
              <a:rPr lang="en-US" sz="2400" dirty="0">
                <a:latin typeface="Times New Roman" panose="02020603050405020304" pitchFamily="18" charset="0"/>
                <a:cs typeface="Times New Roman" panose="02020603050405020304" pitchFamily="18" charset="0"/>
              </a:rPr>
              <a:t>DIVYA S</a:t>
            </a:r>
          </a:p>
          <a:p>
            <a:r>
              <a:rPr lang="en-US" sz="2400" b="1" dirty="0">
                <a:latin typeface="Times New Roman" panose="02020603050405020304" pitchFamily="18" charset="0"/>
                <a:cs typeface="Times New Roman" panose="02020603050405020304" pitchFamily="18" charset="0"/>
              </a:rPr>
              <a:t>REGISTER NO: </a:t>
            </a:r>
            <a:r>
              <a:rPr lang="en-IN" sz="2400" dirty="0">
                <a:latin typeface="Times New Roman" panose="02020603050405020304" pitchFamily="18" charset="0"/>
                <a:cs typeface="Times New Roman" panose="02020603050405020304" pitchFamily="18" charset="0"/>
              </a:rPr>
              <a:t>9A028A52A6B33FDA9C34C86086025520</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DEPARTMENT: </a:t>
            </a:r>
            <a:r>
              <a:rPr lang="en-US" sz="2400" dirty="0">
                <a:latin typeface="Times New Roman" panose="02020603050405020304" pitchFamily="18" charset="0"/>
                <a:cs typeface="Times New Roman" panose="02020603050405020304" pitchFamily="18" charset="0"/>
              </a:rPr>
              <a:t>BCOM GENERAL</a:t>
            </a:r>
          </a:p>
          <a:p>
            <a:r>
              <a:rPr lang="en-US" sz="2400" b="1" dirty="0">
                <a:latin typeface="Times New Roman" panose="02020603050405020304" pitchFamily="18" charset="0"/>
                <a:cs typeface="Times New Roman" panose="02020603050405020304" pitchFamily="18" charset="0"/>
              </a:rPr>
              <a:t>COLLEGE : </a:t>
            </a:r>
            <a:r>
              <a:rPr lang="en-US" sz="2400" dirty="0">
                <a:latin typeface="Times New Roman" panose="02020603050405020304" pitchFamily="18" charset="0"/>
                <a:cs typeface="Times New Roman" panose="02020603050405020304" pitchFamily="18" charset="0"/>
              </a:rPr>
              <a:t>MEENAKSHI </a:t>
            </a:r>
            <a:r>
              <a:rPr lang="en-IN" sz="2400" dirty="0">
                <a:latin typeface="Times New Roman" panose="02020603050405020304" pitchFamily="18" charset="0"/>
                <a:cs typeface="Times New Roman" panose="02020603050405020304" pitchFamily="18" charset="0"/>
              </a:rPr>
              <a:t>COLLEGE FOR WOMEN</a:t>
            </a:r>
            <a:endParaRPr lang="en-US" sz="24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F40D365D-F22C-5CD3-7AD6-FA32F52AF262}"/>
              </a:ext>
            </a:extLst>
          </p:cNvPr>
          <p:cNvSpPr txBox="1"/>
          <p:nvPr/>
        </p:nvSpPr>
        <p:spPr>
          <a:xfrm>
            <a:off x="1154187" y="1447800"/>
            <a:ext cx="8156713" cy="452431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 STEP -1 </a:t>
            </a:r>
          </a:p>
          <a:p>
            <a:r>
              <a:rPr lang="en-US" sz="2400" b="1" dirty="0">
                <a:latin typeface="Times New Roman" panose="02020603050405020304" pitchFamily="18" charset="0"/>
                <a:cs typeface="Times New Roman" panose="02020603050405020304" pitchFamily="18" charset="0"/>
              </a:rPr>
              <a:t>     DOWNLOAD THE EMPLOYEE DATASET AND OPEN THE EMPLOYEE DATASET IN EXCEL. </a:t>
            </a:r>
          </a:p>
          <a:p>
            <a:r>
              <a:rPr lang="en-US" sz="2400" b="1" dirty="0">
                <a:latin typeface="Times New Roman" panose="02020603050405020304" pitchFamily="18" charset="0"/>
                <a:cs typeface="Times New Roman" panose="02020603050405020304" pitchFamily="18" charset="0"/>
              </a:rPr>
              <a:t>● STEP -2</a:t>
            </a:r>
          </a:p>
          <a:p>
            <a:r>
              <a:rPr lang="en-US" sz="2400" b="1" dirty="0">
                <a:latin typeface="Times New Roman" panose="02020603050405020304" pitchFamily="18" charset="0"/>
                <a:cs typeface="Times New Roman" panose="02020603050405020304" pitchFamily="18" charset="0"/>
              </a:rPr>
              <a:t>     SELECT THE ENTIRE DATA AND CLICK ON DATA AND CLICK ON FILTER OPTION. </a:t>
            </a:r>
          </a:p>
          <a:p>
            <a:r>
              <a:rPr lang="en-US" sz="2400" b="1" dirty="0">
                <a:latin typeface="Times New Roman" panose="02020603050405020304" pitchFamily="18" charset="0"/>
                <a:cs typeface="Times New Roman" panose="02020603050405020304" pitchFamily="18" charset="0"/>
              </a:rPr>
              <a:t>● STEP -3</a:t>
            </a:r>
          </a:p>
          <a:p>
            <a:r>
              <a:rPr lang="en-US" sz="2400" b="1" dirty="0">
                <a:latin typeface="Times New Roman" panose="02020603050405020304" pitchFamily="18" charset="0"/>
                <a:cs typeface="Times New Roman" panose="02020603050405020304" pitchFamily="18" charset="0"/>
              </a:rPr>
              <a:t>     FILTER FROM A TO Z ORDER. </a:t>
            </a:r>
          </a:p>
          <a:p>
            <a:r>
              <a:rPr lang="en-US" sz="2400" b="1" dirty="0">
                <a:latin typeface="Times New Roman" panose="02020603050405020304" pitchFamily="18" charset="0"/>
                <a:cs typeface="Times New Roman" panose="02020603050405020304" pitchFamily="18" charset="0"/>
              </a:rPr>
              <a:t>● STEP -4 </a:t>
            </a:r>
          </a:p>
          <a:p>
            <a:r>
              <a:rPr lang="en-US" sz="2400" b="1" dirty="0">
                <a:latin typeface="Times New Roman" panose="02020603050405020304" pitchFamily="18" charset="0"/>
                <a:cs typeface="Times New Roman" panose="02020603050405020304" pitchFamily="18" charset="0"/>
              </a:rPr>
              <a:t>    SELECT THE ENTIRE DATA AND CLICK ON INSERT AND CLICK ON PIVOT TABLE TO CREATE PIVOT TABLE.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5C76C6B-8F20-5ED7-8373-72A2BB49838A}"/>
              </a:ext>
            </a:extLst>
          </p:cNvPr>
          <p:cNvSpPr txBox="1"/>
          <p:nvPr/>
        </p:nvSpPr>
        <p:spPr>
          <a:xfrm>
            <a:off x="1173159" y="2634877"/>
            <a:ext cx="9070942" cy="2308324"/>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●STEP -6</a:t>
            </a:r>
          </a:p>
          <a:p>
            <a:r>
              <a:rPr lang="en-US" sz="2400" b="1" dirty="0">
                <a:latin typeface="Times New Roman" panose="02020603050405020304" pitchFamily="18" charset="0"/>
                <a:cs typeface="Times New Roman" panose="02020603050405020304" pitchFamily="18" charset="0"/>
              </a:rPr>
              <a:t>     SELECT THE PIVOT TABLE AND CLICK ON INSERT. </a:t>
            </a:r>
          </a:p>
          <a:p>
            <a:r>
              <a:rPr lang="en-US" sz="2400" b="1" dirty="0">
                <a:latin typeface="Times New Roman" panose="02020603050405020304" pitchFamily="18" charset="0"/>
                <a:cs typeface="Times New Roman" panose="02020603050405020304" pitchFamily="18" charset="0"/>
              </a:rPr>
              <a:t>● STEP-7 </a:t>
            </a:r>
          </a:p>
          <a:p>
            <a:r>
              <a:rPr lang="en-US" sz="2400" b="1" dirty="0">
                <a:latin typeface="Times New Roman" panose="02020603050405020304" pitchFamily="18" charset="0"/>
                <a:cs typeface="Times New Roman" panose="02020603050405020304" pitchFamily="18" charset="0"/>
              </a:rPr>
              <a:t>    NOW CLICK ON THE CHART THAT YOU WANT. </a:t>
            </a:r>
          </a:p>
          <a:p>
            <a:r>
              <a:rPr lang="en-US" sz="2400" b="1" dirty="0">
                <a:latin typeface="Times New Roman" panose="02020603050405020304" pitchFamily="18" charset="0"/>
                <a:cs typeface="Times New Roman" panose="02020603050405020304" pitchFamily="18" charset="0"/>
              </a:rPr>
              <a:t>● STEP -8</a:t>
            </a:r>
          </a:p>
          <a:p>
            <a:r>
              <a:rPr lang="en-US" sz="2400" b="1" dirty="0">
                <a:latin typeface="Times New Roman" panose="02020603050405020304" pitchFamily="18" charset="0"/>
                <a:cs typeface="Times New Roman" panose="02020603050405020304" pitchFamily="18" charset="0"/>
              </a:rPr>
              <a:t>     THE CHART IS CREATED.</a:t>
            </a:r>
            <a:endParaRPr lang="en-IN"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8A4C8A0-C38B-FBF4-092E-F5D00597EC79}"/>
              </a:ext>
            </a:extLst>
          </p:cNvPr>
          <p:cNvSpPr txBox="1"/>
          <p:nvPr/>
        </p:nvSpPr>
        <p:spPr>
          <a:xfrm>
            <a:off x="1173159" y="1434548"/>
            <a:ext cx="8308942" cy="1200329"/>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 STEP -5</a:t>
            </a:r>
          </a:p>
          <a:p>
            <a:r>
              <a:rPr lang="en-US" sz="2400" b="1" dirty="0">
                <a:latin typeface="Times New Roman" panose="02020603050405020304" pitchFamily="18" charset="0"/>
                <a:cs typeface="Times New Roman" panose="02020603050405020304" pitchFamily="18" charset="0"/>
              </a:rPr>
              <a:t>     DRAG THE NEEDED DATA AND CREATE A PIVOT TABLE. </a:t>
            </a:r>
          </a:p>
        </p:txBody>
      </p:sp>
    </p:spTree>
    <p:extLst>
      <p:ext uri="{BB962C8B-B14F-4D97-AF65-F5344CB8AC3E}">
        <p14:creationId xmlns:p14="http://schemas.microsoft.com/office/powerpoint/2010/main" val="1430958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11" name="Picture 10">
            <a:extLst>
              <a:ext uri="{FF2B5EF4-FFF2-40B4-BE49-F238E27FC236}">
                <a16:creationId xmlns:a16="http://schemas.microsoft.com/office/drawing/2014/main" id="{9C35DF7D-E85B-DE90-7936-D05B7FD85F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362200"/>
            <a:ext cx="8124585" cy="1981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2B00B2-1B8C-FC3D-EF7B-E4A2E1F354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377043"/>
            <a:ext cx="7151546" cy="4103913"/>
          </a:xfrm>
          <a:prstGeom prst="rect">
            <a:avLst/>
          </a:prstGeom>
        </p:spPr>
      </p:pic>
    </p:spTree>
    <p:extLst>
      <p:ext uri="{BB962C8B-B14F-4D97-AF65-F5344CB8AC3E}">
        <p14:creationId xmlns:p14="http://schemas.microsoft.com/office/powerpoint/2010/main" val="3964815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61838A5D-3108-1209-8191-8257B467B363}"/>
              </a:ext>
            </a:extLst>
          </p:cNvPr>
          <p:cNvSpPr>
            <a:spLocks noChangeArrowheads="1"/>
          </p:cNvSpPr>
          <p:nvPr/>
        </p:nvSpPr>
        <p:spPr bwMode="auto">
          <a:xfrm>
            <a:off x="1066800" y="1682849"/>
            <a:ext cx="86868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Employee attrition, while challenging, presents opportunities for organizational growth and improvement. Understanding its causes and impacts is crucial for developing effective strategies to enhance retention, reduce costs, and maintain a stable and productive workforce. By addressing underlying issues and leveraging the benefits of turnover, organizations can improve their talent management practices, foster a positive work environment, and strengthen their competitive position in the market.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IN" sz="4400" b="1" dirty="0">
                <a:solidFill>
                  <a:srgbClr val="0F0F0F"/>
                </a:solidFill>
                <a:latin typeface="Times New Roman" panose="02020603050405020304" pitchFamily="18" charset="0"/>
                <a:cs typeface="Times New Roman" panose="02020603050405020304" pitchFamily="18" charset="0"/>
              </a:rPr>
              <a:t>Employee Attrition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C417736-0376-1F55-3104-E620947FC602}"/>
              </a:ext>
            </a:extLst>
          </p:cNvPr>
          <p:cNvSpPr txBox="1"/>
          <p:nvPr/>
        </p:nvSpPr>
        <p:spPr>
          <a:xfrm>
            <a:off x="1295400" y="1931969"/>
            <a:ext cx="6101080" cy="378565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High employee attrition is causing significant challenges for our organization, leading to increased costs, loss of key talent, and disruptions in productivity. Addressing these factors is essential to reducing turnover, improving employee engagement, and maintaining a stable workforce. Failure to do so could result in ongoing operational inefficiencies and damage to our reputation as an employer.</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521F6AE-2AB5-42E7-5AE1-3645388BE5B7}"/>
              </a:ext>
            </a:extLst>
          </p:cNvPr>
          <p:cNvSpPr txBox="1"/>
          <p:nvPr/>
        </p:nvSpPr>
        <p:spPr>
          <a:xfrm>
            <a:off x="990600" y="2362200"/>
            <a:ext cx="8161020" cy="2677656"/>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The project aims to analyze employee attrition within the organization, identify key causes, and develop effective strategies to reduce turnover and improve employee retention. The goal is to enhance workforce stability, reduce associated costs, and improve overall organizational performance.</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033B01B-C66A-E82D-6F3E-57804FA392A3}"/>
              </a:ext>
            </a:extLst>
          </p:cNvPr>
          <p:cNvSpPr txBox="1"/>
          <p:nvPr/>
        </p:nvSpPr>
        <p:spPr>
          <a:xfrm>
            <a:off x="609601" y="2019300"/>
            <a:ext cx="8229599" cy="3539430"/>
          </a:xfrm>
          <a:prstGeom prst="rect">
            <a:avLst/>
          </a:prstGeom>
          <a:noFill/>
        </p:spPr>
        <p:txBody>
          <a:bodyPr wrap="square">
            <a:spAutoFit/>
          </a:bodyPr>
          <a:lstStyle/>
          <a:p>
            <a:r>
              <a:rPr lang="en-US" sz="3200" b="1" dirty="0"/>
              <a:t>● </a:t>
            </a:r>
            <a:r>
              <a:rPr lang="en-US" sz="3200" dirty="0"/>
              <a:t>HUMAN RESOURCE DEPARTMENTS</a:t>
            </a:r>
          </a:p>
          <a:p>
            <a:r>
              <a:rPr lang="en-US" sz="3200" dirty="0"/>
              <a:t>● MANAGEMENT AND LEADERSHIP </a:t>
            </a:r>
          </a:p>
          <a:p>
            <a:r>
              <a:rPr lang="en-US" sz="3200" dirty="0"/>
              <a:t>● TEAM LEADERS AND SUPERVISORS</a:t>
            </a:r>
          </a:p>
          <a:p>
            <a:r>
              <a:rPr lang="en-US" sz="3200" dirty="0"/>
              <a:t>● EMPLOYEES </a:t>
            </a:r>
          </a:p>
          <a:p>
            <a:r>
              <a:rPr lang="en-US" sz="3200" dirty="0"/>
              <a:t>● EXECUTIVE LEADERSHIP </a:t>
            </a:r>
          </a:p>
          <a:p>
            <a:r>
              <a:rPr lang="en-US" sz="3200" dirty="0"/>
              <a:t>● BUSINESS ANALYSTS</a:t>
            </a:r>
          </a:p>
          <a:p>
            <a:r>
              <a:rPr lang="en-US" sz="3200" dirty="0"/>
              <a:t>● RECRUITERS</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C548111-0460-6274-6F33-2C01E9E30ECB}"/>
              </a:ext>
            </a:extLst>
          </p:cNvPr>
          <p:cNvSpPr txBox="1"/>
          <p:nvPr/>
        </p:nvSpPr>
        <p:spPr>
          <a:xfrm>
            <a:off x="2695574" y="2280938"/>
            <a:ext cx="9224645" cy="2195794"/>
          </a:xfrm>
          <a:prstGeom prst="rect">
            <a:avLst/>
          </a:prstGeom>
          <a:noFill/>
        </p:spPr>
        <p:txBody>
          <a:bodyPr wrap="square">
            <a:spAutoFit/>
          </a:bodyPr>
          <a:lstStyle/>
          <a:p>
            <a:pPr>
              <a:lnSpc>
                <a:spcPct val="200000"/>
              </a:lnSpc>
            </a:pPr>
            <a:r>
              <a:rPr lang="en-US" sz="2400" b="1" dirty="0">
                <a:latin typeface="Times New Roman" panose="02020603050405020304" pitchFamily="18" charset="0"/>
                <a:cs typeface="Times New Roman" panose="02020603050405020304" pitchFamily="18" charset="0"/>
              </a:rPr>
              <a:t>FILTERING- </a:t>
            </a:r>
            <a:r>
              <a:rPr lang="en-US" sz="2400" dirty="0">
                <a:latin typeface="Times New Roman" panose="02020603050405020304" pitchFamily="18" charset="0"/>
                <a:cs typeface="Times New Roman" panose="02020603050405020304" pitchFamily="18" charset="0"/>
              </a:rPr>
              <a:t>REMOVE VALUES</a:t>
            </a:r>
          </a:p>
          <a:p>
            <a:pPr>
              <a:lnSpc>
                <a:spcPct val="200000"/>
              </a:lnSpc>
            </a:pPr>
            <a:r>
              <a:rPr lang="en-US" sz="2400" b="1" dirty="0">
                <a:latin typeface="Times New Roman" panose="02020603050405020304" pitchFamily="18" charset="0"/>
                <a:cs typeface="Times New Roman" panose="02020603050405020304" pitchFamily="18" charset="0"/>
              </a:rPr>
              <a:t>PIVOT TABLE </a:t>
            </a:r>
            <a:r>
              <a:rPr lang="en-US" sz="2400" dirty="0">
                <a:latin typeface="Times New Roman" panose="02020603050405020304" pitchFamily="18" charset="0"/>
                <a:cs typeface="Times New Roman" panose="02020603050405020304" pitchFamily="18" charset="0"/>
              </a:rPr>
              <a:t>- SUMMARY OF EMPLOYEE PERFORMANCE</a:t>
            </a:r>
          </a:p>
          <a:p>
            <a:pPr>
              <a:lnSpc>
                <a:spcPct val="200000"/>
              </a:lnSpc>
            </a:pPr>
            <a:r>
              <a:rPr lang="en-US" sz="2400" b="1" dirty="0">
                <a:latin typeface="Times New Roman" panose="02020603050405020304" pitchFamily="18" charset="0"/>
                <a:cs typeface="Times New Roman" panose="02020603050405020304" pitchFamily="18" charset="0"/>
              </a:rPr>
              <a:t>BAR DIAGRAM - </a:t>
            </a:r>
            <a:r>
              <a:rPr lang="en-US" sz="2400" dirty="0">
                <a:latin typeface="Times New Roman" panose="02020603050405020304" pitchFamily="18" charset="0"/>
                <a:cs typeface="Times New Roman" panose="02020603050405020304" pitchFamily="18" charset="0"/>
              </a:rPr>
              <a:t>FINAL REPORT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AC996245-D680-835B-0938-EC10A2F83B67}"/>
              </a:ext>
            </a:extLst>
          </p:cNvPr>
          <p:cNvSpPr txBox="1"/>
          <p:nvPr/>
        </p:nvSpPr>
        <p:spPr>
          <a:xfrm>
            <a:off x="1219200" y="1143634"/>
            <a:ext cx="6101080" cy="7725192"/>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EMPLOYEE DATA SET- KAGGLE</a:t>
            </a:r>
          </a:p>
          <a:p>
            <a:r>
              <a:rPr lang="en-IN" dirty="0">
                <a:latin typeface="Times New Roman" panose="02020603050405020304" pitchFamily="18" charset="0"/>
                <a:cs typeface="Times New Roman" panose="02020603050405020304" pitchFamily="18" charset="0"/>
              </a:rPr>
              <a:t>    ● </a:t>
            </a:r>
            <a:r>
              <a:rPr lang="en-IN" b="1" dirty="0">
                <a:latin typeface="Times New Roman" panose="02020603050405020304" pitchFamily="18" charset="0"/>
                <a:cs typeface="Times New Roman" panose="02020603050405020304" pitchFamily="18" charset="0"/>
              </a:rPr>
              <a:t>9 FEATURES IN EXCEL</a:t>
            </a:r>
            <a:r>
              <a:rPr lang="en-IN"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EMPLOYEE ID- </a:t>
            </a:r>
            <a:r>
              <a:rPr lang="en-IN" dirty="0">
                <a:latin typeface="Times New Roman" panose="02020603050405020304" pitchFamily="18" charset="0"/>
                <a:cs typeface="Times New Roman" panose="02020603050405020304" pitchFamily="18" charset="0"/>
              </a:rPr>
              <a:t>ALPHANUMERIC(TEXT) </a:t>
            </a:r>
          </a:p>
          <a:p>
            <a:r>
              <a:rPr lang="en-IN" b="1" dirty="0">
                <a:latin typeface="Times New Roman" panose="02020603050405020304" pitchFamily="18" charset="0"/>
                <a:cs typeface="Times New Roman" panose="02020603050405020304" pitchFamily="18" charset="0"/>
              </a:rPr>
              <a:t>NAME- </a:t>
            </a:r>
            <a:r>
              <a:rPr lang="en-IN" dirty="0">
                <a:latin typeface="Times New Roman" panose="02020603050405020304" pitchFamily="18" charset="0"/>
                <a:cs typeface="Times New Roman" panose="02020603050405020304" pitchFamily="18" charset="0"/>
              </a:rPr>
              <a:t>ALPHABETICAL(TEXT) </a:t>
            </a:r>
          </a:p>
          <a:p>
            <a:r>
              <a:rPr lang="en-IN" b="1" dirty="0">
                <a:latin typeface="Times New Roman" panose="02020603050405020304" pitchFamily="18" charset="0"/>
                <a:cs typeface="Times New Roman" panose="02020603050405020304" pitchFamily="18" charset="0"/>
              </a:rPr>
              <a:t>AGE</a:t>
            </a:r>
            <a:r>
              <a:rPr lang="en-IN" dirty="0">
                <a:latin typeface="Times New Roman" panose="02020603050405020304" pitchFamily="18" charset="0"/>
                <a:cs typeface="Times New Roman" panose="02020603050405020304" pitchFamily="18" charset="0"/>
              </a:rPr>
              <a:t>- NUMERICAL</a:t>
            </a:r>
          </a:p>
          <a:p>
            <a:r>
              <a:rPr lang="en-IN" b="1" dirty="0">
                <a:latin typeface="Times New Roman" panose="02020603050405020304" pitchFamily="18" charset="0"/>
                <a:cs typeface="Times New Roman" panose="02020603050405020304" pitchFamily="18" charset="0"/>
              </a:rPr>
              <a:t>GENDER-</a:t>
            </a:r>
            <a:r>
              <a:rPr lang="en-IN" dirty="0">
                <a:latin typeface="Times New Roman" panose="02020603050405020304" pitchFamily="18" charset="0"/>
                <a:cs typeface="Times New Roman" panose="02020603050405020304" pitchFamily="18" charset="0"/>
              </a:rPr>
              <a:t> ALPHABETICAL(TEXT) </a:t>
            </a:r>
          </a:p>
          <a:p>
            <a:r>
              <a:rPr lang="en-IN" b="1" dirty="0">
                <a:latin typeface="Times New Roman" panose="02020603050405020304" pitchFamily="18" charset="0"/>
                <a:cs typeface="Times New Roman" panose="02020603050405020304" pitchFamily="18" charset="0"/>
              </a:rPr>
              <a:t>DEPARTMENT - </a:t>
            </a:r>
            <a:r>
              <a:rPr lang="en-IN" dirty="0">
                <a:latin typeface="Times New Roman" panose="02020603050405020304" pitchFamily="18" charset="0"/>
                <a:cs typeface="Times New Roman" panose="02020603050405020304" pitchFamily="18" charset="0"/>
              </a:rPr>
              <a:t>ALPHABETICAL(TEXT)</a:t>
            </a:r>
          </a:p>
          <a:p>
            <a:r>
              <a:rPr lang="en-IN" b="1" dirty="0">
                <a:latin typeface="Times New Roman" panose="02020603050405020304" pitchFamily="18" charset="0"/>
                <a:cs typeface="Times New Roman" panose="02020603050405020304" pitchFamily="18" charset="0"/>
              </a:rPr>
              <a:t>JOB ROLE- </a:t>
            </a:r>
            <a:r>
              <a:rPr lang="en-IN" dirty="0">
                <a:latin typeface="Times New Roman" panose="02020603050405020304" pitchFamily="18" charset="0"/>
                <a:cs typeface="Times New Roman" panose="02020603050405020304" pitchFamily="18" charset="0"/>
              </a:rPr>
              <a:t>ALPHABETICAL (TEXT)</a:t>
            </a:r>
          </a:p>
          <a:p>
            <a:r>
              <a:rPr lang="en-IN" b="1" dirty="0">
                <a:latin typeface="Times New Roman" panose="02020603050405020304" pitchFamily="18" charset="0"/>
                <a:cs typeface="Times New Roman" panose="02020603050405020304" pitchFamily="18" charset="0"/>
              </a:rPr>
              <a:t>MONTHLY INCOME- </a:t>
            </a:r>
            <a:r>
              <a:rPr lang="en-IN" dirty="0">
                <a:latin typeface="Times New Roman" panose="02020603050405020304" pitchFamily="18" charset="0"/>
                <a:cs typeface="Times New Roman" panose="02020603050405020304" pitchFamily="18" charset="0"/>
              </a:rPr>
              <a:t>NUMERICAL </a:t>
            </a:r>
          </a:p>
          <a:p>
            <a:r>
              <a:rPr lang="en-IN" b="1" dirty="0">
                <a:latin typeface="Times New Roman" panose="02020603050405020304" pitchFamily="18" charset="0"/>
                <a:cs typeface="Times New Roman" panose="02020603050405020304" pitchFamily="18" charset="0"/>
              </a:rPr>
              <a:t>SALARY - </a:t>
            </a:r>
            <a:r>
              <a:rPr lang="en-IN" dirty="0">
                <a:latin typeface="Times New Roman" panose="02020603050405020304" pitchFamily="18" charset="0"/>
                <a:cs typeface="Times New Roman" panose="02020603050405020304" pitchFamily="18" charset="0"/>
              </a:rPr>
              <a:t>NUMERICAL START </a:t>
            </a:r>
          </a:p>
          <a:p>
            <a:r>
              <a:rPr lang="en-IN" b="1" dirty="0">
                <a:latin typeface="Times New Roman" panose="02020603050405020304" pitchFamily="18" charset="0"/>
                <a:cs typeface="Times New Roman" panose="02020603050405020304" pitchFamily="18" charset="0"/>
              </a:rPr>
              <a:t>REMOTE WORK- </a:t>
            </a:r>
            <a:r>
              <a:rPr lang="en-IN" dirty="0">
                <a:latin typeface="Times New Roman" panose="02020603050405020304" pitchFamily="18" charset="0"/>
                <a:cs typeface="Times New Roman" panose="02020603050405020304" pitchFamily="18" charset="0"/>
              </a:rPr>
              <a:t>ALPHABETICAL (TEXT)</a:t>
            </a:r>
          </a:p>
          <a:p>
            <a:r>
              <a:rPr lang="en-IN" b="1" dirty="0">
                <a:latin typeface="Times New Roman" panose="02020603050405020304" pitchFamily="18" charset="0"/>
                <a:cs typeface="Times New Roman" panose="02020603050405020304" pitchFamily="18" charset="0"/>
              </a:rPr>
              <a:t>WORK LIFE BALANCE – </a:t>
            </a:r>
            <a:r>
              <a:rPr lang="en-IN" dirty="0">
                <a:latin typeface="Times New Roman" panose="02020603050405020304" pitchFamily="18" charset="0"/>
                <a:cs typeface="Times New Roman" panose="02020603050405020304" pitchFamily="18" charset="0"/>
              </a:rPr>
              <a:t>ALPHABETICAL(TEXT)</a:t>
            </a:r>
          </a:p>
          <a:p>
            <a:r>
              <a:rPr lang="en-IN" b="1" dirty="0">
                <a:latin typeface="Times New Roman" panose="02020603050405020304" pitchFamily="18" charset="0"/>
                <a:cs typeface="Times New Roman" panose="02020603050405020304" pitchFamily="18" charset="0"/>
              </a:rPr>
              <a:t>JOB SATISFACTION – </a:t>
            </a:r>
            <a:r>
              <a:rPr lang="en-IN" dirty="0">
                <a:latin typeface="Times New Roman" panose="02020603050405020304" pitchFamily="18" charset="0"/>
                <a:cs typeface="Times New Roman" panose="02020603050405020304" pitchFamily="18" charset="0"/>
              </a:rPr>
              <a:t>ALPHABETICAL(TEXT)</a:t>
            </a:r>
          </a:p>
          <a:p>
            <a:r>
              <a:rPr lang="en-IN" b="1" dirty="0">
                <a:latin typeface="Times New Roman" panose="02020603050405020304" pitchFamily="18" charset="0"/>
                <a:cs typeface="Times New Roman" panose="02020603050405020304" pitchFamily="18" charset="0"/>
              </a:rPr>
              <a:t>PERFORMANCE RATING – </a:t>
            </a:r>
            <a:r>
              <a:rPr lang="en-IN" dirty="0">
                <a:latin typeface="Times New Roman" panose="02020603050405020304" pitchFamily="18" charset="0"/>
                <a:cs typeface="Times New Roman" panose="02020603050405020304" pitchFamily="18" charset="0"/>
              </a:rPr>
              <a:t>NUMERICAL</a:t>
            </a:r>
          </a:p>
          <a:p>
            <a:r>
              <a:rPr lang="en-IN" b="1" dirty="0">
                <a:latin typeface="Times New Roman" panose="02020603050405020304" pitchFamily="18" charset="0"/>
                <a:cs typeface="Times New Roman" panose="02020603050405020304" pitchFamily="18" charset="0"/>
              </a:rPr>
              <a:t>NUMBER OF PROMOTION- </a:t>
            </a:r>
            <a:r>
              <a:rPr lang="en-IN" dirty="0">
                <a:latin typeface="Times New Roman" panose="02020603050405020304" pitchFamily="18" charset="0"/>
                <a:cs typeface="Times New Roman" panose="02020603050405020304" pitchFamily="18" charset="0"/>
              </a:rPr>
              <a:t>NUMERICAL</a:t>
            </a:r>
          </a:p>
          <a:p>
            <a:r>
              <a:rPr lang="en-IN" b="1" dirty="0">
                <a:latin typeface="Times New Roman" panose="02020603050405020304" pitchFamily="18" charset="0"/>
                <a:cs typeface="Times New Roman" panose="02020603050405020304" pitchFamily="18" charset="0"/>
              </a:rPr>
              <a:t>EDUCATION LEVEL –</a:t>
            </a:r>
            <a:r>
              <a:rPr lang="en-IN" dirty="0">
                <a:latin typeface="Times New Roman" panose="02020603050405020304" pitchFamily="18" charset="0"/>
                <a:cs typeface="Times New Roman" panose="02020603050405020304" pitchFamily="18" charset="0"/>
              </a:rPr>
              <a:t>ALPHABETICAL(TEXT)</a:t>
            </a:r>
          </a:p>
          <a:p>
            <a:r>
              <a:rPr lang="en-IN" b="1" dirty="0">
                <a:latin typeface="Times New Roman" panose="02020603050405020304" pitchFamily="18" charset="0"/>
                <a:cs typeface="Times New Roman" panose="02020603050405020304" pitchFamily="18" charset="0"/>
              </a:rPr>
              <a:t>MARITAL STATUS – </a:t>
            </a:r>
            <a:r>
              <a:rPr lang="en-IN" dirty="0">
                <a:latin typeface="Times New Roman" panose="02020603050405020304" pitchFamily="18" charset="0"/>
                <a:cs typeface="Times New Roman" panose="02020603050405020304" pitchFamily="18" charset="0"/>
              </a:rPr>
              <a:t>ALPHABETICAL(TEXT)</a:t>
            </a:r>
          </a:p>
          <a:p>
            <a:r>
              <a:rPr lang="en-IN" b="1" dirty="0">
                <a:latin typeface="Times New Roman" panose="02020603050405020304" pitchFamily="18" charset="0"/>
                <a:cs typeface="Times New Roman" panose="02020603050405020304" pitchFamily="18" charset="0"/>
              </a:rPr>
              <a:t>JOB LEVEL- </a:t>
            </a:r>
            <a:r>
              <a:rPr lang="en-IN" dirty="0">
                <a:latin typeface="Times New Roman" panose="02020603050405020304" pitchFamily="18" charset="0"/>
                <a:cs typeface="Times New Roman" panose="02020603050405020304" pitchFamily="18" charset="0"/>
              </a:rPr>
              <a:t>ALPHABETICAL(TEXT)</a:t>
            </a:r>
          </a:p>
          <a:p>
            <a:r>
              <a:rPr lang="en-IN" b="1" dirty="0">
                <a:latin typeface="Times New Roman" panose="02020603050405020304" pitchFamily="18" charset="0"/>
                <a:cs typeface="Times New Roman" panose="02020603050405020304" pitchFamily="18" charset="0"/>
              </a:rPr>
              <a:t>EMPLOYEE RECOGNITION </a:t>
            </a:r>
            <a:r>
              <a:rPr lang="en-IN" dirty="0">
                <a:latin typeface="Times New Roman" panose="02020603050405020304" pitchFamily="18" charset="0"/>
                <a:cs typeface="Times New Roman" panose="02020603050405020304" pitchFamily="18" charset="0"/>
              </a:rPr>
              <a:t>–ALPHABETICAL (TEXT)</a:t>
            </a:r>
          </a:p>
          <a:p>
            <a:r>
              <a:rPr lang="en-IN" b="1" dirty="0">
                <a:latin typeface="Times New Roman" panose="02020603050405020304" pitchFamily="18" charset="0"/>
                <a:cs typeface="Times New Roman" panose="02020603050405020304" pitchFamily="18" charset="0"/>
              </a:rPr>
              <a:t>ATTRITION</a:t>
            </a:r>
            <a:r>
              <a:rPr lang="en-IN" dirty="0">
                <a:latin typeface="Times New Roman" panose="02020603050405020304" pitchFamily="18" charset="0"/>
                <a:cs typeface="Times New Roman" panose="02020603050405020304" pitchFamily="18" charset="0"/>
              </a:rPr>
              <a:t>- NUMERICAL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063372" y="4470292"/>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843A9690-36D3-8CFB-B760-ABF1FC84F933}"/>
              </a:ext>
            </a:extLst>
          </p:cNvPr>
          <p:cNvSpPr txBox="1"/>
          <p:nvPr/>
        </p:nvSpPr>
        <p:spPr>
          <a:xfrm>
            <a:off x="2533650" y="2236927"/>
            <a:ext cx="6101080" cy="1384995"/>
          </a:xfrm>
          <a:prstGeom prst="rect">
            <a:avLst/>
          </a:prstGeom>
          <a:noFill/>
        </p:spPr>
        <p:txBody>
          <a:bodyPr wrap="square">
            <a:spAutoFit/>
          </a:bodyPr>
          <a:lstStyle/>
          <a:p>
            <a:pPr marL="457200"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New employees can bring innovative ideas and fresh perspectives that rejuvenate teams and processes</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16" name="Rectangle 5">
            <a:extLst>
              <a:ext uri="{FF2B5EF4-FFF2-40B4-BE49-F238E27FC236}">
                <a16:creationId xmlns:a16="http://schemas.microsoft.com/office/drawing/2014/main" id="{29A80E66-99EA-8E59-D359-35E5FF9E8E4E}"/>
              </a:ext>
            </a:extLst>
          </p:cNvPr>
          <p:cNvSpPr>
            <a:spLocks noChangeArrowheads="1"/>
          </p:cNvSpPr>
          <p:nvPr/>
        </p:nvSpPr>
        <p:spPr bwMode="auto">
          <a:xfrm>
            <a:off x="2520950" y="3454629"/>
            <a:ext cx="714375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Attrition can facilitate increased diversity by allowing the organization to recruit from a broader and more varied talent pool.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429</TotalTime>
  <Words>585</Words>
  <Application>Microsoft Office PowerPoint</Application>
  <PresentationFormat>Widescreen</PresentationFormat>
  <Paragraphs>101</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Divya S</cp:lastModifiedBy>
  <cp:revision>14</cp:revision>
  <dcterms:created xsi:type="dcterms:W3CDTF">2024-03-29T15:07:22Z</dcterms:created>
  <dcterms:modified xsi:type="dcterms:W3CDTF">2024-08-25T10:38:57Z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