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62" r:id="rId3"/>
    <p:sldId id="264" r:id="rId4"/>
    <p:sldId id="257" r:id="rId5"/>
    <p:sldId id="267" r:id="rId6"/>
    <p:sldId id="258" r:id="rId7"/>
    <p:sldId id="266" r:id="rId8"/>
    <p:sldId id="259" r:id="rId9"/>
    <p:sldId id="260" r:id="rId10"/>
    <p:sldId id="261" r:id="rId11"/>
    <p:sldId id="265" r:id="rId12"/>
    <p:sldId id="26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838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7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9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3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8375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206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68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8256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91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0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46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61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35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9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24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54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5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24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4550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1335" y="183996"/>
            <a:ext cx="8303456" cy="1752600"/>
          </a:xfrm>
        </p:spPr>
        <p:txBody>
          <a:bodyPr>
            <a:noAutofit/>
          </a:bodyPr>
          <a:lstStyle/>
          <a:p>
            <a:r>
              <a:rPr lang="en-US" i="1" dirty="0">
                <a:solidFill>
                  <a:srgbClr val="00B0F0"/>
                </a:solidFill>
                <a:latin typeface="Bahnschrift Condensed" panose="020B0502040204020203" pitchFamily="34" charset="0"/>
              </a:rPr>
              <a:t>InsurAI – Corporate Policy Automation &amp; Intelligence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18" y="2443562"/>
            <a:ext cx="5219114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US" dirty="0"/>
              <a:t>  </a:t>
            </a:r>
            <a:r>
              <a:rPr lang="en-US" sz="3400" i="1" dirty="0">
                <a:solidFill>
                  <a:srgbClr val="FFFF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AI-Driven Corporate Policy Management, Claims Automation &amp; Employee Engagement</a:t>
            </a:r>
          </a:p>
          <a:p>
            <a:endParaRPr lang="en-IN" sz="3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4A6AF-ED70-1F9D-6812-2CFB569B9834}"/>
              </a:ext>
            </a:extLst>
          </p:cNvPr>
          <p:cNvSpPr txBox="1"/>
          <p:nvPr/>
        </p:nvSpPr>
        <p:spPr>
          <a:xfrm>
            <a:off x="2769575" y="4959775"/>
            <a:ext cx="27854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</a:rPr>
              <a:t>PREPARED BY:</a:t>
            </a:r>
          </a:p>
          <a:p>
            <a:r>
              <a:rPr lang="en-US" dirty="0"/>
              <a:t>        DIVYASRI P.E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2ABEA7-D29F-5117-0652-EF7923F13D73}"/>
              </a:ext>
            </a:extLst>
          </p:cNvPr>
          <p:cNvSpPr txBox="1"/>
          <p:nvPr/>
        </p:nvSpPr>
        <p:spPr>
          <a:xfrm>
            <a:off x="728825" y="445742"/>
            <a:ext cx="7863840" cy="1567491"/>
          </a:xfrm>
          <a:prstGeom prst="rect">
            <a:avLst/>
          </a:prstGeom>
          <a:noFill/>
          <a:ln w="38100">
            <a:solidFill>
              <a:srgbClr val="00B050"/>
            </a:solidFill>
            <a:prstDash val="lgDashDotDot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8" name="Picture 4" descr="B &amp; P Associates | Revolutionizing The Insurance Market In Ghana.">
            <a:extLst>
              <a:ext uri="{FF2B5EF4-FFF2-40B4-BE49-F238E27FC236}">
                <a16:creationId xmlns:a16="http://schemas.microsoft.com/office/drawing/2014/main" id="{FBE77508-7742-5789-B3C2-3B6D5D028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536" y="2511730"/>
            <a:ext cx="3629464" cy="3468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surance company Images - Free Download on Freepik">
            <a:extLst>
              <a:ext uri="{FF2B5EF4-FFF2-40B4-BE49-F238E27FC236}">
                <a16:creationId xmlns:a16="http://schemas.microsoft.com/office/drawing/2014/main" id="{3AF9409F-A82A-1B01-48B9-D5611C0B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6699" y="166582"/>
            <a:ext cx="1230102" cy="101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89B995-BF61-763D-1E85-9CAD04BCF298}"/>
              </a:ext>
            </a:extLst>
          </p:cNvPr>
          <p:cNvSpPr txBox="1"/>
          <p:nvPr/>
        </p:nvSpPr>
        <p:spPr>
          <a:xfrm>
            <a:off x="160018" y="4161761"/>
            <a:ext cx="3629464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3100" dirty="0">
                <a:solidFill>
                  <a:srgbClr val="FFFF00"/>
                </a:solidFill>
                <a:latin typeface="Bahnschrift Condensed" panose="020B0502040204020203" pitchFamily="34" charset="0"/>
                <a:cs typeface="Times New Roman" panose="02020603050405020304" pitchFamily="18" charset="0"/>
              </a:rPr>
              <a:t>Software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0580" y="60961"/>
            <a:ext cx="7765321" cy="1326321"/>
          </a:xfrm>
        </p:spPr>
        <p:txBody>
          <a:bodyPr>
            <a:normAutofit/>
          </a:bodyPr>
          <a:lstStyle/>
          <a:p>
            <a:r>
              <a:rPr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&amp;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774" y="1688570"/>
            <a:ext cx="4711512" cy="36951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defRPr sz="1800"/>
            </a:pPr>
            <a:r>
              <a:rPr dirty="0">
                <a:latin typeface="Bahnschrift Condensed" panose="020B0502040204020203" pitchFamily="34" charset="0"/>
              </a:rPr>
              <a:t>1. Artificial Intelligence: A Guide for Thinking Humans – Melanie Mitchell</a:t>
            </a:r>
            <a:endParaRPr lang="en-US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dirty="0">
                <a:latin typeface="Bahnschrift Condensed" panose="020B0502040204020203" pitchFamily="34" charset="0"/>
              </a:rPr>
              <a:t>2. Machine Learning Yearning – Andrew Ng</a:t>
            </a:r>
          </a:p>
          <a:p>
            <a:pPr marL="0" indent="0">
              <a:buNone/>
              <a:defRPr sz="1800"/>
            </a:pPr>
            <a:r>
              <a:rPr dirty="0">
                <a:latin typeface="Bahnschrift Condensed" panose="020B0502040204020203" pitchFamily="34" charset="0"/>
              </a:rPr>
              <a:t>3. Hands-On Machine Learning with Scikit-Learn, </a:t>
            </a:r>
            <a:r>
              <a:rPr dirty="0" err="1">
                <a:latin typeface="Bahnschrift Condensed" panose="020B0502040204020203" pitchFamily="34" charset="0"/>
              </a:rPr>
              <a:t>Keras</a:t>
            </a:r>
            <a:r>
              <a:rPr dirty="0">
                <a:latin typeface="Bahnschrift Condensed" panose="020B0502040204020203" pitchFamily="34" charset="0"/>
              </a:rPr>
              <a:t> &amp; TensorFlow – Aurélien Géron</a:t>
            </a:r>
          </a:p>
          <a:p>
            <a:pPr marL="0" indent="0">
              <a:buNone/>
              <a:defRPr sz="1800"/>
            </a:pPr>
            <a:r>
              <a:rPr dirty="0">
                <a:latin typeface="Bahnschrift Condensed" panose="020B0502040204020203" pitchFamily="34" charset="0"/>
              </a:rPr>
              <a:t>4. Insurance 4.0: Benefits and Challenges of AI in Insurance – Josias Humphrey</a:t>
            </a:r>
          </a:p>
          <a:p>
            <a:pPr marL="0" indent="0">
              <a:buNone/>
              <a:defRPr sz="1800"/>
            </a:pPr>
            <a:r>
              <a:rPr dirty="0">
                <a:latin typeface="Bahnschrift Condensed" panose="020B0502040204020203" pitchFamily="34" charset="0"/>
              </a:rPr>
              <a:t>5. Data Science for Business – Foster Provost &amp; Tom Fawcett</a:t>
            </a:r>
          </a:p>
          <a:p>
            <a:pPr marL="0" indent="0">
              <a:buNone/>
              <a:defRPr sz="1800"/>
            </a:pPr>
            <a:r>
              <a:rPr dirty="0">
                <a:latin typeface="Bahnschrift Condensed" panose="020B0502040204020203" pitchFamily="34" charset="0"/>
              </a:rPr>
              <a:t>6. Applied Artificial Intelligence: A Handbook for Business Leaders – Mariya Yao, Adelyn Zhou, Marlene Jia</a:t>
            </a:r>
          </a:p>
        </p:txBody>
      </p:sp>
      <p:pic>
        <p:nvPicPr>
          <p:cNvPr id="4" name="Picture 3" descr="The Power of Artificial Intelligence in Health Insurance - Glorium  Technologies">
            <a:extLst>
              <a:ext uri="{FF2B5EF4-FFF2-40B4-BE49-F238E27FC236}">
                <a16:creationId xmlns:a16="http://schemas.microsoft.com/office/drawing/2014/main" id="{871742CA-4095-9857-2B16-98149574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24" r="7962"/>
          <a:stretch>
            <a:fillRect/>
          </a:stretch>
        </p:blipFill>
        <p:spPr>
          <a:xfrm>
            <a:off x="5410457" y="1387282"/>
            <a:ext cx="3225543" cy="4404071"/>
          </a:xfrm>
          <a:prstGeom prst="rect">
            <a:avLst/>
          </a:prstGeom>
          <a:solidFill>
            <a:srgbClr val="000000">
              <a:shade val="95000"/>
            </a:srgbClr>
          </a:solidFill>
          <a:ln w="444500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EC31B6-5345-B530-9D85-D9BC167A1628}"/>
              </a:ext>
            </a:extLst>
          </p:cNvPr>
          <p:cNvSpPr txBox="1"/>
          <p:nvPr/>
        </p:nvSpPr>
        <p:spPr>
          <a:xfrm>
            <a:off x="379828" y="478302"/>
            <a:ext cx="50643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0F2B1-6757-BE56-5DDA-B002FC799081}"/>
              </a:ext>
            </a:extLst>
          </p:cNvPr>
          <p:cNvSpPr txBox="1"/>
          <p:nvPr/>
        </p:nvSpPr>
        <p:spPr>
          <a:xfrm>
            <a:off x="492369" y="1505243"/>
            <a:ext cx="796231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Bahnschrift Condensed" panose="020B0502040204020203" pitchFamily="34" charset="0"/>
              </a:rPr>
              <a:t> </a:t>
            </a:r>
            <a:r>
              <a:rPr lang="en-US" altLang="en-US" sz="2200" b="1" dirty="0" err="1">
                <a:latin typeface="Bahnschrift Condensed" panose="020B0502040204020203" pitchFamily="34" charset="0"/>
              </a:rPr>
              <a:t>InsurAI</a:t>
            </a:r>
            <a:r>
              <a:rPr lang="en-US" altLang="en-US" sz="2200" dirty="0">
                <a:latin typeface="Bahnschrift Condensed" panose="020B0502040204020203" pitchFamily="34" charset="0"/>
              </a:rPr>
              <a:t> provides a unified and intelligent platform for automating corporate insurance operations.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Bahnschrift Condensed" panose="020B0502040204020203" pitchFamily="34" charset="0"/>
              </a:rPr>
              <a:t> Combines </a:t>
            </a:r>
            <a:r>
              <a:rPr lang="en-US" altLang="en-US" sz="2200" b="1" dirty="0">
                <a:latin typeface="Bahnschrift Condensed" panose="020B0502040204020203" pitchFamily="34" charset="0"/>
              </a:rPr>
              <a:t>AI</a:t>
            </a:r>
            <a:r>
              <a:rPr lang="en-US" altLang="en-US" sz="2200" dirty="0">
                <a:latin typeface="Bahnschrift Condensed" panose="020B0502040204020203" pitchFamily="34" charset="0"/>
              </a:rPr>
              <a:t>, </a:t>
            </a:r>
            <a:r>
              <a:rPr lang="en-US" altLang="en-US" sz="2200" b="1" dirty="0">
                <a:latin typeface="Bahnschrift Condensed" panose="020B0502040204020203" pitchFamily="34" charset="0"/>
              </a:rPr>
              <a:t>automation</a:t>
            </a:r>
            <a:r>
              <a:rPr lang="en-US" altLang="en-US" sz="2200" dirty="0">
                <a:latin typeface="Bahnschrift Condensed" panose="020B0502040204020203" pitchFamily="34" charset="0"/>
              </a:rPr>
              <a:t>, and </a:t>
            </a:r>
            <a:r>
              <a:rPr lang="en-US" altLang="en-US" sz="2200" b="1" dirty="0">
                <a:latin typeface="Bahnschrift Condensed" panose="020B0502040204020203" pitchFamily="34" charset="0"/>
              </a:rPr>
              <a:t>data analytics</a:t>
            </a:r>
            <a:r>
              <a:rPr lang="en-US" altLang="en-US" sz="2200" dirty="0">
                <a:latin typeface="Bahnschrift Condensed" panose="020B0502040204020203" pitchFamily="34" charset="0"/>
              </a:rPr>
              <a:t> to ensure accuracy, security, and efficiency.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Bahnschrift Condensed" panose="020B0502040204020203" pitchFamily="34" charset="0"/>
              </a:rPr>
              <a:t> Enables HR teams, employees, and managers to manage policies, claims, and reports seamlessly.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dirty="0">
                <a:latin typeface="Bahnschrift Condensed" panose="020B0502040204020203" pitchFamily="34" charset="0"/>
              </a:rPr>
              <a:t> Scalable architecture allows integration with enterprise systems and future technologies.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Bahnschrift Condensed" panose="020B0502040204020203" pitchFamily="34" charset="0"/>
              </a:rPr>
              <a:t> Future Enhancements:</a:t>
            </a:r>
            <a:r>
              <a:rPr lang="en-US" altLang="en-US" sz="2200" dirty="0">
                <a:latin typeface="Bahnschrift Condensed" panose="020B0502040204020203" pitchFamily="34" charset="0"/>
              </a:rPr>
              <a:t> Blockchain for secure claims and multilingual AI chatbot for support.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200" b="1" dirty="0">
                <a:latin typeface="Bahnschrift Condensed" panose="020B0502040204020203" pitchFamily="34" charset="0"/>
              </a:rPr>
              <a:t> Overall Impact:</a:t>
            </a:r>
            <a:r>
              <a:rPr lang="en-US" altLang="en-US" sz="2200" dirty="0">
                <a:latin typeface="Bahnschrift Condensed" panose="020B0502040204020203" pitchFamily="34" charset="0"/>
              </a:rPr>
              <a:t> Simplifies processes, improves productivity, and ensures transparent policy management.</a:t>
            </a:r>
          </a:p>
        </p:txBody>
      </p:sp>
    </p:spTree>
    <p:extLst>
      <p:ext uri="{BB962C8B-B14F-4D97-AF65-F5344CB8AC3E}">
        <p14:creationId xmlns:p14="http://schemas.microsoft.com/office/powerpoint/2010/main" val="165763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8FD365-38B7-C801-3CD8-B973CDF13085}"/>
              </a:ext>
            </a:extLst>
          </p:cNvPr>
          <p:cNvSpPr txBox="1"/>
          <p:nvPr/>
        </p:nvSpPr>
        <p:spPr>
          <a:xfrm>
            <a:off x="1625600" y="2590800"/>
            <a:ext cx="7112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00B0F0"/>
                </a:solidFill>
              </a:rPr>
              <a:t>THANK YOU!!!!!</a:t>
            </a:r>
            <a:endParaRPr lang="en-IN" sz="6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09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847EAF-8121-4139-5D8A-450D43370152}"/>
              </a:ext>
            </a:extLst>
          </p:cNvPr>
          <p:cNvSpPr txBox="1"/>
          <p:nvPr/>
        </p:nvSpPr>
        <p:spPr>
          <a:xfrm>
            <a:off x="344658" y="0"/>
            <a:ext cx="8651631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  <a:latin typeface="Times New Roman"/>
                <a:cs typeface="Times New Roman"/>
              </a:rPr>
              <a:t>Abstract </a:t>
            </a:r>
            <a:endParaRPr lang="en-US" sz="4000" dirty="0">
              <a:solidFill>
                <a:srgbClr val="00B050"/>
              </a:solidFill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InsurAI is an AI-driven web-based system designed to automate and manage corporate insurance policies.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It streamlines policy generation, claim processing, compliance checks, and analytics.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Built with a full stack web development approach (React, Node.js/Express, MongoDB, REST APIs).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Enhances operational efficiency, reduces manual errors, and improves transparency for corporate clients.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AI-powered modules for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fraud detection, risk assessment, and predictive analytics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Corporate dashboard with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data visualization</a:t>
            </a:r>
            <a:r>
              <a:rPr lang="en-US" sz="1600" dirty="0">
                <a:latin typeface="Times New Roman"/>
                <a:ea typeface="+mn-lt"/>
                <a:cs typeface="+mn-lt"/>
              </a:rPr>
              <a:t> and </a:t>
            </a:r>
            <a:r>
              <a:rPr lang="en-US" sz="1600" b="1" dirty="0">
                <a:latin typeface="Times New Roman"/>
                <a:ea typeface="+mn-lt"/>
                <a:cs typeface="+mn-lt"/>
              </a:rPr>
              <a:t>role-based access control</a:t>
            </a:r>
            <a:r>
              <a:rPr lang="en-US" sz="1600" dirty="0">
                <a:latin typeface="Times New Roman"/>
                <a:ea typeface="+mn-lt"/>
                <a:cs typeface="+mn-lt"/>
              </a:rPr>
              <a:t>.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Streamlines policy creation, claim management, and compliance validation.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Times New Roman"/>
                <a:ea typeface="+mn-lt"/>
                <a:cs typeface="+mn-lt"/>
              </a:rPr>
              <a:t>Reduces manual effort, increases accuracy, enhances transparency, and supports faster corporate decision-making.</a:t>
            </a: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sz="1600" dirty="0">
                <a:latin typeface="Times New Roman"/>
                <a:cs typeface="Times New Roman"/>
              </a:rPr>
              <a:t>    By combining </a:t>
            </a:r>
            <a:r>
              <a:rPr lang="en-US" sz="1600" b="1" dirty="0">
                <a:latin typeface="Times New Roman"/>
                <a:cs typeface="Times New Roman"/>
              </a:rPr>
              <a:t>AI-driven automation, a robust full-stack architecture, and real-time analytics</a:t>
            </a:r>
            <a:r>
              <a:rPr lang="en-US" sz="1600" dirty="0">
                <a:latin typeface="Times New Roman"/>
                <a:cs typeface="Times New Roman"/>
              </a:rPr>
              <a:t>, InsurAI offers corporations a </a:t>
            </a:r>
            <a:r>
              <a:rPr lang="en-US" sz="1600" b="1" dirty="0">
                <a:latin typeface="Times New Roman"/>
                <a:cs typeface="Times New Roman"/>
              </a:rPr>
              <a:t>transparent, efficient, and employee-friendly insurance ecosystem</a:t>
            </a:r>
            <a:r>
              <a:rPr lang="en-US" sz="1600" dirty="0">
                <a:latin typeface="Times New Roman"/>
                <a:cs typeface="Times New Roman"/>
              </a:rPr>
              <a:t> that reduces fraud, ensures compliance, and provides data-driven insights for decision-making.</a:t>
            </a:r>
          </a:p>
          <a:p>
            <a:endParaRPr lang="en-US" sz="1600" dirty="0">
              <a:latin typeface="Times New Roman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ptos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1400" dirty="0">
              <a:latin typeface="Aptos"/>
              <a:cs typeface="Times New Roman"/>
            </a:endParaRPr>
          </a:p>
          <a:p>
            <a:endParaRPr lang="en-US" sz="14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282224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E6256-08F9-C658-F2B0-EF21E85C9119}"/>
              </a:ext>
            </a:extLst>
          </p:cNvPr>
          <p:cNvSpPr txBox="1"/>
          <p:nvPr/>
        </p:nvSpPr>
        <p:spPr>
          <a:xfrm>
            <a:off x="316522" y="303437"/>
            <a:ext cx="46845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BF5F60-F5B4-EB6E-FFAA-7057E67D53FB}"/>
              </a:ext>
            </a:extLst>
          </p:cNvPr>
          <p:cNvSpPr txBox="1"/>
          <p:nvPr/>
        </p:nvSpPr>
        <p:spPr>
          <a:xfrm>
            <a:off x="126609" y="1406769"/>
            <a:ext cx="506436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In today’s corporate environment, managing employee insurance policies, claims, and compliance processes is complex and time-consuming.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Traditional systems rely heavily on manual workflows, leading to inefficiencies and data errors.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InsurAI</a:t>
            </a:r>
            <a:r>
              <a:rPr lang="en-US" altLang="en-US" dirty="0">
                <a:latin typeface="Arial" panose="020B0604020202020204" pitchFamily="34" charset="0"/>
              </a:rPr>
              <a:t> introduces automation and artificial intelligence to transform the way organizations handle corporate insurance management.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system ensures faster claims processing, AI-driven policy recommendations, and real-time insights for better decision-making.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It aims to enhance transparency, efficiency, and employee satisfaction across all organizational levels.</a:t>
            </a:r>
          </a:p>
        </p:txBody>
      </p:sp>
      <p:pic>
        <p:nvPicPr>
          <p:cNvPr id="4103" name="Picture 7" descr="Top General Insurance Companies in India: Types, Differences, and More -  Blog by Tickertape">
            <a:extLst>
              <a:ext uri="{FF2B5EF4-FFF2-40B4-BE49-F238E27FC236}">
                <a16:creationId xmlns:a16="http://schemas.microsoft.com/office/drawing/2014/main" id="{3BC1045D-6F45-1E49-66AD-65640013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064" y="633046"/>
            <a:ext cx="4016328" cy="555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26813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74780" y="18392"/>
            <a:ext cx="6597748" cy="1326321"/>
          </a:xfrm>
        </p:spPr>
        <p:txBody>
          <a:bodyPr>
            <a:normAutofit/>
          </a:bodyPr>
          <a:lstStyle/>
          <a:p>
            <a:r>
              <a:rPr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88" y="1331011"/>
            <a:ext cx="5209015" cy="4675894"/>
          </a:xfrm>
        </p:spPr>
        <p:txBody>
          <a:bodyPr>
            <a:normAutofit fontScale="85000" lnSpcReduction="10000"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1. Centralized Portal – Unified platform for employees, admins, and policy managers.</a:t>
            </a:r>
          </a:p>
          <a:p>
            <a:pPr>
              <a:defRPr sz="1800"/>
            </a:pPr>
            <a:r>
              <a:rPr dirty="0"/>
              <a:t>2. AI-Driven Policy Recommendation – Tailored policy suggestions based on employee profiles.</a:t>
            </a:r>
          </a:p>
          <a:p>
            <a:pPr>
              <a:defRPr sz="1800"/>
            </a:pPr>
            <a:r>
              <a:rPr dirty="0"/>
              <a:t>3. Automated Claims Processing – Fraud detection &amp; rule-based claim validation using AI.</a:t>
            </a:r>
          </a:p>
          <a:p>
            <a:pPr>
              <a:defRPr sz="1800"/>
            </a:pPr>
            <a:r>
              <a:rPr dirty="0"/>
              <a:t>4. Seamless Enrollment &amp; Payments – Simple policy selection, approvals, and premium handling.</a:t>
            </a:r>
          </a:p>
          <a:p>
            <a:pPr>
              <a:defRPr sz="1800"/>
            </a:pPr>
            <a:r>
              <a:rPr dirty="0"/>
              <a:t>5. Analytics &amp; Predictive Insights – Trends, fraud detection, and risk assessment dashboards.</a:t>
            </a:r>
          </a:p>
          <a:p>
            <a:pPr>
              <a:defRPr sz="1800"/>
            </a:pPr>
            <a:r>
              <a:rPr dirty="0"/>
              <a:t>6. 24/7 AI Chatbot – Multilingual support for FAQs, claims guidance, and quick help.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850058-E381-717B-F78E-0A911F1F9507}"/>
              </a:ext>
            </a:extLst>
          </p:cNvPr>
          <p:cNvSpPr txBox="1"/>
          <p:nvPr/>
        </p:nvSpPr>
        <p:spPr>
          <a:xfrm>
            <a:off x="368824" y="1353727"/>
            <a:ext cx="5110541" cy="4675894"/>
          </a:xfrm>
          <a:prstGeom prst="rect">
            <a:avLst/>
          </a:prstGeom>
          <a:noFill/>
          <a:ln w="19050">
            <a:solidFill>
              <a:srgbClr val="FFFF00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052" name="Picture 4" descr="Insurance - Overview, Terminologies, How It Works">
            <a:extLst>
              <a:ext uri="{FF2B5EF4-FFF2-40B4-BE49-F238E27FC236}">
                <a16:creationId xmlns:a16="http://schemas.microsoft.com/office/drawing/2014/main" id="{D760E0A6-D5A7-E048-58F9-821B6FA86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8602" y="1758462"/>
            <a:ext cx="3615397" cy="394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prism isContent="1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C2BF5281-AA16-8892-5D5D-F1ED8DEF8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16D41-9F88-89B1-5A59-D245645DDECB}"/>
              </a:ext>
            </a:extLst>
          </p:cNvPr>
          <p:cNvSpPr txBox="1"/>
          <p:nvPr/>
        </p:nvSpPr>
        <p:spPr>
          <a:xfrm>
            <a:off x="457199" y="1083213"/>
            <a:ext cx="822960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Corporate insurance policies are managed through paper-based or spreadsheet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Employees depend on HR or insurance agents for policy details and enrollment.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Policy management, approvals, and claims are processed manually.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Frequent delays and human errors in policy updates and claims verification.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Claims require physical document submission.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Verification and approval take days to weeks.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Employees are informed manually (via email or phone) about renewals or claims.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 No real-time alerts or chatbot support.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6D9277A-E4C3-6B93-585F-19844682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762143-A7EA-5215-1523-C561C96B57AB}"/>
              </a:ext>
            </a:extLst>
          </p:cNvPr>
          <p:cNvSpPr txBox="1"/>
          <p:nvPr/>
        </p:nvSpPr>
        <p:spPr>
          <a:xfrm>
            <a:off x="264816" y="198734"/>
            <a:ext cx="4213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</p:spTree>
    <p:extLst>
      <p:ext uri="{BB962C8B-B14F-4D97-AF65-F5344CB8AC3E}">
        <p14:creationId xmlns:p14="http://schemas.microsoft.com/office/powerpoint/2010/main" val="864432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10372" y="-142656"/>
            <a:ext cx="7765321" cy="1326321"/>
          </a:xfrm>
        </p:spPr>
        <p:txBody>
          <a:bodyPr>
            <a:normAutofit/>
          </a:bodyPr>
          <a:lstStyle/>
          <a:p>
            <a:r>
              <a:rPr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504" y="840544"/>
            <a:ext cx="7765320" cy="51769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  <a:defRPr sz="1800"/>
            </a:pPr>
            <a:endParaRPr lang="en-US" sz="1800" dirty="0"/>
          </a:p>
          <a:p>
            <a:pPr marL="0" indent="0">
              <a:buNone/>
              <a:defRPr sz="1800"/>
            </a:pPr>
            <a:r>
              <a:rPr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Technologies:</a:t>
            </a:r>
          </a:p>
          <a:p>
            <a:pPr>
              <a:buFont typeface="Wingdings" panose="05000000000000000000" pitchFamily="2" charset="2"/>
              <a:buChar char="q"/>
              <a:defRPr sz="1800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 / Tailwind CSS – responsive, interactive UI.</a:t>
            </a:r>
          </a:p>
          <a:p>
            <a:pPr>
              <a:buFont typeface="Wingdings" panose="05000000000000000000" pitchFamily="2" charset="2"/>
              <a:buChar char="q"/>
              <a:defRPr sz="1800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Backend: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Springboot (Maven)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business logic.</a:t>
            </a:r>
          </a:p>
          <a:p>
            <a:pPr>
              <a:buFont typeface="Wingdings" panose="05000000000000000000" pitchFamily="2" charset="2"/>
              <a:buChar char="q"/>
              <a:defRPr sz="1800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MYSQL(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/ PostgreSQL – secure data storage.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  <a:defRPr sz="1800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AI/ML Layer: Python (scikit-learn / TensorFlow) – recommendation, fraud detection, analytics.</a:t>
            </a:r>
          </a:p>
          <a:p>
            <a:pPr>
              <a:buFont typeface="Wingdings" panose="05000000000000000000" pitchFamily="2" charset="2"/>
              <a:buChar char="q"/>
              <a:defRPr sz="1800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 &amp; Security: JWT, B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rypt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/Argon2, RBAC, HTTPS.</a:t>
            </a:r>
          </a:p>
          <a:p>
            <a:pPr>
              <a:buFont typeface="Wingdings" panose="05000000000000000000" pitchFamily="2" charset="2"/>
              <a:buChar char="q"/>
              <a:defRPr sz="1800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Integration: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Stripe.</a:t>
            </a:r>
          </a:p>
          <a:p>
            <a:pPr>
              <a:buFont typeface="Wingdings" panose="05000000000000000000" pitchFamily="2" charset="2"/>
              <a:buChar char="q"/>
              <a:defRPr sz="1800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Chatbot: </a:t>
            </a:r>
            <a:r>
              <a:rPr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Dialogflow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Rasa – NLP-based conversation handling.</a:t>
            </a:r>
          </a:p>
          <a:p>
            <a:pPr>
              <a:defRPr sz="1800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 sz="1800"/>
            </a:pP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8C1F07-6EFF-5702-9834-44951417E1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6" y="1024410"/>
            <a:ext cx="8623496" cy="55170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13725B-2DE9-B3B6-D49D-FCD9BD18F161}"/>
              </a:ext>
            </a:extLst>
          </p:cNvPr>
          <p:cNvSpPr txBox="1"/>
          <p:nvPr/>
        </p:nvSpPr>
        <p:spPr>
          <a:xfrm>
            <a:off x="168812" y="133644"/>
            <a:ext cx="4656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  <a:endParaRPr lang="en-IN" sz="40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8488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58" y="243841"/>
            <a:ext cx="7765321" cy="1326321"/>
          </a:xfrm>
        </p:spPr>
        <p:txBody>
          <a:bodyPr>
            <a:normAutofit/>
          </a:bodyPr>
          <a:lstStyle/>
          <a:p>
            <a:r>
              <a:rPr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&amp; Viability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911" y="1283366"/>
            <a:ext cx="7276968" cy="3362200"/>
          </a:xfrm>
        </p:spPr>
        <p:txBody>
          <a:bodyPr>
            <a:noAutofit/>
          </a:bodyPr>
          <a:lstStyle/>
          <a:p>
            <a:endParaRPr sz="1800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lang="en-US" sz="1800">
                <a:latin typeface="Bahnschrift Condensed" panose="020B0502040204020203" pitchFamily="34" charset="0"/>
              </a:rPr>
              <a:t>   </a:t>
            </a:r>
            <a:r>
              <a:rPr sz="1800">
                <a:latin typeface="Bahnschrift Condensed" panose="020B0502040204020203" pitchFamily="34" charset="0"/>
              </a:rPr>
              <a:t>1</a:t>
            </a:r>
            <a:r>
              <a:rPr sz="1800" dirty="0">
                <a:latin typeface="Bahnschrift Condensed" panose="020B0502040204020203" pitchFamily="34" charset="0"/>
              </a:rPr>
              <a:t>. Technical Feasibility: Uses proven frameworks, cloud-ready, scalable.</a:t>
            </a:r>
          </a:p>
          <a:p>
            <a:pPr marL="0" indent="0">
              <a:buNone/>
              <a:defRPr sz="1800"/>
            </a:pPr>
            <a:endParaRPr lang="en-US" sz="1800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lang="en-US" sz="1800" dirty="0">
                <a:latin typeface="Bahnschrift Condensed" panose="020B0502040204020203" pitchFamily="34" charset="0"/>
              </a:rPr>
              <a:t>    </a:t>
            </a:r>
            <a:r>
              <a:rPr sz="1800" dirty="0">
                <a:latin typeface="Bahnschrift Condensed" panose="020B0502040204020203" pitchFamily="34" charset="0"/>
              </a:rPr>
              <a:t>2. Economic Viability: Cost-effective via cloud and open-source tools.</a:t>
            </a:r>
          </a:p>
          <a:p>
            <a:pPr marL="0" indent="0">
              <a:buNone/>
              <a:defRPr sz="1800"/>
            </a:pPr>
            <a:endParaRPr lang="en-US" sz="1800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lang="en-US" sz="1800" dirty="0">
                <a:latin typeface="Bahnschrift Condensed" panose="020B0502040204020203" pitchFamily="34" charset="0"/>
              </a:rPr>
              <a:t>    </a:t>
            </a:r>
            <a:r>
              <a:rPr sz="1800" dirty="0">
                <a:latin typeface="Bahnschrift Condensed" panose="020B0502040204020203" pitchFamily="34" charset="0"/>
              </a:rPr>
              <a:t>3. Operational Feasibility: User-friendly UI, multilingual chatbot.</a:t>
            </a:r>
          </a:p>
          <a:p>
            <a:pPr>
              <a:defRPr sz="1800"/>
            </a:pPr>
            <a:endParaRPr lang="en-US" sz="1800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lang="en-US" sz="1800" dirty="0">
                <a:latin typeface="Bahnschrift Condensed" panose="020B0502040204020203" pitchFamily="34" charset="0"/>
              </a:rPr>
              <a:t>   </a:t>
            </a:r>
            <a:r>
              <a:rPr sz="1800" dirty="0">
                <a:latin typeface="Bahnschrift Condensed" panose="020B0502040204020203" pitchFamily="34" charset="0"/>
              </a:rPr>
              <a:t>4. Legal &amp; Compliance Feasibility: Data encryption, audit trails.</a:t>
            </a:r>
          </a:p>
          <a:p>
            <a:pPr marL="0" indent="0">
              <a:buNone/>
              <a:defRPr sz="1800"/>
            </a:pPr>
            <a:endParaRPr lang="en-US" sz="1800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lang="en-US" sz="1800" dirty="0">
                <a:latin typeface="Bahnschrift Condensed" panose="020B0502040204020203" pitchFamily="34" charset="0"/>
              </a:rPr>
              <a:t>   </a:t>
            </a:r>
            <a:r>
              <a:rPr sz="1800" dirty="0">
                <a:latin typeface="Bahnschrift Condensed" panose="020B0502040204020203" pitchFamily="34" charset="0"/>
              </a:rPr>
              <a:t>5. Schedule Feasibility: Modular rollout – User </a:t>
            </a:r>
            <a:r>
              <a:rPr sz="1800" dirty="0" err="1">
                <a:latin typeface="Bahnschrift Condensed" panose="020B0502040204020203" pitchFamily="34" charset="0"/>
              </a:rPr>
              <a:t>Mgmt</a:t>
            </a:r>
            <a:r>
              <a:rPr sz="1800" dirty="0">
                <a:latin typeface="Bahnschrift Condensed" panose="020B0502040204020203" pitchFamily="34" charset="0"/>
              </a:rPr>
              <a:t> → Policies → Claims → AI.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91761" y="0"/>
            <a:ext cx="7765321" cy="1326321"/>
          </a:xfrm>
        </p:spPr>
        <p:txBody>
          <a:bodyPr>
            <a:normAutofit/>
          </a:bodyPr>
          <a:lstStyle/>
          <a:p>
            <a:r>
              <a:rPr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Impacts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218" y="576774"/>
            <a:ext cx="7465929" cy="3254315"/>
          </a:xfrm>
        </p:spPr>
        <p:txBody>
          <a:bodyPr>
            <a:noAutofit/>
          </a:bodyPr>
          <a:lstStyle/>
          <a:p>
            <a:pPr marL="0" indent="0">
              <a:buNone/>
              <a:defRPr sz="1800"/>
            </a:pPr>
            <a:endParaRPr lang="en-US" sz="1400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sz="1800" b="1" dirty="0">
                <a:latin typeface="Bahnschrift Condensed" panose="020B0502040204020203" pitchFamily="34" charset="0"/>
              </a:rPr>
              <a:t>For Employees: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Easy policy enrollment &amp; claim submission.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 Personalized recommendations.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 Transparent claim tracking.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 24/7 chatbot support.</a:t>
            </a:r>
          </a:p>
          <a:p>
            <a:pPr marL="0" indent="0">
              <a:buNone/>
              <a:defRPr sz="1800"/>
            </a:pPr>
            <a:r>
              <a:rPr sz="1800" b="1" dirty="0">
                <a:latin typeface="Bahnschrift Condensed" panose="020B0502040204020203" pitchFamily="34" charset="0"/>
              </a:rPr>
              <a:t>For Organizations</a:t>
            </a:r>
            <a:r>
              <a:rPr sz="1800" dirty="0">
                <a:latin typeface="Bahnschrift Condensed" panose="020B0502040204020203" pitchFamily="34" charset="0"/>
              </a:rPr>
              <a:t>: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 Streamlined policy management.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 Fraud detection &amp; reduced errors.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 Real-time analytics for planning.</a:t>
            </a:r>
          </a:p>
          <a:p>
            <a:pPr>
              <a:defRPr sz="1800"/>
            </a:pPr>
            <a:r>
              <a:rPr sz="1200" dirty="0">
                <a:latin typeface="Bahnschrift Condensed" panose="020B0502040204020203" pitchFamily="34" charset="0"/>
              </a:rPr>
              <a:t> Compliance and audit readiness.</a:t>
            </a:r>
            <a:endParaRPr lang="en-US" sz="1200" dirty="0">
              <a:latin typeface="Bahnschrift Condensed" panose="020B0502040204020203" pitchFamily="34" charset="0"/>
            </a:endParaRPr>
          </a:p>
          <a:p>
            <a:pPr marL="0" indent="0">
              <a:buNone/>
              <a:defRPr sz="1800"/>
            </a:pPr>
            <a:r>
              <a:rPr sz="1800" dirty="0">
                <a:latin typeface="Bahnschrift Condensed" panose="020B0502040204020203" pitchFamily="34" charset="0"/>
              </a:rPr>
              <a:t>For Insurers &amp; Policy Managers:</a:t>
            </a:r>
          </a:p>
          <a:p>
            <a:pPr>
              <a:defRPr sz="1800"/>
            </a:pPr>
            <a:r>
              <a:rPr sz="1400" dirty="0">
                <a:latin typeface="Bahnschrift Condensed" panose="020B0502040204020203" pitchFamily="34" charset="0"/>
              </a:rPr>
              <a:t> Automated workflows &amp; approvals.</a:t>
            </a:r>
          </a:p>
          <a:p>
            <a:pPr>
              <a:defRPr sz="1800"/>
            </a:pPr>
            <a:r>
              <a:rPr sz="1400" dirty="0">
                <a:latin typeface="Bahnschrift Condensed" panose="020B0502040204020203" pitchFamily="34" charset="0"/>
              </a:rPr>
              <a:t> Improved risk assessment using AI.</a:t>
            </a:r>
          </a:p>
          <a:p>
            <a:pPr>
              <a:defRPr sz="1800"/>
            </a:pPr>
            <a:r>
              <a:rPr sz="1400" dirty="0">
                <a:latin typeface="Bahnschrift Condensed" panose="020B0502040204020203" pitchFamily="34" charset="0"/>
              </a:rPr>
              <a:t> Better policy adoption insights.</a:t>
            </a:r>
          </a:p>
          <a:p>
            <a:pPr>
              <a:defRPr sz="1800"/>
            </a:pPr>
            <a:r>
              <a:rPr sz="1400" dirty="0">
                <a:latin typeface="Bahnschrift Condensed" panose="020B0502040204020203" pitchFamily="34" charset="0"/>
              </a:rPr>
              <a:t> Enhanced customer engagement.</a:t>
            </a:r>
          </a:p>
        </p:txBody>
      </p:sp>
      <p:pic>
        <p:nvPicPr>
          <p:cNvPr id="3074" name="Picture 2" descr="Employee Benefits &amp; Insurance Brokers in New York | Shortlister">
            <a:extLst>
              <a:ext uri="{FF2B5EF4-FFF2-40B4-BE49-F238E27FC236}">
                <a16:creationId xmlns:a16="http://schemas.microsoft.com/office/drawing/2014/main" id="{267509B1-4F39-E72E-9D5C-4BD5E4840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214" y="942535"/>
            <a:ext cx="5936567" cy="5514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8346F"/>
      </a:dk2>
      <a:lt2>
        <a:srgbClr val="D9A8D2"/>
      </a:lt2>
      <a:accent1>
        <a:srgbClr val="CE57AB"/>
      </a:accent1>
      <a:accent2>
        <a:srgbClr val="8E8EFD"/>
      </a:accent2>
      <a:accent3>
        <a:srgbClr val="7CBCE0"/>
      </a:accent3>
      <a:accent4>
        <a:srgbClr val="70BF9F"/>
      </a:accent4>
      <a:accent5>
        <a:srgbClr val="A5B960"/>
      </a:accent5>
      <a:accent6>
        <a:srgbClr val="D47A57"/>
      </a:accent6>
      <a:hlink>
        <a:srgbClr val="D164DE"/>
      </a:hlink>
      <a:folHlink>
        <a:srgbClr val="BE87C4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D4FE1632-F131-47D3-A814-99E9CD025E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216</TotalTime>
  <Words>910</Words>
  <Application>Microsoft Office PowerPoint</Application>
  <PresentationFormat>On-screen Show (4:3)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Bahnschrift Condensed</vt:lpstr>
      <vt:lpstr>Bookman Old Style</vt:lpstr>
      <vt:lpstr>Rockwell</vt:lpstr>
      <vt:lpstr>Times New Roman</vt:lpstr>
      <vt:lpstr>Wingdings</vt:lpstr>
      <vt:lpstr>Damask</vt:lpstr>
      <vt:lpstr>InsurAI – Corporate Policy Automation &amp; Intelligence System</vt:lpstr>
      <vt:lpstr>PowerPoint Presentation</vt:lpstr>
      <vt:lpstr>PowerPoint Presentation</vt:lpstr>
      <vt:lpstr>Proposed Solution</vt:lpstr>
      <vt:lpstr>PowerPoint Presentation</vt:lpstr>
      <vt:lpstr>Technical Approach</vt:lpstr>
      <vt:lpstr>PowerPoint Presentation</vt:lpstr>
      <vt:lpstr>Feasibility &amp; Viability</vt:lpstr>
      <vt:lpstr>Impacts &amp; Benefits</vt:lpstr>
      <vt:lpstr>Research &amp; References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Lenovo</cp:lastModifiedBy>
  <cp:revision>12</cp:revision>
  <dcterms:created xsi:type="dcterms:W3CDTF">2013-01-27T09:14:16Z</dcterms:created>
  <dcterms:modified xsi:type="dcterms:W3CDTF">2025-10-07T13:46:19Z</dcterms:modified>
  <cp:category/>
</cp:coreProperties>
</file>