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698" r:id="rId2"/>
  </p:sldMasterIdLst>
  <p:notesMasterIdLst>
    <p:notesMasterId r:id="rId28"/>
  </p:notesMasterIdLst>
  <p:handoutMasterIdLst>
    <p:handoutMasterId r:id="rId29"/>
  </p:handoutMasterIdLst>
  <p:sldIdLst>
    <p:sldId id="359" r:id="rId3"/>
    <p:sldId id="257" r:id="rId4"/>
    <p:sldId id="292" r:id="rId5"/>
    <p:sldId id="360" r:id="rId6"/>
    <p:sldId id="406" r:id="rId7"/>
    <p:sldId id="361" r:id="rId8"/>
    <p:sldId id="403" r:id="rId9"/>
    <p:sldId id="356" r:id="rId10"/>
    <p:sldId id="371" r:id="rId11"/>
    <p:sldId id="404" r:id="rId12"/>
    <p:sldId id="348" r:id="rId13"/>
    <p:sldId id="375" r:id="rId14"/>
    <p:sldId id="407" r:id="rId15"/>
    <p:sldId id="409" r:id="rId16"/>
    <p:sldId id="405" r:id="rId17"/>
    <p:sldId id="408" r:id="rId18"/>
    <p:sldId id="410" r:id="rId19"/>
    <p:sldId id="411" r:id="rId20"/>
    <p:sldId id="391" r:id="rId21"/>
    <p:sldId id="400" r:id="rId22"/>
    <p:sldId id="398" r:id="rId23"/>
    <p:sldId id="344" r:id="rId24"/>
    <p:sldId id="345" r:id="rId25"/>
    <p:sldId id="347" r:id="rId26"/>
    <p:sldId id="278" r:id="rId27"/>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changjia" initials="wc" lastIdx="1" clrIdx="0">
    <p:extLst>
      <p:ext uri="{19B8F6BF-5375-455C-9EA6-DF929625EA0E}">
        <p15:presenceInfo xmlns:p15="http://schemas.microsoft.com/office/powerpoint/2012/main" userId="d3bc5149dfb399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80304"/>
    <a:srgbClr val="161645"/>
    <a:srgbClr val="140488"/>
    <a:srgbClr val="AA0000"/>
    <a:srgbClr val="FFC000"/>
    <a:srgbClr val="0000A1"/>
    <a:srgbClr val="7F00FF"/>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0" autoAdjust="0"/>
    <p:restoredTop sz="79113" autoAdjust="0"/>
  </p:normalViewPr>
  <p:slideViewPr>
    <p:cSldViewPr snapToGrid="0">
      <p:cViewPr varScale="1">
        <p:scale>
          <a:sx n="86" d="100"/>
          <a:sy n="86" d="100"/>
        </p:scale>
        <p:origin x="2262" y="72"/>
      </p:cViewPr>
      <p:guideLst>
        <p:guide orient="horz" pos="2160"/>
        <p:guide pos="2880"/>
      </p:guideLst>
    </p:cSldViewPr>
  </p:slideViewPr>
  <p:outlineViewPr>
    <p:cViewPr>
      <p:scale>
        <a:sx n="33" d="100"/>
        <a:sy n="33" d="100"/>
      </p:scale>
      <p:origin x="0" y="-4944"/>
    </p:cViewPr>
  </p:outlineViewPr>
  <p:notesTextViewPr>
    <p:cViewPr>
      <p:scale>
        <a:sx n="150" d="100"/>
        <a:sy n="150" d="100"/>
      </p:scale>
      <p:origin x="0" y="0"/>
    </p:cViewPr>
  </p:notesTextViewPr>
  <p:sorterViewPr>
    <p:cViewPr>
      <p:scale>
        <a:sx n="100" d="100"/>
        <a:sy n="100" d="100"/>
      </p:scale>
      <p:origin x="0" y="-8717"/>
    </p:cViewPr>
  </p:sorterViewPr>
  <p:notesViewPr>
    <p:cSldViewPr snapToGrid="0">
      <p:cViewPr>
        <p:scale>
          <a:sx n="75" d="100"/>
          <a:sy n="75" d="100"/>
        </p:scale>
        <p:origin x="1718"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1"/>
            <a:ext cx="3076363" cy="513508"/>
          </a:xfrm>
          <a:prstGeom prst="rect">
            <a:avLst/>
          </a:prstGeom>
        </p:spPr>
        <p:txBody>
          <a:bodyPr vert="horz" lIns="99048" tIns="49524" rIns="99048" bIns="49524" rtlCol="0"/>
          <a:lstStyle>
            <a:lvl1pPr algn="r">
              <a:defRPr sz="1300"/>
            </a:lvl1pPr>
          </a:lstStyle>
          <a:p>
            <a:fld id="{61629EED-BB00-4F67-A1AD-11EDD9AFCC64}" type="datetimeFigureOut">
              <a:rPr lang="zh-CN" altLang="en-US" smtClean="0"/>
              <a:t>2022/5/22</a:t>
            </a:fld>
            <a:endParaRPr lang="zh-CN" altLang="en-US"/>
          </a:p>
        </p:txBody>
      </p:sp>
      <p:sp>
        <p:nvSpPr>
          <p:cNvPr id="4" name="页脚占位符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A7FFA782-6ED5-4658-8D98-6E4F6341D9C1}" type="slidenum">
              <a:rPr lang="zh-CN" altLang="en-US" smtClean="0"/>
              <a:t>‹#›</a:t>
            </a:fld>
            <a:endParaRPr lang="zh-CN" altLang="en-US"/>
          </a:p>
        </p:txBody>
      </p:sp>
    </p:spTree>
    <p:extLst>
      <p:ext uri="{BB962C8B-B14F-4D97-AF65-F5344CB8AC3E}">
        <p14:creationId xmlns:p14="http://schemas.microsoft.com/office/powerpoint/2010/main" val="4220058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1"/>
            <a:ext cx="3076363" cy="513508"/>
          </a:xfrm>
          <a:prstGeom prst="rect">
            <a:avLst/>
          </a:prstGeom>
        </p:spPr>
        <p:txBody>
          <a:bodyPr vert="horz" lIns="99048" tIns="49524" rIns="99048" bIns="49524" rtlCol="0"/>
          <a:lstStyle>
            <a:lvl1pPr algn="r">
              <a:defRPr sz="1300"/>
            </a:lvl1pPr>
          </a:lstStyle>
          <a:p>
            <a:fld id="{671836A3-8F22-4DEF-9DF3-B90F8E234995}" type="datetimeFigureOut">
              <a:rPr lang="zh-CN" altLang="en-US" smtClean="0"/>
              <a:t>2022/5/22</a:t>
            </a:fld>
            <a:endParaRPr lang="zh-CN" altLang="en-US"/>
          </a:p>
        </p:txBody>
      </p:sp>
      <p:sp>
        <p:nvSpPr>
          <p:cNvPr id="4" name="幻灯片图像占位符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80"/>
          </a:xfrm>
          <a:prstGeom prst="rect">
            <a:avLst/>
          </a:prstGeom>
        </p:spPr>
        <p:txBody>
          <a:bodyPr vert="horz" lIns="99048" tIns="49524" rIns="99048" bIns="49524"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F2E64F7A-AD65-4BF5-819A-174E37902011}" type="slidenum">
              <a:rPr lang="zh-CN" altLang="en-US" smtClean="0"/>
              <a:t>‹#›</a:t>
            </a:fld>
            <a:endParaRPr lang="zh-CN" altLang="en-US"/>
          </a:p>
        </p:txBody>
      </p:sp>
    </p:spTree>
    <p:extLst>
      <p:ext uri="{BB962C8B-B14F-4D97-AF65-F5344CB8AC3E}">
        <p14:creationId xmlns:p14="http://schemas.microsoft.com/office/powerpoint/2010/main" val="3406271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a:xfrm>
            <a:off x="1247775" y="5006429"/>
            <a:ext cx="4603750" cy="4029880"/>
          </a:xfrm>
        </p:spPr>
        <p:txBody>
          <a:bodyPr/>
          <a:lstStyle/>
          <a:p>
            <a:pPr indent="296364" algn="just">
              <a:lnSpc>
                <a:spcPts val="2166"/>
              </a:lnSpc>
              <a:defRPr/>
            </a:pPr>
            <a:r>
              <a:rPr lang="zh-CN" altLang="en-US" dirty="0">
                <a:latin typeface="Times New Roman" panose="02020603050405020304" pitchFamily="18" charset="0"/>
                <a:cs typeface="Times New Roman" panose="02020603050405020304" pitchFamily="18" charset="0"/>
              </a:rPr>
              <a:t>  尊敬的各位老师，感谢您百忙之中抽出时间来参加我的学位论文答辩，我的论文题目是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基于二维码和移动终端的</a:t>
            </a:r>
            <a:r>
              <a:rPr lang="en-US" altLang="zh-CN" dirty="0">
                <a:latin typeface="Times New Roman" panose="02020603050405020304" pitchFamily="18" charset="0"/>
                <a:cs typeface="Times New Roman" panose="02020603050405020304" pitchFamily="18" charset="0"/>
              </a:rPr>
              <a:t>SM2</a:t>
            </a:r>
            <a:r>
              <a:rPr lang="zh-CN" altLang="en-US" dirty="0">
                <a:latin typeface="Times New Roman" panose="02020603050405020304" pitchFamily="18" charset="0"/>
                <a:cs typeface="Times New Roman" panose="02020603050405020304" pitchFamily="18" charset="0"/>
              </a:rPr>
              <a:t>密码数据处理研究</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，我的导师是龙毅宏教授。</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247775" y="1279525"/>
            <a:ext cx="4603750" cy="3454400"/>
          </a:xfrm>
        </p:spPr>
      </p:sp>
      <p:sp>
        <p:nvSpPr>
          <p:cNvPr id="22531" name="备注占位符 2"/>
          <p:cNvSpPr>
            <a:spLocks noGrp="1"/>
          </p:cNvSpPr>
          <p:nvPr>
            <p:ph type="body" idx="1"/>
          </p:nvPr>
        </p:nvSpPr>
        <p:spPr>
          <a:xfrm>
            <a:off x="1247775" y="4925407"/>
            <a:ext cx="4603750" cy="40298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261268" algn="just" defTabSz="914400" rtl="0" eaLnBrk="1" fontAlgn="auto" latinLnBrk="0" hangingPunct="1">
              <a:lnSpc>
                <a:spcPts val="2166"/>
              </a:lnSpc>
              <a:spcBef>
                <a:spcPts val="0"/>
              </a:spcBef>
              <a:spcAft>
                <a:spcPts val="0"/>
              </a:spcAft>
              <a:buClrTx/>
              <a:buSzTx/>
              <a:buFontTx/>
              <a:buNone/>
              <a:tabLst/>
              <a:defRPr/>
            </a:pPr>
            <a:r>
              <a:rPr lang="zh-CN" alt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二维码是相对于普通的一维条形码的相对说法，它能比普通条形码存储更多的数据量，因此得到了广泛的使用。</a:t>
            </a:r>
            <a:endParaRPr lang="en-US" altLang="zh-CN"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indent="261268" algn="just">
              <a:lnSpc>
                <a:spcPts val="2166"/>
              </a:lnSpc>
            </a:pPr>
            <a:endParaRPr lang="zh-CN" altLang="en-US" b="1" dirty="0">
              <a:solidFill>
                <a:srgbClr val="C00000"/>
              </a:solidFill>
              <a:latin typeface="Times New Roman" panose="02020603050405020304" pitchFamily="18" charset="0"/>
              <a:cs typeface="Times New Roman" panose="02020603050405020304" pitchFamily="18"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chemeClr val="bg1"/>
                </a:solidFill>
                <a:latin typeface="Times New Roman" panose="02020603050405020304" pitchFamily="18" charset="0"/>
                <a:ea typeface="宋体" panose="02010600030101010101" pitchFamily="2" charset="-122"/>
              </a:defRPr>
            </a:lvl1pPr>
            <a:lvl2pPr marL="804763" indent="-309524">
              <a:defRPr sz="2600" b="1">
                <a:solidFill>
                  <a:schemeClr val="bg1"/>
                </a:solidFill>
                <a:latin typeface="Times New Roman" panose="02020603050405020304" pitchFamily="18" charset="0"/>
                <a:ea typeface="宋体" panose="02010600030101010101" pitchFamily="2" charset="-122"/>
              </a:defRPr>
            </a:lvl2pPr>
            <a:lvl3pPr marL="1238098" indent="-247620">
              <a:defRPr sz="2600" b="1">
                <a:solidFill>
                  <a:schemeClr val="bg1"/>
                </a:solidFill>
                <a:latin typeface="Times New Roman" panose="02020603050405020304" pitchFamily="18" charset="0"/>
                <a:ea typeface="宋体" panose="02010600030101010101" pitchFamily="2" charset="-122"/>
              </a:defRPr>
            </a:lvl3pPr>
            <a:lvl4pPr marL="1733337" indent="-247620">
              <a:defRPr sz="2600" b="1">
                <a:solidFill>
                  <a:schemeClr val="bg1"/>
                </a:solidFill>
                <a:latin typeface="Times New Roman" panose="02020603050405020304" pitchFamily="18" charset="0"/>
                <a:ea typeface="宋体" panose="02010600030101010101" pitchFamily="2" charset="-122"/>
              </a:defRPr>
            </a:lvl4pPr>
            <a:lvl5pPr marL="2228576" indent="-247620">
              <a:defRPr sz="2600" b="1">
                <a:solidFill>
                  <a:schemeClr val="bg1"/>
                </a:solidFill>
                <a:latin typeface="Times New Roman" panose="02020603050405020304" pitchFamily="18" charset="0"/>
                <a:ea typeface="宋体" panose="02010600030101010101" pitchFamily="2" charset="-122"/>
              </a:defRPr>
            </a:lvl5pPr>
            <a:lvl6pPr marL="2723815"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6pPr>
            <a:lvl7pPr marL="3219054"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7pPr>
            <a:lvl8pPr marL="3714293"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8pPr>
            <a:lvl9pPr marL="4209532"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9pPr>
          </a:lstStyle>
          <a:p>
            <a:pPr defTabSz="990478">
              <a:defRPr/>
            </a:pPr>
            <a:fld id="{D50E2DC8-FA20-435F-9463-48B82E126660}" type="slidenum">
              <a:rPr lang="en-US" altLang="zh-CN" sz="1300" b="0">
                <a:solidFill>
                  <a:prstClr val="black"/>
                </a:solidFill>
                <a:latin typeface="Arial" panose="020B0604020202020204" pitchFamily="34" charset="0"/>
              </a:rPr>
              <a:pPr defTabSz="990478">
                <a:defRPr/>
              </a:pPr>
              <a:t>10</a:t>
            </a:fld>
            <a:endParaRPr lang="en-US" altLang="zh-CN" sz="1300" b="0">
              <a:solidFill>
                <a:prstClr val="black"/>
              </a:solidFill>
              <a:latin typeface="Arial" panose="020B0604020202020204" pitchFamily="34" charset="0"/>
            </a:endParaRPr>
          </a:p>
        </p:txBody>
      </p:sp>
    </p:spTree>
    <p:extLst>
      <p:ext uri="{BB962C8B-B14F-4D97-AF65-F5344CB8AC3E}">
        <p14:creationId xmlns:p14="http://schemas.microsoft.com/office/powerpoint/2010/main" val="3902226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1247775" y="4925407"/>
            <a:ext cx="4603750" cy="4029880"/>
          </a:xfrm>
        </p:spPr>
        <p:txBody>
          <a:bodyPr/>
          <a:lstStyle/>
          <a:p>
            <a:pPr indent="261268" algn="just">
              <a:lnSpc>
                <a:spcPts val="2166"/>
              </a:lnSpc>
              <a:defRPr/>
            </a:pP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2E64F7A-AD65-4BF5-819A-174E37902011}" type="slidenum">
              <a:rPr lang="zh-CN" altLang="en-US" smtClean="0"/>
              <a:t>11</a:t>
            </a:fld>
            <a:endParaRPr lang="zh-CN" altLang="en-US"/>
          </a:p>
        </p:txBody>
      </p:sp>
    </p:spTree>
    <p:extLst>
      <p:ext uri="{BB962C8B-B14F-4D97-AF65-F5344CB8AC3E}">
        <p14:creationId xmlns:p14="http://schemas.microsoft.com/office/powerpoint/2010/main" val="2195209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1247775" y="1279525"/>
            <a:ext cx="4603750" cy="3454400"/>
          </a:xfrm>
        </p:spPr>
      </p:sp>
      <p:sp>
        <p:nvSpPr>
          <p:cNvPr id="8195" name="备注占位符 2"/>
          <p:cNvSpPr>
            <a:spLocks noGrp="1"/>
          </p:cNvSpPr>
          <p:nvPr>
            <p:ph type="body" idx="1"/>
          </p:nvPr>
        </p:nvSpPr>
        <p:spPr>
          <a:xfrm>
            <a:off x="1247775" y="4867534"/>
            <a:ext cx="4603750" cy="40298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61268" algn="just" defTabSz="990478">
              <a:lnSpc>
                <a:spcPts val="2166"/>
              </a:lnSpc>
              <a:defRPr/>
            </a:pPr>
            <a:r>
              <a:rPr kumimoji="1" lang="zh-CN" altLang="en-US" dirty="0">
                <a:latin typeface="宋体" panose="02010600030101010101" pitchFamily="2" charset="-122"/>
                <a:ea typeface="宋体" panose="02010600030101010101" pitchFamily="2" charset="-122"/>
              </a:rPr>
              <a:t>接下来向各位老师汇报</a:t>
            </a:r>
            <a:r>
              <a:rPr lang="zh-CN" altLang="en-US" b="1" dirty="0">
                <a:solidFill>
                  <a:srgbClr val="000066"/>
                </a:solidFill>
                <a:latin typeface="宋体" panose="02010600030101010101" pitchFamily="2" charset="-122"/>
                <a:ea typeface="宋体" panose="02010600030101010101" pitchFamily="2" charset="-122"/>
              </a:rPr>
              <a:t>系统的需求分析与整体方案设计</a:t>
            </a:r>
            <a:r>
              <a:rPr kumimoji="1" lang="zh-CN" altLang="en-US" dirty="0">
                <a:latin typeface="宋体" panose="02010600030101010101" pitchFamily="2" charset="-122"/>
                <a:ea typeface="宋体" panose="02010600030101010101" pitchFamily="2" charset="-122"/>
              </a:rPr>
              <a:t>，也就是第</a:t>
            </a:r>
            <a:r>
              <a:rPr kumimoji="1" lang="en-US" altLang="zh-CN" dirty="0">
                <a:latin typeface="宋体" panose="02010600030101010101" pitchFamily="2" charset="-122"/>
                <a:ea typeface="宋体" panose="02010600030101010101" pitchFamily="2" charset="-122"/>
              </a:rPr>
              <a:t>2</a:t>
            </a:r>
            <a:r>
              <a:rPr kumimoji="1" lang="zh-CN" altLang="en-US" dirty="0">
                <a:latin typeface="宋体" panose="02010600030101010101" pitchFamily="2" charset="-122"/>
                <a:ea typeface="宋体" panose="02010600030101010101" pitchFamily="2" charset="-122"/>
              </a:rPr>
              <a:t>章的主要内容。</a:t>
            </a:r>
          </a:p>
        </p:txBody>
      </p:sp>
      <p:sp>
        <p:nvSpPr>
          <p:cNvPr id="8196"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chemeClr val="bg1"/>
                </a:solidFill>
                <a:latin typeface="Times New Roman" panose="02020603050405020304" pitchFamily="18" charset="0"/>
                <a:ea typeface="宋体" panose="02010600030101010101" pitchFamily="2" charset="-122"/>
              </a:defRPr>
            </a:lvl1pPr>
            <a:lvl2pPr marL="804763" indent="-309524">
              <a:defRPr sz="2600" b="1">
                <a:solidFill>
                  <a:schemeClr val="bg1"/>
                </a:solidFill>
                <a:latin typeface="Times New Roman" panose="02020603050405020304" pitchFamily="18" charset="0"/>
                <a:ea typeface="宋体" panose="02010600030101010101" pitchFamily="2" charset="-122"/>
              </a:defRPr>
            </a:lvl2pPr>
            <a:lvl3pPr marL="1238098" indent="-247620">
              <a:defRPr sz="2600" b="1">
                <a:solidFill>
                  <a:schemeClr val="bg1"/>
                </a:solidFill>
                <a:latin typeface="Times New Roman" panose="02020603050405020304" pitchFamily="18" charset="0"/>
                <a:ea typeface="宋体" panose="02010600030101010101" pitchFamily="2" charset="-122"/>
              </a:defRPr>
            </a:lvl3pPr>
            <a:lvl4pPr marL="1733337" indent="-247620">
              <a:defRPr sz="2600" b="1">
                <a:solidFill>
                  <a:schemeClr val="bg1"/>
                </a:solidFill>
                <a:latin typeface="Times New Roman" panose="02020603050405020304" pitchFamily="18" charset="0"/>
                <a:ea typeface="宋体" panose="02010600030101010101" pitchFamily="2" charset="-122"/>
              </a:defRPr>
            </a:lvl4pPr>
            <a:lvl5pPr marL="2228576" indent="-247620">
              <a:defRPr sz="2600" b="1">
                <a:solidFill>
                  <a:schemeClr val="bg1"/>
                </a:solidFill>
                <a:latin typeface="Times New Roman" panose="02020603050405020304" pitchFamily="18" charset="0"/>
                <a:ea typeface="宋体" panose="02010600030101010101" pitchFamily="2" charset="-122"/>
              </a:defRPr>
            </a:lvl5pPr>
            <a:lvl6pPr marL="2723815"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6pPr>
            <a:lvl7pPr marL="3219054"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7pPr>
            <a:lvl8pPr marL="3714293"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8pPr>
            <a:lvl9pPr marL="4209532"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9pPr>
          </a:lstStyle>
          <a:p>
            <a:pPr defTabSz="990478" fontAlgn="base">
              <a:spcBef>
                <a:spcPct val="0"/>
              </a:spcBef>
              <a:spcAft>
                <a:spcPct val="0"/>
              </a:spcAft>
              <a:defRPr/>
            </a:pPr>
            <a:fld id="{43DF58BE-E328-4514-B573-5BE0FC3B2E70}" type="slidenum">
              <a:rPr lang="en-US" altLang="zh-CN" sz="1300" b="0">
                <a:solidFill>
                  <a:srgbClr val="000000"/>
                </a:solidFill>
                <a:latin typeface="Arial" panose="020B0604020202020204" pitchFamily="34" charset="0"/>
              </a:rPr>
              <a:pPr defTabSz="990478" fontAlgn="base">
                <a:spcBef>
                  <a:spcPct val="0"/>
                </a:spcBef>
                <a:spcAft>
                  <a:spcPct val="0"/>
                </a:spcAft>
                <a:defRPr/>
              </a:pPr>
              <a:t>12</a:t>
            </a:fld>
            <a:endParaRPr lang="en-US" altLang="zh-CN" sz="1300" b="0">
              <a:solidFill>
                <a:srgbClr val="000000"/>
              </a:solidFill>
              <a:latin typeface="Arial" panose="020B0604020202020204" pitchFamily="34" charset="0"/>
            </a:endParaRPr>
          </a:p>
        </p:txBody>
      </p:sp>
    </p:spTree>
    <p:extLst>
      <p:ext uri="{BB962C8B-B14F-4D97-AF65-F5344CB8AC3E}">
        <p14:creationId xmlns:p14="http://schemas.microsoft.com/office/powerpoint/2010/main" val="3965548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下面介绍系统的需求分析：</a:t>
            </a:r>
            <a:r>
              <a:rPr lang="en-US" altLang="zh-CN" dirty="0"/>
              <a:t>1</a:t>
            </a:r>
            <a:r>
              <a:rPr lang="zh-CN" altLang="en-US" dirty="0"/>
              <a:t>、密钥存放在移动终端里，移动终端实现密码功能；</a:t>
            </a:r>
            <a:r>
              <a:rPr lang="en-US" altLang="zh-CN" dirty="0"/>
              <a:t>2</a:t>
            </a:r>
            <a:r>
              <a:rPr lang="zh-CN" altLang="en-US" dirty="0"/>
              <a:t>、浏览器以二维码的方式呈现用户数据；</a:t>
            </a:r>
            <a:r>
              <a:rPr lang="en-US" altLang="zh-CN" dirty="0"/>
              <a:t>3</a:t>
            </a:r>
            <a:r>
              <a:rPr lang="zh-CN" altLang="en-US" dirty="0"/>
              <a:t>、移动终端扫描二维码获取数据，处理完成后发送回</a:t>
            </a:r>
            <a:r>
              <a:rPr lang="en-US" altLang="zh-CN" dirty="0"/>
              <a:t>Web</a:t>
            </a:r>
            <a:r>
              <a:rPr lang="zh-CN" altLang="en-US" dirty="0"/>
              <a:t>端；</a:t>
            </a:r>
            <a:r>
              <a:rPr lang="en-US" altLang="zh-CN" dirty="0"/>
              <a:t>4</a:t>
            </a:r>
            <a:r>
              <a:rPr lang="zh-CN" altLang="en-US" dirty="0"/>
              <a:t>、移动终端是手机</a:t>
            </a:r>
            <a:endParaRPr lang="en-US" dirty="0"/>
          </a:p>
        </p:txBody>
      </p:sp>
      <p:sp>
        <p:nvSpPr>
          <p:cNvPr id="4" name="灯片编号占位符 3"/>
          <p:cNvSpPr>
            <a:spLocks noGrp="1"/>
          </p:cNvSpPr>
          <p:nvPr>
            <p:ph type="sldNum" sz="quarter" idx="10"/>
          </p:nvPr>
        </p:nvSpPr>
        <p:spPr/>
        <p:txBody>
          <a:bodyPr/>
          <a:lstStyle/>
          <a:p>
            <a:fld id="{F2E64F7A-AD65-4BF5-819A-174E37902011}" type="slidenum">
              <a:rPr lang="zh-CN" altLang="en-US" smtClean="0"/>
              <a:t>13</a:t>
            </a:fld>
            <a:endParaRPr lang="zh-CN" altLang="en-US"/>
          </a:p>
        </p:txBody>
      </p:sp>
    </p:spTree>
    <p:extLst>
      <p:ext uri="{BB962C8B-B14F-4D97-AF65-F5344CB8AC3E}">
        <p14:creationId xmlns:p14="http://schemas.microsoft.com/office/powerpoint/2010/main" val="465861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系统的整体框架由</a:t>
            </a:r>
            <a:r>
              <a:rPr lang="en-US"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应用客户端、</a:t>
            </a:r>
            <a:r>
              <a:rPr lang="en-US" sz="1200" kern="1200" dirty="0">
                <a:solidFill>
                  <a:schemeClr val="tx1"/>
                </a:solidFill>
                <a:effectLst/>
                <a:latin typeface="+mn-lt"/>
                <a:ea typeface="+mn-ea"/>
                <a:cs typeface="+mn-cs"/>
              </a:rPr>
              <a:t>Android</a:t>
            </a:r>
            <a:r>
              <a:rPr lang="zh-CN" altLang="en-US" sz="1200" kern="1200" dirty="0">
                <a:solidFill>
                  <a:schemeClr val="tx1"/>
                </a:solidFill>
                <a:effectLst/>
                <a:latin typeface="+mn-lt"/>
                <a:ea typeface="+mn-ea"/>
                <a:cs typeface="+mn-cs"/>
              </a:rPr>
              <a:t>移动终端和</a:t>
            </a:r>
            <a:r>
              <a:rPr lang="en-US"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密码服务器三部分组成。</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应用客户端提供可供用户交互的浏览器页面，同时结合二维码技术，将用户输入的用户名、原始数据、选择的密码数据处理方式和</a:t>
            </a:r>
            <a:r>
              <a:rPr lang="en-US" sz="1200" kern="1200" dirty="0">
                <a:solidFill>
                  <a:schemeClr val="tx1"/>
                </a:solidFill>
                <a:effectLst/>
                <a:latin typeface="+mn-lt"/>
                <a:ea typeface="+mn-ea"/>
                <a:cs typeface="+mn-cs"/>
              </a:rPr>
              <a:t>Http</a:t>
            </a:r>
            <a:r>
              <a:rPr lang="zh-CN" altLang="en-US" sz="1200" kern="1200" dirty="0">
                <a:solidFill>
                  <a:schemeClr val="tx1"/>
                </a:solidFill>
                <a:effectLst/>
                <a:latin typeface="+mn-lt"/>
                <a:ea typeface="+mn-ea"/>
                <a:cs typeface="+mn-cs"/>
              </a:rPr>
              <a:t>协议中的会话标识组合在一起存放于二维码中，并将该二维码显示在客户端浏览器页面上。</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Android</a:t>
            </a:r>
            <a:r>
              <a:rPr lang="zh-CN" altLang="en-US" sz="1200" kern="1200" dirty="0">
                <a:solidFill>
                  <a:schemeClr val="tx1"/>
                </a:solidFill>
                <a:effectLst/>
                <a:latin typeface="+mn-lt"/>
                <a:ea typeface="+mn-ea"/>
                <a:cs typeface="+mn-cs"/>
              </a:rPr>
              <a:t>移动终端的密码应用程序可以分为三个独立的部分，它们分别用于数据获取、数据密码处理和数据发送。其中数据获取模块结合二维码扫描技术，通过扫码获取</a:t>
            </a:r>
            <a:r>
              <a:rPr lang="en-US"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应用客户端的密码处理数据和功能请求。数据处理模块用于实现密码处理，包括加密、解密、数字签名和签名验证。密码算法使用</a:t>
            </a:r>
            <a:r>
              <a:rPr lang="en-US" sz="1200" kern="1200" dirty="0">
                <a:solidFill>
                  <a:schemeClr val="tx1"/>
                </a:solidFill>
                <a:effectLst/>
                <a:latin typeface="+mn-lt"/>
                <a:ea typeface="+mn-ea"/>
                <a:cs typeface="+mn-cs"/>
              </a:rPr>
              <a:t>SM2</a:t>
            </a:r>
            <a:r>
              <a:rPr lang="zh-CN" altLang="en-US" sz="1200" kern="1200" dirty="0">
                <a:solidFill>
                  <a:schemeClr val="tx1"/>
                </a:solidFill>
                <a:effectLst/>
                <a:latin typeface="+mn-lt"/>
                <a:ea typeface="+mn-ea"/>
                <a:cs typeface="+mn-cs"/>
              </a:rPr>
              <a:t>国密体制。数据发送模块用于发送数据到</a:t>
            </a:r>
            <a:r>
              <a:rPr lang="en-US"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密码服务器，包括数据处理的结果和会话标识。</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a:t>
            </a:r>
            <a:r>
              <a:rPr lang="en-US"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密码服务器用于处理用户在</a:t>
            </a:r>
            <a:r>
              <a:rPr lang="en-US"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应用客户端中的数据，判断用户名的存在和接收</a:t>
            </a:r>
            <a:r>
              <a:rPr lang="en-US" sz="1200" kern="1200" dirty="0">
                <a:solidFill>
                  <a:schemeClr val="tx1"/>
                </a:solidFill>
                <a:effectLst/>
                <a:latin typeface="+mn-lt"/>
                <a:ea typeface="+mn-ea"/>
                <a:cs typeface="+mn-cs"/>
              </a:rPr>
              <a:t>Android</a:t>
            </a:r>
            <a:r>
              <a:rPr lang="zh-CN" altLang="en-US" sz="1200" kern="1200" dirty="0">
                <a:solidFill>
                  <a:schemeClr val="tx1"/>
                </a:solidFill>
                <a:effectLst/>
                <a:latin typeface="+mn-lt"/>
                <a:ea typeface="+mn-ea"/>
                <a:cs typeface="+mn-cs"/>
              </a:rPr>
              <a:t>移动终端提交的数据处理结果。</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F2E64F7A-AD65-4BF5-819A-174E37902011}" type="slidenum">
              <a:rPr lang="zh-CN" altLang="en-US" smtClean="0"/>
              <a:t>14</a:t>
            </a:fld>
            <a:endParaRPr lang="zh-CN" altLang="en-US"/>
          </a:p>
        </p:txBody>
      </p:sp>
    </p:spTree>
    <p:extLst>
      <p:ext uri="{BB962C8B-B14F-4D97-AF65-F5344CB8AC3E}">
        <p14:creationId xmlns:p14="http://schemas.microsoft.com/office/powerpoint/2010/main" val="817392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1247775" y="1279525"/>
            <a:ext cx="4603750" cy="3454400"/>
          </a:xfrm>
        </p:spPr>
      </p:sp>
      <p:sp>
        <p:nvSpPr>
          <p:cNvPr id="8195" name="备注占位符 2"/>
          <p:cNvSpPr>
            <a:spLocks noGrp="1"/>
          </p:cNvSpPr>
          <p:nvPr>
            <p:ph type="body" idx="1"/>
          </p:nvPr>
        </p:nvSpPr>
        <p:spPr>
          <a:xfrm>
            <a:off x="1419860" y="4925407"/>
            <a:ext cx="4259580" cy="40298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61268" algn="just" defTabSz="990478">
              <a:lnSpc>
                <a:spcPts val="2166"/>
              </a:lnSpc>
              <a:defRPr/>
            </a:pPr>
            <a:r>
              <a:rPr kumimoji="1" lang="zh-CN" altLang="en-US" dirty="0">
                <a:latin typeface="Arial" panose="020B0604020202020204" pitchFamily="34" charset="0"/>
              </a:rPr>
              <a:t>接下来是第</a:t>
            </a:r>
            <a:r>
              <a:rPr kumimoji="1" lang="en-US" altLang="zh-CN" dirty="0">
                <a:latin typeface="Arial" panose="020B0604020202020204" pitchFamily="34" charset="0"/>
              </a:rPr>
              <a:t>3</a:t>
            </a:r>
            <a:r>
              <a:rPr kumimoji="1" lang="zh-CN" altLang="en-US" dirty="0">
                <a:latin typeface="Arial" panose="020B0604020202020204" pitchFamily="34" charset="0"/>
              </a:rPr>
              <a:t>部分，系统的具体实现。</a:t>
            </a:r>
          </a:p>
        </p:txBody>
      </p:sp>
      <p:sp>
        <p:nvSpPr>
          <p:cNvPr id="8196"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chemeClr val="bg1"/>
                </a:solidFill>
                <a:latin typeface="Times New Roman" panose="02020603050405020304" pitchFamily="18" charset="0"/>
                <a:ea typeface="宋体" panose="02010600030101010101" pitchFamily="2" charset="-122"/>
              </a:defRPr>
            </a:lvl1pPr>
            <a:lvl2pPr marL="804763" indent="-309524">
              <a:defRPr sz="2600" b="1">
                <a:solidFill>
                  <a:schemeClr val="bg1"/>
                </a:solidFill>
                <a:latin typeface="Times New Roman" panose="02020603050405020304" pitchFamily="18" charset="0"/>
                <a:ea typeface="宋体" panose="02010600030101010101" pitchFamily="2" charset="-122"/>
              </a:defRPr>
            </a:lvl2pPr>
            <a:lvl3pPr marL="1238098" indent="-247620">
              <a:defRPr sz="2600" b="1">
                <a:solidFill>
                  <a:schemeClr val="bg1"/>
                </a:solidFill>
                <a:latin typeface="Times New Roman" panose="02020603050405020304" pitchFamily="18" charset="0"/>
                <a:ea typeface="宋体" panose="02010600030101010101" pitchFamily="2" charset="-122"/>
              </a:defRPr>
            </a:lvl3pPr>
            <a:lvl4pPr marL="1733337" indent="-247620">
              <a:defRPr sz="2600" b="1">
                <a:solidFill>
                  <a:schemeClr val="bg1"/>
                </a:solidFill>
                <a:latin typeface="Times New Roman" panose="02020603050405020304" pitchFamily="18" charset="0"/>
                <a:ea typeface="宋体" panose="02010600030101010101" pitchFamily="2" charset="-122"/>
              </a:defRPr>
            </a:lvl4pPr>
            <a:lvl5pPr marL="2228576" indent="-247620">
              <a:defRPr sz="2600" b="1">
                <a:solidFill>
                  <a:schemeClr val="bg1"/>
                </a:solidFill>
                <a:latin typeface="Times New Roman" panose="02020603050405020304" pitchFamily="18" charset="0"/>
                <a:ea typeface="宋体" panose="02010600030101010101" pitchFamily="2" charset="-122"/>
              </a:defRPr>
            </a:lvl5pPr>
            <a:lvl6pPr marL="2723815"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6pPr>
            <a:lvl7pPr marL="3219054"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7pPr>
            <a:lvl8pPr marL="3714293"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8pPr>
            <a:lvl9pPr marL="4209532"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9pPr>
          </a:lstStyle>
          <a:p>
            <a:pPr defTabSz="990478" fontAlgn="base">
              <a:spcBef>
                <a:spcPct val="0"/>
              </a:spcBef>
              <a:spcAft>
                <a:spcPct val="0"/>
              </a:spcAft>
              <a:defRPr/>
            </a:pPr>
            <a:fld id="{43DF58BE-E328-4514-B573-5BE0FC3B2E70}" type="slidenum">
              <a:rPr lang="en-US" altLang="zh-CN" sz="1300" b="0">
                <a:solidFill>
                  <a:srgbClr val="000000"/>
                </a:solidFill>
                <a:latin typeface="Arial" panose="020B0604020202020204" pitchFamily="34" charset="0"/>
              </a:rPr>
              <a:pPr defTabSz="990478" fontAlgn="base">
                <a:spcBef>
                  <a:spcPct val="0"/>
                </a:spcBef>
                <a:spcAft>
                  <a:spcPct val="0"/>
                </a:spcAft>
                <a:defRPr/>
              </a:pPr>
              <a:t>15</a:t>
            </a:fld>
            <a:endParaRPr lang="en-US" altLang="zh-CN" sz="1300" b="0">
              <a:solidFill>
                <a:srgbClr val="000000"/>
              </a:solidFill>
              <a:latin typeface="Arial" panose="020B0604020202020204" pitchFamily="34" charset="0"/>
            </a:endParaRPr>
          </a:p>
        </p:txBody>
      </p:sp>
    </p:spTree>
    <p:extLst>
      <p:ext uri="{BB962C8B-B14F-4D97-AF65-F5344CB8AC3E}">
        <p14:creationId xmlns:p14="http://schemas.microsoft.com/office/powerpoint/2010/main" val="2574962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数据获取模块：</a:t>
            </a:r>
            <a:r>
              <a:rPr lang="zh-CN" altLang="en-US" kern="100" dirty="0">
                <a:latin typeface="Times New Roman" panose="02020603050405020304" pitchFamily="18" charset="0"/>
                <a:ea typeface="+mn-ea"/>
              </a:rPr>
              <a:t>通过扫描二维码实现信息的获取，先将信息解析成数据信息和操作信息，然后发送给数据处理模块进行相应的处理。</a:t>
            </a:r>
            <a:endParaRPr lang="en-US" kern="100" dirty="0">
              <a:latin typeface="Times New Roman" panose="02020603050405020304" pitchFamily="18" charset="0"/>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数据处理模块：</a:t>
            </a:r>
            <a:r>
              <a:rPr lang="zh-CN" altLang="en-US" kern="100" dirty="0">
                <a:latin typeface="Times New Roman" panose="02020603050405020304" pitchFamily="18" charset="0"/>
                <a:ea typeface="+mn-ea"/>
              </a:rPr>
              <a:t>数据处理模块会根据不同的取值进行不同的处理方式，处理完成后会得到处理结果，并把结果递交给数据发送模块。</a:t>
            </a:r>
            <a:endParaRPr lang="en-US" kern="100" dirty="0">
              <a:latin typeface="Times New Roman" panose="02020603050405020304" pitchFamily="18" charset="0"/>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数据发送模块：</a:t>
            </a:r>
            <a:r>
              <a:rPr lang="zh-CN" altLang="en-US" kern="100" dirty="0">
                <a:latin typeface="Times New Roman" panose="02020603050405020304" pitchFamily="18" charset="0"/>
                <a:ea typeface="+mn-ea"/>
              </a:rPr>
              <a:t>数据发送模块的任务是将数据处理后的结果和会话标识</a:t>
            </a:r>
            <a:r>
              <a:rPr lang="en-US" kern="100" dirty="0" err="1">
                <a:latin typeface="Times New Roman" panose="02020603050405020304" pitchFamily="18" charset="0"/>
                <a:ea typeface="宋体" panose="02010600030101010101" pitchFamily="2" charset="-122"/>
              </a:rPr>
              <a:t>sessionId</a:t>
            </a:r>
            <a:r>
              <a:rPr lang="zh-CN" altLang="en-US" kern="100" dirty="0">
                <a:latin typeface="Times New Roman" panose="02020603050405020304" pitchFamily="18" charset="0"/>
                <a:ea typeface="+mn-ea"/>
              </a:rPr>
              <a:t>一起发送给</a:t>
            </a:r>
            <a:r>
              <a:rPr lang="en-US" kern="100" dirty="0">
                <a:latin typeface="Times New Roman" panose="02020603050405020304" pitchFamily="18" charset="0"/>
                <a:ea typeface="宋体" panose="02010600030101010101" pitchFamily="2" charset="-122"/>
              </a:rPr>
              <a:t>Web</a:t>
            </a:r>
            <a:r>
              <a:rPr lang="zh-CN" altLang="en-US" kern="100" dirty="0">
                <a:latin typeface="Times New Roman" panose="02020603050405020304" pitchFamily="18" charset="0"/>
                <a:ea typeface="+mn-ea"/>
              </a:rPr>
              <a:t>密码服务器。</a:t>
            </a:r>
            <a:endParaRPr lang="en-US" kern="100" dirty="0">
              <a:latin typeface="Times New Roman" panose="02020603050405020304" pitchFamily="18" charset="0"/>
              <a:ea typeface="宋体" panose="02010600030101010101" pitchFamily="2" charset="-122"/>
            </a:endParaRPr>
          </a:p>
          <a:p>
            <a:endParaRPr lang="en-US" dirty="0"/>
          </a:p>
        </p:txBody>
      </p:sp>
      <p:sp>
        <p:nvSpPr>
          <p:cNvPr id="4" name="灯片编号占位符 3"/>
          <p:cNvSpPr>
            <a:spLocks noGrp="1"/>
          </p:cNvSpPr>
          <p:nvPr>
            <p:ph type="sldNum" sz="quarter" idx="10"/>
          </p:nvPr>
        </p:nvSpPr>
        <p:spPr/>
        <p:txBody>
          <a:bodyPr/>
          <a:lstStyle/>
          <a:p>
            <a:fld id="{F2E64F7A-AD65-4BF5-819A-174E37902011}" type="slidenum">
              <a:rPr lang="zh-CN" altLang="en-US" smtClean="0"/>
              <a:t>16</a:t>
            </a:fld>
            <a:endParaRPr lang="zh-CN" altLang="en-US"/>
          </a:p>
        </p:txBody>
      </p:sp>
    </p:spTree>
    <p:extLst>
      <p:ext uri="{BB962C8B-B14F-4D97-AF65-F5344CB8AC3E}">
        <p14:creationId xmlns:p14="http://schemas.microsoft.com/office/powerpoint/2010/main" val="653811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kern="1200" dirty="0">
                <a:solidFill>
                  <a:schemeClr val="tx1"/>
                </a:solidFill>
                <a:effectLst/>
                <a:latin typeface="+mn-lt"/>
                <a:ea typeface="+mn-ea"/>
                <a:cs typeface="+mn-cs"/>
              </a:rPr>
              <a:t>这个图是每个模块的实现细节。数据获取模块扫码得到数据后，将数据分解为用户名、数据处理方式、待处理数据和会话标识。那么用户名用于查找存放在数据库中的密钥；数据处理方式用于选择四种密码处理功能的哪一种；选择之后，密码模块使用密钥对待处理数据进行密码处理；最后将处理的结果连同会话标识一起发送给</a:t>
            </a:r>
            <a:r>
              <a:rPr lang="en-US" altLang="zh-CN" sz="2800" kern="1200" dirty="0">
                <a:solidFill>
                  <a:schemeClr val="tx1"/>
                </a:solidFill>
                <a:effectLst/>
                <a:latin typeface="+mn-lt"/>
                <a:ea typeface="+mn-ea"/>
                <a:cs typeface="+mn-cs"/>
              </a:rPr>
              <a:t>Web</a:t>
            </a:r>
            <a:r>
              <a:rPr lang="zh-CN" altLang="en-US" sz="2800" kern="1200" dirty="0">
                <a:solidFill>
                  <a:schemeClr val="tx1"/>
                </a:solidFill>
                <a:effectLst/>
                <a:latin typeface="+mn-lt"/>
                <a:ea typeface="+mn-ea"/>
                <a:cs typeface="+mn-cs"/>
              </a:rPr>
              <a:t>端。</a:t>
            </a:r>
            <a:endParaRPr lang="en-US" sz="1000" dirty="0"/>
          </a:p>
        </p:txBody>
      </p:sp>
      <p:sp>
        <p:nvSpPr>
          <p:cNvPr id="4" name="灯片编号占位符 3"/>
          <p:cNvSpPr>
            <a:spLocks noGrp="1"/>
          </p:cNvSpPr>
          <p:nvPr>
            <p:ph type="sldNum" sz="quarter" idx="10"/>
          </p:nvPr>
        </p:nvSpPr>
        <p:spPr/>
        <p:txBody>
          <a:bodyPr/>
          <a:lstStyle/>
          <a:p>
            <a:fld id="{F2E64F7A-AD65-4BF5-819A-174E37902011}" type="slidenum">
              <a:rPr lang="zh-CN" altLang="en-US" smtClean="0"/>
              <a:t>17</a:t>
            </a:fld>
            <a:endParaRPr lang="zh-CN" altLang="en-US"/>
          </a:p>
        </p:txBody>
      </p:sp>
    </p:spTree>
    <p:extLst>
      <p:ext uri="{BB962C8B-B14F-4D97-AF65-F5344CB8AC3E}">
        <p14:creationId xmlns:p14="http://schemas.microsoft.com/office/powerpoint/2010/main" val="3878770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左边的是</a:t>
            </a:r>
            <a:r>
              <a:rPr lang="en-US" altLang="zh-CN" dirty="0"/>
              <a:t>Web</a:t>
            </a:r>
            <a:r>
              <a:rPr lang="zh-CN" altLang="en-US" baseline="0" dirty="0"/>
              <a:t>应用客户端实现的流程图。首先进入登录页面；进行登录验证；登录成功后进入用户交互页面，如右图所示；用户可以选择四种密码处理的方式的一种，然后输入待处理的数据；最后生成二维码。</a:t>
            </a:r>
            <a:endParaRPr lang="en-US" dirty="0"/>
          </a:p>
        </p:txBody>
      </p:sp>
      <p:sp>
        <p:nvSpPr>
          <p:cNvPr id="4" name="灯片编号占位符 3"/>
          <p:cNvSpPr>
            <a:spLocks noGrp="1"/>
          </p:cNvSpPr>
          <p:nvPr>
            <p:ph type="sldNum" sz="quarter" idx="10"/>
          </p:nvPr>
        </p:nvSpPr>
        <p:spPr/>
        <p:txBody>
          <a:bodyPr/>
          <a:lstStyle/>
          <a:p>
            <a:fld id="{F2E64F7A-AD65-4BF5-819A-174E37902011}" type="slidenum">
              <a:rPr lang="zh-CN" altLang="en-US" smtClean="0"/>
              <a:t>18</a:t>
            </a:fld>
            <a:endParaRPr lang="zh-CN" altLang="en-US"/>
          </a:p>
        </p:txBody>
      </p:sp>
    </p:spTree>
    <p:extLst>
      <p:ext uri="{BB962C8B-B14F-4D97-AF65-F5344CB8AC3E}">
        <p14:creationId xmlns:p14="http://schemas.microsoft.com/office/powerpoint/2010/main" val="1270566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1247775" y="1279525"/>
            <a:ext cx="4603750" cy="3454400"/>
          </a:xfrm>
        </p:spPr>
      </p:sp>
      <p:sp>
        <p:nvSpPr>
          <p:cNvPr id="8195" name="备注占位符 2"/>
          <p:cNvSpPr>
            <a:spLocks noGrp="1"/>
          </p:cNvSpPr>
          <p:nvPr>
            <p:ph type="body" idx="1"/>
          </p:nvPr>
        </p:nvSpPr>
        <p:spPr>
          <a:xfrm>
            <a:off x="1247775" y="4925407"/>
            <a:ext cx="4603750" cy="40298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61268" algn="just">
              <a:lnSpc>
                <a:spcPts val="2166"/>
              </a:lnSpc>
            </a:pPr>
            <a:r>
              <a:rPr kumimoji="1" lang="zh-CN" altLang="en-US" dirty="0">
                <a:latin typeface="Arial" panose="020B0604020202020204" pitchFamily="34" charset="0"/>
              </a:rPr>
              <a:t>接下来是第四部分，系统测试与分析</a:t>
            </a:r>
          </a:p>
        </p:txBody>
      </p:sp>
      <p:sp>
        <p:nvSpPr>
          <p:cNvPr id="8196"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chemeClr val="bg1"/>
                </a:solidFill>
                <a:latin typeface="Times New Roman" panose="02020603050405020304" pitchFamily="18" charset="0"/>
                <a:ea typeface="宋体" panose="02010600030101010101" pitchFamily="2" charset="-122"/>
              </a:defRPr>
            </a:lvl1pPr>
            <a:lvl2pPr marL="804763" indent="-309524">
              <a:defRPr sz="2600" b="1">
                <a:solidFill>
                  <a:schemeClr val="bg1"/>
                </a:solidFill>
                <a:latin typeface="Times New Roman" panose="02020603050405020304" pitchFamily="18" charset="0"/>
                <a:ea typeface="宋体" panose="02010600030101010101" pitchFamily="2" charset="-122"/>
              </a:defRPr>
            </a:lvl2pPr>
            <a:lvl3pPr marL="1238098" indent="-247620">
              <a:defRPr sz="2600" b="1">
                <a:solidFill>
                  <a:schemeClr val="bg1"/>
                </a:solidFill>
                <a:latin typeface="Times New Roman" panose="02020603050405020304" pitchFamily="18" charset="0"/>
                <a:ea typeface="宋体" panose="02010600030101010101" pitchFamily="2" charset="-122"/>
              </a:defRPr>
            </a:lvl3pPr>
            <a:lvl4pPr marL="1733337" indent="-247620">
              <a:defRPr sz="2600" b="1">
                <a:solidFill>
                  <a:schemeClr val="bg1"/>
                </a:solidFill>
                <a:latin typeface="Times New Roman" panose="02020603050405020304" pitchFamily="18" charset="0"/>
                <a:ea typeface="宋体" panose="02010600030101010101" pitchFamily="2" charset="-122"/>
              </a:defRPr>
            </a:lvl4pPr>
            <a:lvl5pPr marL="2228576" indent="-247620">
              <a:defRPr sz="2600" b="1">
                <a:solidFill>
                  <a:schemeClr val="bg1"/>
                </a:solidFill>
                <a:latin typeface="Times New Roman" panose="02020603050405020304" pitchFamily="18" charset="0"/>
                <a:ea typeface="宋体" panose="02010600030101010101" pitchFamily="2" charset="-122"/>
              </a:defRPr>
            </a:lvl5pPr>
            <a:lvl6pPr marL="2723815"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6pPr>
            <a:lvl7pPr marL="3219054"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7pPr>
            <a:lvl8pPr marL="3714293"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8pPr>
            <a:lvl9pPr marL="4209532"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9pPr>
          </a:lstStyle>
          <a:p>
            <a:pPr defTabSz="990478" fontAlgn="base">
              <a:spcBef>
                <a:spcPct val="0"/>
              </a:spcBef>
              <a:spcAft>
                <a:spcPct val="0"/>
              </a:spcAft>
              <a:defRPr/>
            </a:pPr>
            <a:fld id="{43DF58BE-E328-4514-B573-5BE0FC3B2E70}" type="slidenum">
              <a:rPr lang="en-US" altLang="zh-CN" sz="1300" b="0">
                <a:solidFill>
                  <a:srgbClr val="000000"/>
                </a:solidFill>
                <a:latin typeface="Arial" panose="020B0604020202020204" pitchFamily="34" charset="0"/>
              </a:rPr>
              <a:pPr defTabSz="990478" fontAlgn="base">
                <a:spcBef>
                  <a:spcPct val="0"/>
                </a:spcBef>
                <a:spcAft>
                  <a:spcPct val="0"/>
                </a:spcAft>
                <a:defRPr/>
              </a:pPr>
              <a:t>19</a:t>
            </a:fld>
            <a:endParaRPr lang="en-US" altLang="zh-CN" sz="1300" b="0">
              <a:solidFill>
                <a:srgbClr val="000000"/>
              </a:solidFill>
              <a:latin typeface="Arial" panose="020B0604020202020204" pitchFamily="34" charset="0"/>
            </a:endParaRPr>
          </a:p>
        </p:txBody>
      </p:sp>
    </p:spTree>
    <p:extLst>
      <p:ext uri="{BB962C8B-B14F-4D97-AF65-F5344CB8AC3E}">
        <p14:creationId xmlns:p14="http://schemas.microsoft.com/office/powerpoint/2010/main" val="301467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1247775" y="1279525"/>
            <a:ext cx="4603750" cy="3454400"/>
          </a:xfrm>
        </p:spPr>
      </p:sp>
      <p:sp>
        <p:nvSpPr>
          <p:cNvPr id="8195" name="备注占位符 2"/>
          <p:cNvSpPr>
            <a:spLocks noGrp="1"/>
          </p:cNvSpPr>
          <p:nvPr>
            <p:ph type="body" idx="1"/>
          </p:nvPr>
        </p:nvSpPr>
        <p:spPr>
          <a:xfrm>
            <a:off x="1247775" y="4925407"/>
            <a:ext cx="4603750" cy="40298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61268" algn="just" defTabSz="990478">
              <a:lnSpc>
                <a:spcPts val="2166"/>
              </a:lnSpc>
              <a:defRPr/>
            </a:pPr>
            <a:r>
              <a:rPr kumimoji="1" lang="zh-CN" altLang="en-US" dirty="0">
                <a:latin typeface="Times New Roman" panose="02020603050405020304" pitchFamily="18" charset="0"/>
                <a:cs typeface="Times New Roman" panose="02020603050405020304" pitchFamily="18" charset="0"/>
              </a:rPr>
              <a:t>下面，我将从研究背景、意义，主要的研究内容以及总结展望等</a:t>
            </a:r>
            <a:r>
              <a:rPr kumimoji="1" lang="en-US" altLang="zh-CN" dirty="0">
                <a:latin typeface="Times New Roman" panose="02020603050405020304" pitchFamily="18" charset="0"/>
                <a:cs typeface="Times New Roman" panose="02020603050405020304" pitchFamily="18" charset="0"/>
              </a:rPr>
              <a:t>5</a:t>
            </a:r>
            <a:r>
              <a:rPr kumimoji="1" lang="zh-CN" altLang="en-US" dirty="0">
                <a:latin typeface="Times New Roman" panose="02020603050405020304" pitchFamily="18" charset="0"/>
                <a:cs typeface="Times New Roman" panose="02020603050405020304" pitchFamily="18" charset="0"/>
              </a:rPr>
              <a:t>个方面做答辩陈述。</a:t>
            </a:r>
          </a:p>
        </p:txBody>
      </p:sp>
      <p:sp>
        <p:nvSpPr>
          <p:cNvPr id="8196"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chemeClr val="bg1"/>
                </a:solidFill>
                <a:latin typeface="Times New Roman" panose="02020603050405020304" pitchFamily="18" charset="0"/>
                <a:ea typeface="宋体" panose="02010600030101010101" pitchFamily="2" charset="-122"/>
              </a:defRPr>
            </a:lvl1pPr>
            <a:lvl2pPr marL="804763" indent="-309524">
              <a:defRPr sz="2600" b="1">
                <a:solidFill>
                  <a:schemeClr val="bg1"/>
                </a:solidFill>
                <a:latin typeface="Times New Roman" panose="02020603050405020304" pitchFamily="18" charset="0"/>
                <a:ea typeface="宋体" panose="02010600030101010101" pitchFamily="2" charset="-122"/>
              </a:defRPr>
            </a:lvl2pPr>
            <a:lvl3pPr marL="1238098" indent="-247620">
              <a:defRPr sz="2600" b="1">
                <a:solidFill>
                  <a:schemeClr val="bg1"/>
                </a:solidFill>
                <a:latin typeface="Times New Roman" panose="02020603050405020304" pitchFamily="18" charset="0"/>
                <a:ea typeface="宋体" panose="02010600030101010101" pitchFamily="2" charset="-122"/>
              </a:defRPr>
            </a:lvl3pPr>
            <a:lvl4pPr marL="1733337" indent="-247620">
              <a:defRPr sz="2600" b="1">
                <a:solidFill>
                  <a:schemeClr val="bg1"/>
                </a:solidFill>
                <a:latin typeface="Times New Roman" panose="02020603050405020304" pitchFamily="18" charset="0"/>
                <a:ea typeface="宋体" panose="02010600030101010101" pitchFamily="2" charset="-122"/>
              </a:defRPr>
            </a:lvl4pPr>
            <a:lvl5pPr marL="2228576" indent="-247620">
              <a:defRPr sz="2600" b="1">
                <a:solidFill>
                  <a:schemeClr val="bg1"/>
                </a:solidFill>
                <a:latin typeface="Times New Roman" panose="02020603050405020304" pitchFamily="18" charset="0"/>
                <a:ea typeface="宋体" panose="02010600030101010101" pitchFamily="2" charset="-122"/>
              </a:defRPr>
            </a:lvl5pPr>
            <a:lvl6pPr marL="2723815"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6pPr>
            <a:lvl7pPr marL="3219054"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7pPr>
            <a:lvl8pPr marL="3714293"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8pPr>
            <a:lvl9pPr marL="4209532"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9pPr>
          </a:lstStyle>
          <a:p>
            <a:pPr defTabSz="990478" fontAlgn="base">
              <a:spcBef>
                <a:spcPct val="0"/>
              </a:spcBef>
              <a:spcAft>
                <a:spcPct val="0"/>
              </a:spcAft>
              <a:defRPr/>
            </a:pPr>
            <a:fld id="{43DF58BE-E328-4514-B573-5BE0FC3B2E70}" type="slidenum">
              <a:rPr lang="en-US" altLang="zh-CN" sz="1300" b="0">
                <a:solidFill>
                  <a:srgbClr val="000000"/>
                </a:solidFill>
                <a:latin typeface="Arial" panose="020B0604020202020204" pitchFamily="34" charset="0"/>
              </a:rPr>
              <a:pPr defTabSz="990478" fontAlgn="base">
                <a:spcBef>
                  <a:spcPct val="0"/>
                </a:spcBef>
                <a:spcAft>
                  <a:spcPct val="0"/>
                </a:spcAft>
                <a:defRPr/>
              </a:pPr>
              <a:t>2</a:t>
            </a:fld>
            <a:endParaRPr lang="en-US" altLang="zh-CN" sz="1300" b="0">
              <a:solidFill>
                <a:srgbClr val="000000"/>
              </a:solidFill>
              <a:latin typeface="Arial" panose="020B0604020202020204" pitchFamily="34" charset="0"/>
            </a:endParaRPr>
          </a:p>
        </p:txBody>
      </p:sp>
    </p:spTree>
    <p:extLst>
      <p:ext uri="{BB962C8B-B14F-4D97-AF65-F5344CB8AC3E}">
        <p14:creationId xmlns:p14="http://schemas.microsoft.com/office/powerpoint/2010/main" val="3315942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1247775" y="4925407"/>
            <a:ext cx="4603750" cy="4029880"/>
          </a:xfrm>
        </p:spPr>
        <p:txBody>
          <a:bodyPr/>
          <a:lstStyle/>
          <a:p>
            <a:pPr indent="261268" algn="just">
              <a:lnSpc>
                <a:spcPts val="2166"/>
              </a:lnSpc>
            </a:pPr>
            <a:r>
              <a:rPr lang="zh-CN" altLang="en-US" dirty="0"/>
              <a:t>这个是整个系统的测试流程图</a:t>
            </a:r>
          </a:p>
        </p:txBody>
      </p:sp>
      <p:sp>
        <p:nvSpPr>
          <p:cNvPr id="4" name="灯片编号占位符 3"/>
          <p:cNvSpPr>
            <a:spLocks noGrp="1"/>
          </p:cNvSpPr>
          <p:nvPr>
            <p:ph type="sldNum" sz="quarter" idx="10"/>
          </p:nvPr>
        </p:nvSpPr>
        <p:spPr/>
        <p:txBody>
          <a:bodyPr/>
          <a:lstStyle/>
          <a:p>
            <a:fld id="{F2E64F7A-AD65-4BF5-819A-174E37902011}" type="slidenum">
              <a:rPr lang="zh-CN" altLang="en-US" smtClean="0"/>
              <a:t>20</a:t>
            </a:fld>
            <a:endParaRPr lang="zh-CN" altLang="en-US"/>
          </a:p>
        </p:txBody>
      </p:sp>
    </p:spTree>
    <p:extLst>
      <p:ext uri="{BB962C8B-B14F-4D97-AF65-F5344CB8AC3E}">
        <p14:creationId xmlns:p14="http://schemas.microsoft.com/office/powerpoint/2010/main" val="716575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1247775" y="4925407"/>
            <a:ext cx="4603749" cy="4029880"/>
          </a:xfrm>
        </p:spPr>
        <p:txBody>
          <a:bodyPr/>
          <a:lstStyle/>
          <a:p>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下面对我做的系统进行演示，我让同学帮我拍了一个演示视频。</a:t>
            </a:r>
          </a:p>
        </p:txBody>
      </p:sp>
      <p:sp>
        <p:nvSpPr>
          <p:cNvPr id="4" name="灯片编号占位符 3"/>
          <p:cNvSpPr>
            <a:spLocks noGrp="1"/>
          </p:cNvSpPr>
          <p:nvPr>
            <p:ph type="sldNum" sz="quarter" idx="10"/>
          </p:nvPr>
        </p:nvSpPr>
        <p:spPr/>
        <p:txBody>
          <a:bodyPr/>
          <a:lstStyle/>
          <a:p>
            <a:fld id="{F2E64F7A-AD65-4BF5-819A-174E37902011}" type="slidenum">
              <a:rPr lang="zh-CN" altLang="en-US" smtClean="0"/>
              <a:t>21</a:t>
            </a:fld>
            <a:endParaRPr lang="zh-CN" altLang="en-US"/>
          </a:p>
        </p:txBody>
      </p:sp>
    </p:spTree>
    <p:extLst>
      <p:ext uri="{BB962C8B-B14F-4D97-AF65-F5344CB8AC3E}">
        <p14:creationId xmlns:p14="http://schemas.microsoft.com/office/powerpoint/2010/main" val="2131009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1247775" y="1279525"/>
            <a:ext cx="4603750" cy="3454400"/>
          </a:xfrm>
        </p:spPr>
      </p:sp>
      <p:sp>
        <p:nvSpPr>
          <p:cNvPr id="8195" name="备注占位符 2"/>
          <p:cNvSpPr>
            <a:spLocks noGrp="1"/>
          </p:cNvSpPr>
          <p:nvPr>
            <p:ph type="body" idx="1"/>
          </p:nvPr>
        </p:nvSpPr>
        <p:spPr>
          <a:xfrm>
            <a:off x="1247775" y="4925407"/>
            <a:ext cx="4603749" cy="40298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61268" algn="just" defTabSz="990478">
              <a:lnSpc>
                <a:spcPts val="2166"/>
              </a:lnSpc>
              <a:defRPr/>
            </a:pPr>
            <a:r>
              <a:rPr kumimoji="1" lang="zh-CN" altLang="en-US" dirty="0"/>
              <a:t>最后一部分是对本文的总结和展望。</a:t>
            </a:r>
          </a:p>
          <a:p>
            <a:pPr indent="261268" algn="just">
              <a:lnSpc>
                <a:spcPts val="2166"/>
              </a:lnSpc>
            </a:pPr>
            <a:endParaRPr kumimoji="1" lang="zh-CN" altLang="en-US" dirty="0">
              <a:latin typeface="Arial" panose="020B0604020202020204" pitchFamily="34" charset="0"/>
            </a:endParaRPr>
          </a:p>
        </p:txBody>
      </p:sp>
      <p:sp>
        <p:nvSpPr>
          <p:cNvPr id="8196"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chemeClr val="bg1"/>
                </a:solidFill>
                <a:latin typeface="Times New Roman" panose="02020603050405020304" pitchFamily="18" charset="0"/>
                <a:ea typeface="宋体" panose="02010600030101010101" pitchFamily="2" charset="-122"/>
              </a:defRPr>
            </a:lvl1pPr>
            <a:lvl2pPr marL="804763" indent="-309524">
              <a:defRPr sz="2600" b="1">
                <a:solidFill>
                  <a:schemeClr val="bg1"/>
                </a:solidFill>
                <a:latin typeface="Times New Roman" panose="02020603050405020304" pitchFamily="18" charset="0"/>
                <a:ea typeface="宋体" panose="02010600030101010101" pitchFamily="2" charset="-122"/>
              </a:defRPr>
            </a:lvl2pPr>
            <a:lvl3pPr marL="1238098" indent="-247620">
              <a:defRPr sz="2600" b="1">
                <a:solidFill>
                  <a:schemeClr val="bg1"/>
                </a:solidFill>
                <a:latin typeface="Times New Roman" panose="02020603050405020304" pitchFamily="18" charset="0"/>
                <a:ea typeface="宋体" panose="02010600030101010101" pitchFamily="2" charset="-122"/>
              </a:defRPr>
            </a:lvl3pPr>
            <a:lvl4pPr marL="1733337" indent="-247620">
              <a:defRPr sz="2600" b="1">
                <a:solidFill>
                  <a:schemeClr val="bg1"/>
                </a:solidFill>
                <a:latin typeface="Times New Roman" panose="02020603050405020304" pitchFamily="18" charset="0"/>
                <a:ea typeface="宋体" panose="02010600030101010101" pitchFamily="2" charset="-122"/>
              </a:defRPr>
            </a:lvl4pPr>
            <a:lvl5pPr marL="2228576" indent="-247620">
              <a:defRPr sz="2600" b="1">
                <a:solidFill>
                  <a:schemeClr val="bg1"/>
                </a:solidFill>
                <a:latin typeface="Times New Roman" panose="02020603050405020304" pitchFamily="18" charset="0"/>
                <a:ea typeface="宋体" panose="02010600030101010101" pitchFamily="2" charset="-122"/>
              </a:defRPr>
            </a:lvl5pPr>
            <a:lvl6pPr marL="2723815"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6pPr>
            <a:lvl7pPr marL="3219054"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7pPr>
            <a:lvl8pPr marL="3714293"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8pPr>
            <a:lvl9pPr marL="4209532"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9pPr>
          </a:lstStyle>
          <a:p>
            <a:pPr defTabSz="990478" fontAlgn="base">
              <a:spcBef>
                <a:spcPct val="0"/>
              </a:spcBef>
              <a:spcAft>
                <a:spcPct val="0"/>
              </a:spcAft>
              <a:defRPr/>
            </a:pPr>
            <a:fld id="{43DF58BE-E328-4514-B573-5BE0FC3B2E70}" type="slidenum">
              <a:rPr lang="en-US" altLang="zh-CN" sz="1300" b="0">
                <a:solidFill>
                  <a:srgbClr val="000000"/>
                </a:solidFill>
                <a:latin typeface="Arial" panose="020B0604020202020204" pitchFamily="34" charset="0"/>
              </a:rPr>
              <a:pPr defTabSz="990478" fontAlgn="base">
                <a:spcBef>
                  <a:spcPct val="0"/>
                </a:spcBef>
                <a:spcAft>
                  <a:spcPct val="0"/>
                </a:spcAft>
                <a:defRPr/>
              </a:pPr>
              <a:t>22</a:t>
            </a:fld>
            <a:endParaRPr lang="en-US" altLang="zh-CN" sz="1300" b="0">
              <a:solidFill>
                <a:srgbClr val="000000"/>
              </a:solidFill>
              <a:latin typeface="Arial" panose="020B0604020202020204" pitchFamily="34" charset="0"/>
            </a:endParaRPr>
          </a:p>
        </p:txBody>
      </p:sp>
    </p:spTree>
    <p:extLst>
      <p:ext uri="{BB962C8B-B14F-4D97-AF65-F5344CB8AC3E}">
        <p14:creationId xmlns:p14="http://schemas.microsoft.com/office/powerpoint/2010/main" val="181993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1247775" y="4925407"/>
            <a:ext cx="4603750" cy="4029880"/>
          </a:xfrm>
        </p:spPr>
        <p:txBody>
          <a:bodyPr/>
          <a:lstStyle/>
          <a:p>
            <a:pPr indent="261268" algn="just">
              <a:lnSpc>
                <a:spcPts val="2166"/>
              </a:lnSpc>
            </a:pP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F2E64F7A-AD65-4BF5-819A-174E37902011}" type="slidenum">
              <a:rPr lang="zh-CN" altLang="en-US" smtClean="0"/>
              <a:t>23</a:t>
            </a:fld>
            <a:endParaRPr lang="zh-CN" altLang="en-US"/>
          </a:p>
        </p:txBody>
      </p:sp>
    </p:spTree>
    <p:extLst>
      <p:ext uri="{BB962C8B-B14F-4D97-AF65-F5344CB8AC3E}">
        <p14:creationId xmlns:p14="http://schemas.microsoft.com/office/powerpoint/2010/main" val="33471209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1247775" y="4925407"/>
            <a:ext cx="4618489" cy="4029880"/>
          </a:xfrm>
        </p:spPr>
        <p:txBody>
          <a:bodyPr/>
          <a:lstStyle/>
          <a:p>
            <a:pPr indent="261268" algn="just" defTabSz="990478">
              <a:lnSpc>
                <a:spcPts val="2166"/>
              </a:lnSpc>
              <a:defRPr/>
            </a:pPr>
            <a:r>
              <a:rPr lang="zh-CN" altLang="en-US" dirty="0"/>
              <a:t>由于时间和精力的原因，本文仍存在着部分工作需要继续。</a:t>
            </a:r>
            <a:endParaRPr lang="en-US" altLang="zh-CN" dirty="0"/>
          </a:p>
          <a:p>
            <a:pPr indent="261268" algn="just" defTabSz="990478">
              <a:lnSpc>
                <a:spcPts val="2166"/>
              </a:lnSpc>
              <a:defRPr/>
            </a:pPr>
            <a:r>
              <a:rPr lang="zh-CN" altLang="en-US" dirty="0"/>
              <a:t>其中包括渲染美化界面、提高二维码的信息携带能力和使用更先进的密码代码库</a:t>
            </a:r>
            <a:r>
              <a:rPr lang="zh-CN" altLang="en-US" b="1" kern="100" dirty="0">
                <a:solidFill>
                  <a:srgbClr val="C00000"/>
                </a:solidFill>
                <a:latin typeface="微软雅黑" panose="020B0503020204020204" pitchFamily="34" charset="-122"/>
                <a:ea typeface="微软雅黑" panose="020B0503020204020204" pitchFamily="34" charset="-122"/>
              </a:rPr>
              <a:t>。</a:t>
            </a:r>
            <a:endParaRPr lang="en-US" altLang="zh-CN" b="1" kern="100" dirty="0">
              <a:solidFill>
                <a:srgbClr val="C00000"/>
              </a:solidFill>
              <a:latin typeface="微软雅黑" panose="020B0503020204020204" pitchFamily="34" charset="-122"/>
              <a:ea typeface="微软雅黑" panose="020B0503020204020204" pitchFamily="34" charset="-122"/>
            </a:endParaRPr>
          </a:p>
          <a:p>
            <a:pPr marL="371429" indent="261268" algn="just" defTabSz="990478">
              <a:lnSpc>
                <a:spcPts val="2166"/>
              </a:lnSpc>
              <a:buFont typeface="Wingdings" panose="05000000000000000000" pitchFamily="2" charset="2"/>
              <a:buChar char="Ø"/>
              <a:defRPr/>
            </a:pPr>
            <a:endParaRPr lang="en-US" altLang="zh-CN" b="1" kern="100" dirty="0">
              <a:solidFill>
                <a:srgbClr val="C00000"/>
              </a:solidFill>
              <a:latin typeface="微软雅黑" panose="020B0503020204020204" pitchFamily="34" charset="-122"/>
              <a:ea typeface="微软雅黑" panose="020B0503020204020204" pitchFamily="34" charset="-122"/>
            </a:endParaRPr>
          </a:p>
          <a:p>
            <a:pPr marL="371429" indent="261268" algn="just">
              <a:lnSpc>
                <a:spcPts val="2166"/>
              </a:lnSpc>
              <a:buFont typeface="Wingdings" panose="05000000000000000000" pitchFamily="2" charset="2"/>
              <a:buChar char="Ø"/>
            </a:pPr>
            <a:endParaRPr lang="en-US" altLang="zh-CN" b="1" kern="100" dirty="0">
              <a:solidFill>
                <a:srgbClr val="C0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F2E64F7A-AD65-4BF5-819A-174E37902011}" type="slidenum">
              <a:rPr lang="zh-CN" altLang="en-US" smtClean="0"/>
              <a:t>24</a:t>
            </a:fld>
            <a:endParaRPr lang="zh-CN" altLang="en-US"/>
          </a:p>
        </p:txBody>
      </p:sp>
    </p:spTree>
    <p:extLst>
      <p:ext uri="{BB962C8B-B14F-4D97-AF65-F5344CB8AC3E}">
        <p14:creationId xmlns:p14="http://schemas.microsoft.com/office/powerpoint/2010/main" val="731816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1247775" y="4925407"/>
            <a:ext cx="4603750" cy="4029880"/>
          </a:xfrm>
        </p:spPr>
        <p:txBody>
          <a:bodyPr/>
          <a:lstStyle/>
          <a:p>
            <a:pPr indent="261268" algn="just">
              <a:lnSpc>
                <a:spcPts val="2166"/>
              </a:lnSpc>
            </a:pPr>
            <a:r>
              <a:rPr lang="zh-CN" altLang="en-US" dirty="0">
                <a:latin typeface="Times New Roman" panose="02020603050405020304" pitchFamily="18" charset="0"/>
                <a:cs typeface="Times New Roman" panose="02020603050405020304" pitchFamily="18" charset="0"/>
              </a:rPr>
              <a:t>以上是我学位论文的答辩，感谢各位老师的聆听，请各位老师批评指正，谢谢老师</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F2E64F7A-AD65-4BF5-819A-174E37902011}" type="slidenum">
              <a:rPr lang="zh-CN" altLang="en-US" smtClean="0"/>
              <a:t>25</a:t>
            </a:fld>
            <a:endParaRPr lang="zh-CN" altLang="en-US"/>
          </a:p>
        </p:txBody>
      </p:sp>
    </p:spTree>
    <p:extLst>
      <p:ext uri="{BB962C8B-B14F-4D97-AF65-F5344CB8AC3E}">
        <p14:creationId xmlns:p14="http://schemas.microsoft.com/office/powerpoint/2010/main" val="2367812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1247775" y="1279525"/>
            <a:ext cx="4603750" cy="3454400"/>
          </a:xfrm>
        </p:spPr>
      </p:sp>
      <p:sp>
        <p:nvSpPr>
          <p:cNvPr id="8195" name="备注占位符 2"/>
          <p:cNvSpPr>
            <a:spLocks noGrp="1"/>
          </p:cNvSpPr>
          <p:nvPr>
            <p:ph type="body" idx="1"/>
          </p:nvPr>
        </p:nvSpPr>
        <p:spPr>
          <a:xfrm>
            <a:off x="1419860" y="4925407"/>
            <a:ext cx="4259580" cy="40298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61268" algn="just" defTabSz="990478">
              <a:lnSpc>
                <a:spcPts val="2166"/>
              </a:lnSpc>
              <a:defRPr/>
            </a:pPr>
            <a:r>
              <a:rPr kumimoji="1" lang="zh-CN" altLang="en-US" dirty="0">
                <a:latin typeface="Arial" panose="020B0604020202020204" pitchFamily="34" charset="0"/>
              </a:rPr>
              <a:t>首先是第一部分，研究背景、意义。</a:t>
            </a:r>
          </a:p>
        </p:txBody>
      </p:sp>
      <p:sp>
        <p:nvSpPr>
          <p:cNvPr id="8196"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chemeClr val="bg1"/>
                </a:solidFill>
                <a:latin typeface="Times New Roman" panose="02020603050405020304" pitchFamily="18" charset="0"/>
                <a:ea typeface="宋体" panose="02010600030101010101" pitchFamily="2" charset="-122"/>
              </a:defRPr>
            </a:lvl1pPr>
            <a:lvl2pPr marL="804763" indent="-309524">
              <a:defRPr sz="2600" b="1">
                <a:solidFill>
                  <a:schemeClr val="bg1"/>
                </a:solidFill>
                <a:latin typeface="Times New Roman" panose="02020603050405020304" pitchFamily="18" charset="0"/>
                <a:ea typeface="宋体" panose="02010600030101010101" pitchFamily="2" charset="-122"/>
              </a:defRPr>
            </a:lvl2pPr>
            <a:lvl3pPr marL="1238098" indent="-247620">
              <a:defRPr sz="2600" b="1">
                <a:solidFill>
                  <a:schemeClr val="bg1"/>
                </a:solidFill>
                <a:latin typeface="Times New Roman" panose="02020603050405020304" pitchFamily="18" charset="0"/>
                <a:ea typeface="宋体" panose="02010600030101010101" pitchFamily="2" charset="-122"/>
              </a:defRPr>
            </a:lvl3pPr>
            <a:lvl4pPr marL="1733337" indent="-247620">
              <a:defRPr sz="2600" b="1">
                <a:solidFill>
                  <a:schemeClr val="bg1"/>
                </a:solidFill>
                <a:latin typeface="Times New Roman" panose="02020603050405020304" pitchFamily="18" charset="0"/>
                <a:ea typeface="宋体" panose="02010600030101010101" pitchFamily="2" charset="-122"/>
              </a:defRPr>
            </a:lvl4pPr>
            <a:lvl5pPr marL="2228576" indent="-247620">
              <a:defRPr sz="2600" b="1">
                <a:solidFill>
                  <a:schemeClr val="bg1"/>
                </a:solidFill>
                <a:latin typeface="Times New Roman" panose="02020603050405020304" pitchFamily="18" charset="0"/>
                <a:ea typeface="宋体" panose="02010600030101010101" pitchFamily="2" charset="-122"/>
              </a:defRPr>
            </a:lvl5pPr>
            <a:lvl6pPr marL="2723815"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6pPr>
            <a:lvl7pPr marL="3219054"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7pPr>
            <a:lvl8pPr marL="3714293"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8pPr>
            <a:lvl9pPr marL="4209532"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9pPr>
          </a:lstStyle>
          <a:p>
            <a:pPr defTabSz="990478" fontAlgn="base">
              <a:spcBef>
                <a:spcPct val="0"/>
              </a:spcBef>
              <a:spcAft>
                <a:spcPct val="0"/>
              </a:spcAft>
              <a:defRPr/>
            </a:pPr>
            <a:fld id="{43DF58BE-E328-4514-B573-5BE0FC3B2E70}" type="slidenum">
              <a:rPr lang="en-US" altLang="zh-CN" sz="1300" b="0">
                <a:solidFill>
                  <a:srgbClr val="000000"/>
                </a:solidFill>
                <a:latin typeface="Arial" panose="020B0604020202020204" pitchFamily="34" charset="0"/>
              </a:rPr>
              <a:pPr defTabSz="990478" fontAlgn="base">
                <a:spcBef>
                  <a:spcPct val="0"/>
                </a:spcBef>
                <a:spcAft>
                  <a:spcPct val="0"/>
                </a:spcAft>
                <a:defRPr/>
              </a:pPr>
              <a:t>3</a:t>
            </a:fld>
            <a:endParaRPr lang="en-US" altLang="zh-CN" sz="1300" b="0">
              <a:solidFill>
                <a:srgbClr val="000000"/>
              </a:solidFill>
              <a:latin typeface="Arial" panose="020B0604020202020204" pitchFamily="34" charset="0"/>
            </a:endParaRPr>
          </a:p>
        </p:txBody>
      </p:sp>
    </p:spTree>
    <p:extLst>
      <p:ext uri="{BB962C8B-B14F-4D97-AF65-F5344CB8AC3E}">
        <p14:creationId xmlns:p14="http://schemas.microsoft.com/office/powerpoint/2010/main" val="3195525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1247775" y="4925407"/>
            <a:ext cx="4603750" cy="4029880"/>
          </a:xfrm>
        </p:spPr>
        <p:txBody>
          <a:bodyPr/>
          <a:lstStyle/>
          <a:p>
            <a:pPr marL="0" marR="0" indent="261268" algn="just" defTabSz="914400" rtl="0" eaLnBrk="1" fontAlgn="auto" latinLnBrk="0" hangingPunct="1">
              <a:lnSpc>
                <a:spcPts val="2166"/>
              </a:lnSpc>
              <a:spcBef>
                <a:spcPts val="0"/>
              </a:spcBef>
              <a:spcAft>
                <a:spcPts val="0"/>
              </a:spcAft>
              <a:buClrTx/>
              <a:buSzTx/>
              <a:buFontTx/>
              <a:buNone/>
              <a:tabLst/>
              <a:defRPr/>
            </a:pPr>
            <a:r>
              <a:rPr lang="zh-CN" altLang="en-US" sz="1100" b="1" dirty="0">
                <a:latin typeface="微软雅黑" panose="020B0503020204020204" pitchFamily="34" charset="-122"/>
                <a:ea typeface="微软雅黑" panose="020B0503020204020204" pitchFamily="34" charset="-122"/>
              </a:rPr>
              <a:t>首先介绍一下项目的研究背景</a:t>
            </a:r>
          </a:p>
        </p:txBody>
      </p:sp>
      <p:sp>
        <p:nvSpPr>
          <p:cNvPr id="4" name="灯片编号占位符 3"/>
          <p:cNvSpPr>
            <a:spLocks noGrp="1"/>
          </p:cNvSpPr>
          <p:nvPr>
            <p:ph type="sldNum" sz="quarter" idx="10"/>
          </p:nvPr>
        </p:nvSpPr>
        <p:spPr/>
        <p:txBody>
          <a:bodyPr/>
          <a:lstStyle/>
          <a:p>
            <a:fld id="{F2E64F7A-AD65-4BF5-819A-174E37902011}" type="slidenum">
              <a:rPr lang="zh-CN" altLang="en-US" smtClean="0"/>
              <a:t>4</a:t>
            </a:fld>
            <a:endParaRPr lang="zh-CN" altLang="en-US"/>
          </a:p>
        </p:txBody>
      </p:sp>
    </p:spTree>
    <p:extLst>
      <p:ext uri="{BB962C8B-B14F-4D97-AF65-F5344CB8AC3E}">
        <p14:creationId xmlns:p14="http://schemas.microsoft.com/office/powerpoint/2010/main" val="3050353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紧接着介绍密码。密码体制分为古典密码、对称密钥密码和公开密钥密码，其中古典密码已经不再适用于现代加密系统。</a:t>
            </a:r>
            <a:endParaRPr lang="en-US" dirty="0"/>
          </a:p>
        </p:txBody>
      </p:sp>
      <p:sp>
        <p:nvSpPr>
          <p:cNvPr id="4" name="灯片编号占位符 3"/>
          <p:cNvSpPr>
            <a:spLocks noGrp="1"/>
          </p:cNvSpPr>
          <p:nvPr>
            <p:ph type="sldNum" sz="quarter" idx="10"/>
          </p:nvPr>
        </p:nvSpPr>
        <p:spPr/>
        <p:txBody>
          <a:bodyPr/>
          <a:lstStyle/>
          <a:p>
            <a:fld id="{F2E64F7A-AD65-4BF5-819A-174E37902011}" type="slidenum">
              <a:rPr lang="zh-CN" altLang="en-US" smtClean="0"/>
              <a:t>5</a:t>
            </a:fld>
            <a:endParaRPr lang="zh-CN" altLang="en-US"/>
          </a:p>
        </p:txBody>
      </p:sp>
    </p:spTree>
    <p:extLst>
      <p:ext uri="{BB962C8B-B14F-4D97-AF65-F5344CB8AC3E}">
        <p14:creationId xmlns:p14="http://schemas.microsoft.com/office/powerpoint/2010/main" val="3335679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1247775" y="1279525"/>
            <a:ext cx="4603750" cy="3454400"/>
          </a:xfrm>
        </p:spPr>
      </p:sp>
      <p:sp>
        <p:nvSpPr>
          <p:cNvPr id="8195" name="备注占位符 2"/>
          <p:cNvSpPr>
            <a:spLocks noGrp="1"/>
          </p:cNvSpPr>
          <p:nvPr>
            <p:ph type="body" idx="1"/>
          </p:nvPr>
        </p:nvSpPr>
        <p:spPr>
          <a:xfrm>
            <a:off x="1247775" y="4955887"/>
            <a:ext cx="4701612" cy="40298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261268" algn="just" defTabSz="990478" rtl="0" eaLnBrk="1" fontAlgn="auto" latinLnBrk="0" hangingPunct="1">
              <a:lnSpc>
                <a:spcPts val="2166"/>
              </a:lnSpc>
              <a:spcBef>
                <a:spcPts val="0"/>
              </a:spcBef>
              <a:spcAft>
                <a:spcPts val="0"/>
              </a:spcAft>
              <a:buClrTx/>
              <a:buSzTx/>
              <a:buFontTx/>
              <a:buNone/>
              <a:tabLst/>
              <a:defRPr/>
            </a:pPr>
            <a:r>
              <a:rPr kumimoji="1" lang="zh-CN" altLang="en-US" dirty="0">
                <a:latin typeface="宋体" panose="02010600030101010101" pitchFamily="2" charset="-122"/>
                <a:ea typeface="宋体" panose="02010600030101010101" pitchFamily="2" charset="-122"/>
              </a:rPr>
              <a:t>对称密钥密码的对称指发送方和接收方使用同一个密钥，其特点是</a:t>
            </a:r>
            <a:r>
              <a:rPr lang="zh-CN" altLang="en-US" sz="1200" b="1" dirty="0">
                <a:solidFill>
                  <a:srgbClr val="FFC000"/>
                </a:solidFill>
                <a:latin typeface="微软雅黑" panose="020B0503020204020204" pitchFamily="34" charset="-122"/>
                <a:ea typeface="微软雅黑" panose="020B0503020204020204" pitchFamily="34" charset="-122"/>
              </a:rPr>
              <a:t>算法实现简单、速度快、密钥短、密钥分发难</a:t>
            </a:r>
          </a:p>
          <a:p>
            <a:pPr indent="261268" algn="just" defTabSz="990478">
              <a:lnSpc>
                <a:spcPts val="2166"/>
              </a:lnSpc>
              <a:defRPr/>
            </a:pPr>
            <a:endParaRPr kumimoji="1" lang="zh-CN" altLang="en-US" dirty="0">
              <a:latin typeface="宋体" panose="02010600030101010101" pitchFamily="2" charset="-122"/>
              <a:ea typeface="宋体" panose="02010600030101010101" pitchFamily="2" charset="-122"/>
            </a:endParaRPr>
          </a:p>
        </p:txBody>
      </p:sp>
      <p:sp>
        <p:nvSpPr>
          <p:cNvPr id="8196"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chemeClr val="bg1"/>
                </a:solidFill>
                <a:latin typeface="Times New Roman" panose="02020603050405020304" pitchFamily="18" charset="0"/>
                <a:ea typeface="宋体" panose="02010600030101010101" pitchFamily="2" charset="-122"/>
              </a:defRPr>
            </a:lvl1pPr>
            <a:lvl2pPr marL="804763" indent="-309524">
              <a:defRPr sz="2600" b="1">
                <a:solidFill>
                  <a:schemeClr val="bg1"/>
                </a:solidFill>
                <a:latin typeface="Times New Roman" panose="02020603050405020304" pitchFamily="18" charset="0"/>
                <a:ea typeface="宋体" panose="02010600030101010101" pitchFamily="2" charset="-122"/>
              </a:defRPr>
            </a:lvl2pPr>
            <a:lvl3pPr marL="1238098" indent="-247620">
              <a:defRPr sz="2600" b="1">
                <a:solidFill>
                  <a:schemeClr val="bg1"/>
                </a:solidFill>
                <a:latin typeface="Times New Roman" panose="02020603050405020304" pitchFamily="18" charset="0"/>
                <a:ea typeface="宋体" panose="02010600030101010101" pitchFamily="2" charset="-122"/>
              </a:defRPr>
            </a:lvl3pPr>
            <a:lvl4pPr marL="1733337" indent="-247620">
              <a:defRPr sz="2600" b="1">
                <a:solidFill>
                  <a:schemeClr val="bg1"/>
                </a:solidFill>
                <a:latin typeface="Times New Roman" panose="02020603050405020304" pitchFamily="18" charset="0"/>
                <a:ea typeface="宋体" panose="02010600030101010101" pitchFamily="2" charset="-122"/>
              </a:defRPr>
            </a:lvl4pPr>
            <a:lvl5pPr marL="2228576" indent="-247620">
              <a:defRPr sz="2600" b="1">
                <a:solidFill>
                  <a:schemeClr val="bg1"/>
                </a:solidFill>
                <a:latin typeface="Times New Roman" panose="02020603050405020304" pitchFamily="18" charset="0"/>
                <a:ea typeface="宋体" panose="02010600030101010101" pitchFamily="2" charset="-122"/>
              </a:defRPr>
            </a:lvl5pPr>
            <a:lvl6pPr marL="2723815"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6pPr>
            <a:lvl7pPr marL="3219054"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7pPr>
            <a:lvl8pPr marL="3714293"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8pPr>
            <a:lvl9pPr marL="4209532"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9pPr>
          </a:lstStyle>
          <a:p>
            <a:pPr defTabSz="990478" fontAlgn="base">
              <a:spcBef>
                <a:spcPct val="0"/>
              </a:spcBef>
              <a:spcAft>
                <a:spcPct val="0"/>
              </a:spcAft>
              <a:defRPr/>
            </a:pPr>
            <a:fld id="{43DF58BE-E328-4514-B573-5BE0FC3B2E70}" type="slidenum">
              <a:rPr lang="en-US" altLang="zh-CN" sz="1300" b="0">
                <a:solidFill>
                  <a:srgbClr val="000000"/>
                </a:solidFill>
                <a:latin typeface="Arial" panose="020B0604020202020204" pitchFamily="34" charset="0"/>
              </a:rPr>
              <a:pPr defTabSz="990478" fontAlgn="base">
                <a:spcBef>
                  <a:spcPct val="0"/>
                </a:spcBef>
                <a:spcAft>
                  <a:spcPct val="0"/>
                </a:spcAft>
                <a:defRPr/>
              </a:pPr>
              <a:t>6</a:t>
            </a:fld>
            <a:endParaRPr lang="en-US" altLang="zh-CN" sz="1300" b="0">
              <a:solidFill>
                <a:srgbClr val="000000"/>
              </a:solidFill>
              <a:latin typeface="Arial" panose="020B0604020202020204" pitchFamily="34" charset="0"/>
            </a:endParaRPr>
          </a:p>
        </p:txBody>
      </p:sp>
    </p:spTree>
    <p:extLst>
      <p:ext uri="{BB962C8B-B14F-4D97-AF65-F5344CB8AC3E}">
        <p14:creationId xmlns:p14="http://schemas.microsoft.com/office/powerpoint/2010/main" val="1310203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1247775" y="1279525"/>
            <a:ext cx="4603750" cy="3454400"/>
          </a:xfrm>
        </p:spPr>
      </p:sp>
      <p:sp>
        <p:nvSpPr>
          <p:cNvPr id="8195" name="备注占位符 2"/>
          <p:cNvSpPr>
            <a:spLocks noGrp="1"/>
          </p:cNvSpPr>
          <p:nvPr>
            <p:ph type="body" idx="1"/>
          </p:nvPr>
        </p:nvSpPr>
        <p:spPr>
          <a:xfrm>
            <a:off x="1247775" y="4955887"/>
            <a:ext cx="4701612" cy="40298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261268" algn="just" defTabSz="990478" rtl="0" eaLnBrk="1" fontAlgn="auto" latinLnBrk="0" hangingPunct="1">
              <a:lnSpc>
                <a:spcPts val="2166"/>
              </a:lnSpc>
              <a:spcBef>
                <a:spcPts val="0"/>
              </a:spcBef>
              <a:spcAft>
                <a:spcPts val="0"/>
              </a:spcAft>
              <a:buClrTx/>
              <a:buSzTx/>
              <a:buFontTx/>
              <a:buNone/>
              <a:tabLst/>
              <a:defRPr/>
            </a:pPr>
            <a:r>
              <a:rPr lang="zh-CN" altLang="en-US" dirty="0"/>
              <a:t>公开密钥密码又称为非对称密钥密码。非对称的意思是，涉及一对密钥，一个可公开，称为公钥；一个不能公开，由拥有者持有，称为私钥。其特点是</a:t>
            </a:r>
            <a:r>
              <a:rPr lang="zh-CN" altLang="en-US" sz="1200" b="1" dirty="0">
                <a:solidFill>
                  <a:srgbClr val="FFC000"/>
                </a:solidFill>
                <a:latin typeface="微软雅黑" panose="020B0503020204020204" pitchFamily="34" charset="-122"/>
                <a:ea typeface="微软雅黑" panose="020B0503020204020204" pitchFamily="34" charset="-122"/>
              </a:rPr>
              <a:t>算法实现复杂、相对于对称密钥密码算法，速度较慢、有的算法密钥长度长</a:t>
            </a:r>
            <a:r>
              <a:rPr lang="en-US" altLang="zh-CN" sz="1200" b="1" dirty="0">
                <a:solidFill>
                  <a:srgbClr val="FFC000"/>
                </a:solidFill>
                <a:latin typeface="微软雅黑" panose="020B0503020204020204" pitchFamily="34" charset="-122"/>
                <a:ea typeface="微软雅黑" panose="020B0503020204020204" pitchFamily="34" charset="-122"/>
              </a:rPr>
              <a:t>(</a:t>
            </a:r>
            <a:r>
              <a:rPr lang="zh-CN" altLang="en-US" sz="1200" b="1" dirty="0">
                <a:solidFill>
                  <a:srgbClr val="FFC000"/>
                </a:solidFill>
                <a:latin typeface="微软雅黑" panose="020B0503020204020204" pitchFamily="34" charset="-122"/>
                <a:ea typeface="微软雅黑" panose="020B0503020204020204" pitchFamily="34" charset="-122"/>
              </a:rPr>
              <a:t>如</a:t>
            </a:r>
            <a:r>
              <a:rPr lang="en-US" altLang="zh-CN" sz="1200" b="1" dirty="0">
                <a:solidFill>
                  <a:srgbClr val="FFC000"/>
                </a:solidFill>
                <a:latin typeface="微软雅黑" panose="020B0503020204020204" pitchFamily="34" charset="-122"/>
                <a:ea typeface="微软雅黑" panose="020B0503020204020204" pitchFamily="34" charset="-122"/>
              </a:rPr>
              <a:t>RSA</a:t>
            </a:r>
            <a:r>
              <a:rPr lang="zh-CN" altLang="en-US" sz="1200" b="1" dirty="0">
                <a:solidFill>
                  <a:srgbClr val="FFC000"/>
                </a:solidFill>
                <a:latin typeface="微软雅黑" panose="020B0503020204020204" pitchFamily="34" charset="-122"/>
                <a:ea typeface="微软雅黑" panose="020B0503020204020204" pitchFamily="34" charset="-122"/>
              </a:rPr>
              <a:t>密码</a:t>
            </a:r>
            <a:r>
              <a:rPr lang="en-US" altLang="zh-CN" sz="1200" b="1" dirty="0">
                <a:solidFill>
                  <a:srgbClr val="FFC000"/>
                </a:solidFill>
                <a:latin typeface="微软雅黑" panose="020B0503020204020204" pitchFamily="34" charset="-122"/>
                <a:ea typeface="微软雅黑" panose="020B0503020204020204" pitchFamily="34" charset="-122"/>
              </a:rPr>
              <a:t>)</a:t>
            </a:r>
            <a:r>
              <a:rPr lang="zh-CN" altLang="en-US" sz="1200" b="1" dirty="0">
                <a:solidFill>
                  <a:srgbClr val="FFC000"/>
                </a:solidFill>
                <a:latin typeface="微软雅黑" panose="020B0503020204020204" pitchFamily="34" charset="-122"/>
                <a:ea typeface="微软雅黑" panose="020B0503020204020204" pitchFamily="34" charset="-122"/>
              </a:rPr>
              <a:t>、密钥分发容易。本次使用的</a:t>
            </a:r>
            <a:r>
              <a:rPr lang="en-US" altLang="zh-CN" sz="1200" b="1" dirty="0">
                <a:solidFill>
                  <a:srgbClr val="FFC000"/>
                </a:solidFill>
                <a:latin typeface="微软雅黑" panose="020B0503020204020204" pitchFamily="34" charset="-122"/>
                <a:ea typeface="微软雅黑" panose="020B0503020204020204" pitchFamily="34" charset="-122"/>
              </a:rPr>
              <a:t>SM2</a:t>
            </a:r>
            <a:r>
              <a:rPr lang="zh-CN" altLang="en-US" sz="1200" b="1" dirty="0">
                <a:solidFill>
                  <a:srgbClr val="FFC000"/>
                </a:solidFill>
                <a:latin typeface="微软雅黑" panose="020B0503020204020204" pitchFamily="34" charset="-122"/>
                <a:ea typeface="微软雅黑" panose="020B0503020204020204" pitchFamily="34" charset="-122"/>
              </a:rPr>
              <a:t>密码体制就是公开密钥密码。</a:t>
            </a:r>
          </a:p>
          <a:p>
            <a:pPr marL="0" marR="0" lvl="1" indent="261268" algn="just" defTabSz="990478" rtl="0" eaLnBrk="1" fontAlgn="auto" latinLnBrk="0" hangingPunct="1">
              <a:lnSpc>
                <a:spcPts val="2166"/>
              </a:lnSpc>
              <a:spcBef>
                <a:spcPts val="0"/>
              </a:spcBef>
              <a:spcAft>
                <a:spcPts val="0"/>
              </a:spcAft>
              <a:buClrTx/>
              <a:buSzTx/>
              <a:buFontTx/>
              <a:buNone/>
              <a:tabLst/>
              <a:defRPr/>
            </a:pPr>
            <a:endParaRPr lang="en-US" altLang="zh-CN" dirty="0"/>
          </a:p>
          <a:p>
            <a:pPr indent="261268" algn="just" defTabSz="990478">
              <a:lnSpc>
                <a:spcPts val="2166"/>
              </a:lnSpc>
              <a:defRPr/>
            </a:pPr>
            <a:endParaRPr kumimoji="1" lang="zh-CN" altLang="en-US" dirty="0">
              <a:latin typeface="宋体" panose="02010600030101010101" pitchFamily="2" charset="-122"/>
              <a:ea typeface="宋体" panose="02010600030101010101" pitchFamily="2" charset="-122"/>
            </a:endParaRPr>
          </a:p>
        </p:txBody>
      </p:sp>
      <p:sp>
        <p:nvSpPr>
          <p:cNvPr id="8196"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chemeClr val="bg1"/>
                </a:solidFill>
                <a:latin typeface="Times New Roman" panose="02020603050405020304" pitchFamily="18" charset="0"/>
                <a:ea typeface="宋体" panose="02010600030101010101" pitchFamily="2" charset="-122"/>
              </a:defRPr>
            </a:lvl1pPr>
            <a:lvl2pPr marL="804763" indent="-309524">
              <a:defRPr sz="2600" b="1">
                <a:solidFill>
                  <a:schemeClr val="bg1"/>
                </a:solidFill>
                <a:latin typeface="Times New Roman" panose="02020603050405020304" pitchFamily="18" charset="0"/>
                <a:ea typeface="宋体" panose="02010600030101010101" pitchFamily="2" charset="-122"/>
              </a:defRPr>
            </a:lvl2pPr>
            <a:lvl3pPr marL="1238098" indent="-247620">
              <a:defRPr sz="2600" b="1">
                <a:solidFill>
                  <a:schemeClr val="bg1"/>
                </a:solidFill>
                <a:latin typeface="Times New Roman" panose="02020603050405020304" pitchFamily="18" charset="0"/>
                <a:ea typeface="宋体" panose="02010600030101010101" pitchFamily="2" charset="-122"/>
              </a:defRPr>
            </a:lvl3pPr>
            <a:lvl4pPr marL="1733337" indent="-247620">
              <a:defRPr sz="2600" b="1">
                <a:solidFill>
                  <a:schemeClr val="bg1"/>
                </a:solidFill>
                <a:latin typeface="Times New Roman" panose="02020603050405020304" pitchFamily="18" charset="0"/>
                <a:ea typeface="宋体" panose="02010600030101010101" pitchFamily="2" charset="-122"/>
              </a:defRPr>
            </a:lvl4pPr>
            <a:lvl5pPr marL="2228576" indent="-247620">
              <a:defRPr sz="2600" b="1">
                <a:solidFill>
                  <a:schemeClr val="bg1"/>
                </a:solidFill>
                <a:latin typeface="Times New Roman" panose="02020603050405020304" pitchFamily="18" charset="0"/>
                <a:ea typeface="宋体" panose="02010600030101010101" pitchFamily="2" charset="-122"/>
              </a:defRPr>
            </a:lvl5pPr>
            <a:lvl6pPr marL="2723815"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6pPr>
            <a:lvl7pPr marL="3219054"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7pPr>
            <a:lvl8pPr marL="3714293"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8pPr>
            <a:lvl9pPr marL="4209532"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9pPr>
          </a:lstStyle>
          <a:p>
            <a:pPr defTabSz="990478" fontAlgn="base">
              <a:spcBef>
                <a:spcPct val="0"/>
              </a:spcBef>
              <a:spcAft>
                <a:spcPct val="0"/>
              </a:spcAft>
              <a:defRPr/>
            </a:pPr>
            <a:fld id="{43DF58BE-E328-4514-B573-5BE0FC3B2E70}" type="slidenum">
              <a:rPr lang="en-US" altLang="zh-CN" sz="1300" b="0">
                <a:solidFill>
                  <a:srgbClr val="000000"/>
                </a:solidFill>
                <a:latin typeface="Arial" panose="020B0604020202020204" pitchFamily="34" charset="0"/>
              </a:rPr>
              <a:pPr defTabSz="990478" fontAlgn="base">
                <a:spcBef>
                  <a:spcPct val="0"/>
                </a:spcBef>
                <a:spcAft>
                  <a:spcPct val="0"/>
                </a:spcAft>
                <a:defRPr/>
              </a:pPr>
              <a:t>7</a:t>
            </a:fld>
            <a:endParaRPr lang="en-US" altLang="zh-CN" sz="1300" b="0">
              <a:solidFill>
                <a:srgbClr val="000000"/>
              </a:solidFill>
              <a:latin typeface="Arial" panose="020B0604020202020204" pitchFamily="34" charset="0"/>
            </a:endParaRPr>
          </a:p>
        </p:txBody>
      </p:sp>
    </p:spTree>
    <p:extLst>
      <p:ext uri="{BB962C8B-B14F-4D97-AF65-F5344CB8AC3E}">
        <p14:creationId xmlns:p14="http://schemas.microsoft.com/office/powerpoint/2010/main" val="356490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1247775" y="4964273"/>
            <a:ext cx="4603750" cy="4029880"/>
          </a:xfrm>
        </p:spPr>
        <p:txBody>
          <a:bodyPr/>
          <a:lstStyle/>
          <a:p>
            <a:r>
              <a:rPr lang="en-US" altLang="zh-CN"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SM2 </a:t>
            </a:r>
            <a:r>
              <a:rPr lang="zh-CN" alt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是一种国家密码标准，其主要使用的密码算法就是椭圆曲线 </a:t>
            </a:r>
            <a:r>
              <a:rPr lang="en-US" altLang="zh-CN"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ECC </a:t>
            </a:r>
            <a:r>
              <a:rPr lang="zh-CN" alt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算法。</a:t>
            </a:r>
            <a:endParaRPr lang="en-US" altLang="zh-CN"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r>
              <a:rPr lang="zh-CN" altLang="en-US" sz="1200" b="0" dirty="0">
                <a:solidFill>
                  <a:schemeClr val="tx1"/>
                </a:solidFill>
                <a:latin typeface="+mn-lt"/>
                <a:ea typeface="+mn-ea"/>
                <a:cs typeface="+mn-cs"/>
              </a:rPr>
              <a:t>下面是</a:t>
            </a:r>
            <a:r>
              <a:rPr lang="en-US" altLang="zh-CN" sz="1200" b="0" dirty="0">
                <a:solidFill>
                  <a:schemeClr val="tx1"/>
                </a:solidFill>
                <a:latin typeface="+mn-lt"/>
                <a:ea typeface="+mn-ea"/>
                <a:cs typeface="+mn-cs"/>
              </a:rPr>
              <a:t>SM2</a:t>
            </a:r>
            <a:r>
              <a:rPr lang="zh-CN" altLang="en-US" sz="1200" b="0" dirty="0">
                <a:solidFill>
                  <a:schemeClr val="tx1"/>
                </a:solidFill>
                <a:latin typeface="+mn-lt"/>
                <a:ea typeface="+mn-ea"/>
                <a:cs typeface="+mn-cs"/>
              </a:rPr>
              <a:t>密码体制在我国的一个发展历程</a:t>
            </a:r>
            <a:endParaRPr lang="en-US" altLang="zh-CN"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4" name="灯片编号占位符 3"/>
          <p:cNvSpPr>
            <a:spLocks noGrp="1"/>
          </p:cNvSpPr>
          <p:nvPr>
            <p:ph type="sldNum" sz="quarter" idx="5"/>
          </p:nvPr>
        </p:nvSpPr>
        <p:spPr/>
        <p:txBody>
          <a:bodyPr/>
          <a:lstStyle/>
          <a:p>
            <a:fld id="{F2E64F7A-AD65-4BF5-819A-174E37902011}" type="slidenum">
              <a:rPr lang="zh-CN" altLang="en-US" smtClean="0"/>
              <a:t>8</a:t>
            </a:fld>
            <a:endParaRPr lang="zh-CN" altLang="en-US"/>
          </a:p>
        </p:txBody>
      </p:sp>
    </p:spTree>
    <p:extLst>
      <p:ext uri="{BB962C8B-B14F-4D97-AF65-F5344CB8AC3E}">
        <p14:creationId xmlns:p14="http://schemas.microsoft.com/office/powerpoint/2010/main" val="435386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247775" y="1279525"/>
            <a:ext cx="4603750" cy="3454400"/>
          </a:xfrm>
        </p:spPr>
      </p:sp>
      <p:sp>
        <p:nvSpPr>
          <p:cNvPr id="22531" name="备注占位符 2"/>
          <p:cNvSpPr>
            <a:spLocks noGrp="1"/>
          </p:cNvSpPr>
          <p:nvPr>
            <p:ph type="body" idx="1"/>
          </p:nvPr>
        </p:nvSpPr>
        <p:spPr>
          <a:xfrm>
            <a:off x="1247775" y="4925407"/>
            <a:ext cx="4603750" cy="40298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261268" algn="just" defTabSz="914400" rtl="0" eaLnBrk="1" fontAlgn="auto" latinLnBrk="0" hangingPunct="1">
              <a:lnSpc>
                <a:spcPts val="2166"/>
              </a:lnSpc>
              <a:spcBef>
                <a:spcPts val="0"/>
              </a:spcBef>
              <a:spcAft>
                <a:spcPts val="0"/>
              </a:spcAft>
              <a:buClrTx/>
              <a:buSzTx/>
              <a:buFontTx/>
              <a:buNone/>
              <a:tabLst/>
              <a:defRPr/>
            </a:pPr>
            <a:r>
              <a:rPr lang="zh-CN" alt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同时现在已有基于</a:t>
            </a:r>
            <a:r>
              <a:rPr 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Android</a:t>
            </a:r>
            <a:r>
              <a:rPr lang="zh-CN" alt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的透明加密技术，和基于</a:t>
            </a:r>
            <a:r>
              <a:rPr 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Android</a:t>
            </a:r>
            <a:r>
              <a:rPr lang="zh-CN" alt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的移动智能终端数据安全防护技术，说明利用移动终端来进行密码处理的技术已逐渐成熟</a:t>
            </a:r>
            <a:r>
              <a:rPr lang="en-US" altLang="zh-CN"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2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indent="261268" algn="just">
              <a:lnSpc>
                <a:spcPts val="2166"/>
              </a:lnSpc>
            </a:pPr>
            <a:endParaRPr lang="zh-CN" altLang="en-US" b="1" dirty="0">
              <a:solidFill>
                <a:srgbClr val="C00000"/>
              </a:solidFill>
              <a:latin typeface="Times New Roman" panose="02020603050405020304" pitchFamily="18" charset="0"/>
              <a:cs typeface="Times New Roman" panose="02020603050405020304" pitchFamily="18"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chemeClr val="bg1"/>
                </a:solidFill>
                <a:latin typeface="Times New Roman" panose="02020603050405020304" pitchFamily="18" charset="0"/>
                <a:ea typeface="宋体" panose="02010600030101010101" pitchFamily="2" charset="-122"/>
              </a:defRPr>
            </a:lvl1pPr>
            <a:lvl2pPr marL="804763" indent="-309524">
              <a:defRPr sz="2600" b="1">
                <a:solidFill>
                  <a:schemeClr val="bg1"/>
                </a:solidFill>
                <a:latin typeface="Times New Roman" panose="02020603050405020304" pitchFamily="18" charset="0"/>
                <a:ea typeface="宋体" panose="02010600030101010101" pitchFamily="2" charset="-122"/>
              </a:defRPr>
            </a:lvl2pPr>
            <a:lvl3pPr marL="1238098" indent="-247620">
              <a:defRPr sz="2600" b="1">
                <a:solidFill>
                  <a:schemeClr val="bg1"/>
                </a:solidFill>
                <a:latin typeface="Times New Roman" panose="02020603050405020304" pitchFamily="18" charset="0"/>
                <a:ea typeface="宋体" panose="02010600030101010101" pitchFamily="2" charset="-122"/>
              </a:defRPr>
            </a:lvl3pPr>
            <a:lvl4pPr marL="1733337" indent="-247620">
              <a:defRPr sz="2600" b="1">
                <a:solidFill>
                  <a:schemeClr val="bg1"/>
                </a:solidFill>
                <a:latin typeface="Times New Roman" panose="02020603050405020304" pitchFamily="18" charset="0"/>
                <a:ea typeface="宋体" panose="02010600030101010101" pitchFamily="2" charset="-122"/>
              </a:defRPr>
            </a:lvl4pPr>
            <a:lvl5pPr marL="2228576" indent="-247620">
              <a:defRPr sz="2600" b="1">
                <a:solidFill>
                  <a:schemeClr val="bg1"/>
                </a:solidFill>
                <a:latin typeface="Times New Roman" panose="02020603050405020304" pitchFamily="18" charset="0"/>
                <a:ea typeface="宋体" panose="02010600030101010101" pitchFamily="2" charset="-122"/>
              </a:defRPr>
            </a:lvl5pPr>
            <a:lvl6pPr marL="2723815"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6pPr>
            <a:lvl7pPr marL="3219054"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7pPr>
            <a:lvl8pPr marL="3714293"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8pPr>
            <a:lvl9pPr marL="4209532" indent="-247620" eaLnBrk="0" fontAlgn="base" hangingPunct="0">
              <a:spcBef>
                <a:spcPct val="0"/>
              </a:spcBef>
              <a:spcAft>
                <a:spcPct val="0"/>
              </a:spcAft>
              <a:defRPr sz="2600" b="1">
                <a:solidFill>
                  <a:schemeClr val="bg1"/>
                </a:solidFill>
                <a:latin typeface="Times New Roman" panose="02020603050405020304" pitchFamily="18" charset="0"/>
                <a:ea typeface="宋体" panose="02010600030101010101" pitchFamily="2" charset="-122"/>
              </a:defRPr>
            </a:lvl9pPr>
          </a:lstStyle>
          <a:p>
            <a:pPr defTabSz="990478">
              <a:defRPr/>
            </a:pPr>
            <a:fld id="{D50E2DC8-FA20-435F-9463-48B82E126660}" type="slidenum">
              <a:rPr lang="en-US" altLang="zh-CN" sz="1300" b="0">
                <a:solidFill>
                  <a:prstClr val="black"/>
                </a:solidFill>
                <a:latin typeface="Arial" panose="020B0604020202020204" pitchFamily="34" charset="0"/>
              </a:rPr>
              <a:pPr defTabSz="990478">
                <a:defRPr/>
              </a:pPr>
              <a:t>9</a:t>
            </a:fld>
            <a:endParaRPr lang="en-US" altLang="zh-CN" sz="1300" b="0">
              <a:solidFill>
                <a:prstClr val="black"/>
              </a:solidFill>
              <a:latin typeface="Arial" panose="020B0604020202020204" pitchFamily="34" charset="0"/>
            </a:endParaRPr>
          </a:p>
        </p:txBody>
      </p:sp>
    </p:spTree>
    <p:extLst>
      <p:ext uri="{BB962C8B-B14F-4D97-AF65-F5344CB8AC3E}">
        <p14:creationId xmlns:p14="http://schemas.microsoft.com/office/powerpoint/2010/main" val="296092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024E1-318C-4704-8786-64CF641373F1}"/>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EB295A31-337B-4A5A-A934-FD09307E531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3E5256C-D3EB-47DB-8451-115276FC22F1}"/>
              </a:ext>
            </a:extLst>
          </p:cNvPr>
          <p:cNvSpPr>
            <a:spLocks noGrp="1"/>
          </p:cNvSpPr>
          <p:nvPr>
            <p:ph type="dt" sz="half" idx="10"/>
          </p:nvPr>
        </p:nvSpPr>
        <p:spPr/>
        <p:txBody>
          <a:bodyPr/>
          <a:lstStyle/>
          <a:p>
            <a:fld id="{18C29F00-8311-4809-B1B8-B51905A1599E}"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32DBBF1F-D01C-4A6B-9AA0-6B9E38E681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20B880-7444-4153-94F9-B9DA0F4AA7B6}"/>
              </a:ext>
            </a:extLst>
          </p:cNvPr>
          <p:cNvSpPr>
            <a:spLocks noGrp="1"/>
          </p:cNvSpPr>
          <p:nvPr>
            <p:ph type="sldNum" sz="quarter" idx="12"/>
          </p:nvPr>
        </p:nvSpPr>
        <p:spPr/>
        <p:txBody>
          <a:bodyPr/>
          <a:lstStyle/>
          <a:p>
            <a:fld id="{2004627E-FC7F-4715-BFCE-567DD333214C}" type="slidenum">
              <a:rPr lang="zh-CN" altLang="en-US" smtClean="0"/>
              <a:t>‹#›</a:t>
            </a:fld>
            <a:endParaRPr lang="zh-CN" altLang="en-US"/>
          </a:p>
        </p:txBody>
      </p:sp>
    </p:spTree>
    <p:extLst>
      <p:ext uri="{BB962C8B-B14F-4D97-AF65-F5344CB8AC3E}">
        <p14:creationId xmlns:p14="http://schemas.microsoft.com/office/powerpoint/2010/main" val="1431536926"/>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2045A-3D36-4D0E-BA33-07B0026158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D3983B1-97FF-472E-BCD0-2A6597DB3FF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7C26D4-8C8C-4603-8104-909473A1CA53}"/>
              </a:ext>
            </a:extLst>
          </p:cNvPr>
          <p:cNvSpPr>
            <a:spLocks noGrp="1"/>
          </p:cNvSpPr>
          <p:nvPr>
            <p:ph type="dt" sz="half" idx="10"/>
          </p:nvPr>
        </p:nvSpPr>
        <p:spPr/>
        <p:txBody>
          <a:bodyPr/>
          <a:lstStyle/>
          <a:p>
            <a:fld id="{18C29F00-8311-4809-B1B8-B51905A1599E}"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9BCE88FE-23E7-4117-8D34-ABBF9FB669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0E0092-A123-4722-9379-29AD4D392028}"/>
              </a:ext>
            </a:extLst>
          </p:cNvPr>
          <p:cNvSpPr>
            <a:spLocks noGrp="1"/>
          </p:cNvSpPr>
          <p:nvPr>
            <p:ph type="sldNum" sz="quarter" idx="12"/>
          </p:nvPr>
        </p:nvSpPr>
        <p:spPr/>
        <p:txBody>
          <a:bodyPr/>
          <a:lstStyle/>
          <a:p>
            <a:fld id="{2004627E-FC7F-4715-BFCE-567DD333214C}" type="slidenum">
              <a:rPr lang="zh-CN" altLang="en-US" smtClean="0"/>
              <a:t>‹#›</a:t>
            </a:fld>
            <a:endParaRPr lang="zh-CN" altLang="en-US"/>
          </a:p>
        </p:txBody>
      </p:sp>
    </p:spTree>
    <p:extLst>
      <p:ext uri="{BB962C8B-B14F-4D97-AF65-F5344CB8AC3E}">
        <p14:creationId xmlns:p14="http://schemas.microsoft.com/office/powerpoint/2010/main" val="1851190971"/>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EBB5839-54BB-4BEE-9C09-669D0C9C8DA8}"/>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95B6435-3E98-4410-9E7E-A1D6F016A4BE}"/>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B8ADDC-1A4E-4E36-B0E1-0C76621927BB}"/>
              </a:ext>
            </a:extLst>
          </p:cNvPr>
          <p:cNvSpPr>
            <a:spLocks noGrp="1"/>
          </p:cNvSpPr>
          <p:nvPr>
            <p:ph type="dt" sz="half" idx="10"/>
          </p:nvPr>
        </p:nvSpPr>
        <p:spPr/>
        <p:txBody>
          <a:bodyPr/>
          <a:lstStyle/>
          <a:p>
            <a:fld id="{18C29F00-8311-4809-B1B8-B51905A1599E}"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857D811E-6CDC-4290-8B40-5706EFE8A8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C7EA77-5EB6-41E1-B2DB-62BF3BA49D65}"/>
              </a:ext>
            </a:extLst>
          </p:cNvPr>
          <p:cNvSpPr>
            <a:spLocks noGrp="1"/>
          </p:cNvSpPr>
          <p:nvPr>
            <p:ph type="sldNum" sz="quarter" idx="12"/>
          </p:nvPr>
        </p:nvSpPr>
        <p:spPr/>
        <p:txBody>
          <a:bodyPr/>
          <a:lstStyle/>
          <a:p>
            <a:fld id="{2004627E-FC7F-4715-BFCE-567DD333214C}" type="slidenum">
              <a:rPr lang="zh-CN" altLang="en-US" smtClean="0"/>
              <a:t>‹#›</a:t>
            </a:fld>
            <a:endParaRPr lang="zh-CN" altLang="en-US"/>
          </a:p>
        </p:txBody>
      </p:sp>
    </p:spTree>
    <p:extLst>
      <p:ext uri="{BB962C8B-B14F-4D97-AF65-F5344CB8AC3E}">
        <p14:creationId xmlns:p14="http://schemas.microsoft.com/office/powerpoint/2010/main" val="614278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28650" y="6356351"/>
            <a:ext cx="20574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5" name="页脚占位符 4"/>
          <p:cNvSpPr>
            <a:spLocks noGrp="1"/>
          </p:cNvSpPr>
          <p:nvPr>
            <p:ph type="ftr" sz="quarter" idx="11"/>
          </p:nvPr>
        </p:nvSpPr>
        <p:spPr>
          <a:xfrm>
            <a:off x="3028950" y="6356351"/>
            <a:ext cx="30861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6" name="灯片编号占位符 5"/>
          <p:cNvSpPr>
            <a:spLocks noGrp="1"/>
          </p:cNvSpPr>
          <p:nvPr>
            <p:ph type="sldNum" sz="quarter" idx="12"/>
          </p:nvPr>
        </p:nvSpPr>
        <p:spPr>
          <a:xfrm>
            <a:off x="6457950" y="6356351"/>
            <a:ext cx="2057400" cy="3651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fld id="{723625C4-FBB6-4867-B2E6-53B0CFDC380E}" type="slidenum">
              <a:rPr lang="zh-CN" altLang="en-US">
                <a:solidFill>
                  <a:prstClr val="black"/>
                </a:solidFill>
              </a:rPr>
              <a:pPr fontAlgn="base">
                <a:spcBef>
                  <a:spcPct val="0"/>
                </a:spcBef>
                <a:spcAft>
                  <a:spcPct val="0"/>
                </a:spcAft>
                <a:defRPr/>
              </a:pPr>
              <a:t>‹#›</a:t>
            </a:fld>
            <a:endParaRPr lang="zh-CN" altLang="en-US">
              <a:solidFill>
                <a:prstClr val="black"/>
              </a:solidFill>
            </a:endParaRPr>
          </a:p>
        </p:txBody>
      </p:sp>
      <p:pic>
        <p:nvPicPr>
          <p:cNvPr id="7" name="Picture 2" descr="C:\Users\Administrator\Desktop\6b0afa485a441aab87160856a36ed637.jpg"/>
          <p:cNvPicPr>
            <a:picLocks noChangeArrowheads="1"/>
          </p:cNvPicPr>
          <p:nvPr userDrawn="1"/>
        </p:nvPicPr>
        <p:blipFill>
          <a:blip r:embed="rId2" cstate="print"/>
          <a:srcRect/>
          <a:stretch>
            <a:fillRect/>
          </a:stretch>
        </p:blipFill>
        <p:spPr bwMode="auto">
          <a:xfrm>
            <a:off x="2" y="1"/>
            <a:ext cx="9143999" cy="3206338"/>
          </a:xfrm>
          <a:prstGeom prst="rect">
            <a:avLst/>
          </a:prstGeom>
          <a:noFill/>
        </p:spPr>
      </p:pic>
      <p:pic>
        <p:nvPicPr>
          <p:cNvPr id="8" name="Picture 4"/>
          <p:cNvPicPr>
            <a:picLocks noChangeAspect="1" noChangeArrowheads="1"/>
          </p:cNvPicPr>
          <p:nvPr userDrawn="1"/>
        </p:nvPicPr>
        <p:blipFill>
          <a:blip r:embed="rId3" cstate="print">
            <a:clrChange>
              <a:clrFrom>
                <a:srgbClr val="498CD2"/>
              </a:clrFrom>
              <a:clrTo>
                <a:srgbClr val="498CD2">
                  <a:alpha val="0"/>
                </a:srgbClr>
              </a:clrTo>
            </a:clrChange>
          </a:blip>
          <a:srcRect/>
          <a:stretch>
            <a:fillRect/>
          </a:stretch>
        </p:blipFill>
        <p:spPr bwMode="auto">
          <a:xfrm>
            <a:off x="973777" y="154378"/>
            <a:ext cx="3657600" cy="571500"/>
          </a:xfrm>
          <a:prstGeom prst="rect">
            <a:avLst/>
          </a:prstGeom>
          <a:noFill/>
          <a:ln w="9525">
            <a:noFill/>
            <a:miter lim="800000"/>
            <a:headEnd/>
            <a:tailEnd/>
          </a:ln>
        </p:spPr>
      </p:pic>
      <p:pic>
        <p:nvPicPr>
          <p:cNvPr id="9" name="Picture 3" descr="E:\Lyseo\PHOTO\1理工大\院徽.png"/>
          <p:cNvPicPr>
            <a:picLocks noChangeAspect="1" noChangeArrowheads="1"/>
          </p:cNvPicPr>
          <p:nvPr userDrawn="1"/>
        </p:nvPicPr>
        <p:blipFill>
          <a:blip r:embed="rId4" cstate="print"/>
          <a:srcRect/>
          <a:stretch>
            <a:fillRect/>
          </a:stretch>
        </p:blipFill>
        <p:spPr bwMode="auto">
          <a:xfrm>
            <a:off x="1" y="0"/>
            <a:ext cx="1425039" cy="1008626"/>
          </a:xfrm>
          <a:prstGeom prst="rect">
            <a:avLst/>
          </a:prstGeom>
          <a:noFill/>
        </p:spPr>
      </p:pic>
    </p:spTree>
    <p:extLst>
      <p:ext uri="{BB962C8B-B14F-4D97-AF65-F5344CB8AC3E}">
        <p14:creationId xmlns:p14="http://schemas.microsoft.com/office/powerpoint/2010/main" val="3472407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6356351"/>
            <a:ext cx="20574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5" name="页脚占位符 4"/>
          <p:cNvSpPr>
            <a:spLocks noGrp="1"/>
          </p:cNvSpPr>
          <p:nvPr>
            <p:ph type="ftr" sz="quarter" idx="11"/>
          </p:nvPr>
        </p:nvSpPr>
        <p:spPr>
          <a:xfrm>
            <a:off x="3028950" y="6356351"/>
            <a:ext cx="30861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6" name="灯片编号占位符 5"/>
          <p:cNvSpPr>
            <a:spLocks noGrp="1"/>
          </p:cNvSpPr>
          <p:nvPr>
            <p:ph type="sldNum" sz="quarter" idx="12"/>
          </p:nvPr>
        </p:nvSpPr>
        <p:spPr>
          <a:xfrm>
            <a:off x="6457950" y="6356351"/>
            <a:ext cx="2057400" cy="3651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fld id="{665B6AD1-0E41-4E01-AECF-84E704936C45}" type="slidenum">
              <a:rPr lang="zh-CN" altLang="en-US">
                <a:solidFill>
                  <a:prstClr val="black"/>
                </a:solidFill>
              </a:rPr>
              <a:pPr fontAlgn="base">
                <a:spcBef>
                  <a:spcPct val="0"/>
                </a:spcBef>
                <a:spcAft>
                  <a:spcPct val="0"/>
                </a:spcAft>
                <a:defRPr/>
              </a:pPr>
              <a:t>‹#›</a:t>
            </a:fld>
            <a:endParaRPr lang="zh-CN" altLang="en-US">
              <a:solidFill>
                <a:prstClr val="black"/>
              </a:solidFill>
            </a:endParaRPr>
          </a:p>
        </p:txBody>
      </p:sp>
      <p:sp>
        <p:nvSpPr>
          <p:cNvPr id="7" name="直角三角形 6"/>
          <p:cNvSpPr/>
          <p:nvPr userDrawn="1"/>
        </p:nvSpPr>
        <p:spPr>
          <a:xfrm rot="5400000" flipH="1" flipV="1">
            <a:off x="6864350" y="4578351"/>
            <a:ext cx="2605314" cy="1953986"/>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直角三角形 7"/>
          <p:cNvSpPr/>
          <p:nvPr userDrawn="1"/>
        </p:nvSpPr>
        <p:spPr>
          <a:xfrm rot="5400000">
            <a:off x="-609599" y="609602"/>
            <a:ext cx="3077029" cy="1857829"/>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直角三角形 8"/>
          <p:cNvSpPr/>
          <p:nvPr userDrawn="1"/>
        </p:nvSpPr>
        <p:spPr>
          <a:xfrm rot="5400000">
            <a:off x="-503162" y="503163"/>
            <a:ext cx="2539770" cy="153344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直角三角形 9"/>
          <p:cNvSpPr/>
          <p:nvPr userDrawn="1"/>
        </p:nvSpPr>
        <p:spPr>
          <a:xfrm rot="5400000" flipH="1" flipV="1">
            <a:off x="7262384" y="4976385"/>
            <a:ext cx="2150418" cy="1612814"/>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2"/>
          <p:cNvSpPr txBox="1">
            <a:spLocks noChangeArrowheads="1"/>
          </p:cNvSpPr>
          <p:nvPr userDrawn="1"/>
        </p:nvSpPr>
        <p:spPr bwMode="auto">
          <a:xfrm>
            <a:off x="179233" y="217717"/>
            <a:ext cx="677108" cy="1190171"/>
          </a:xfrm>
          <a:prstGeom prst="rect">
            <a:avLst/>
          </a:prstGeom>
          <a:noFill/>
          <a:ln w="9525">
            <a:noFill/>
            <a:miter lim="800000"/>
          </a:ln>
        </p:spPr>
        <p:txBody>
          <a:bodyPr vert="eaVert" wrap="square">
            <a:spAutoFit/>
          </a:bodyPr>
          <a:lstStyle/>
          <a:p>
            <a:pPr algn="dist" eaLnBrk="1" hangingPunct="1"/>
            <a:r>
              <a:rPr lang="zh-CN" altLang="en-US" sz="3200" b="1" dirty="0">
                <a:solidFill>
                  <a:schemeClr val="bg1"/>
                </a:solidFill>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42197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grpSp>
        <p:nvGrpSpPr>
          <p:cNvPr id="8" name="组合 3"/>
          <p:cNvGrpSpPr/>
          <p:nvPr userDrawn="1"/>
        </p:nvGrpSpPr>
        <p:grpSpPr bwMode="auto">
          <a:xfrm flipH="1">
            <a:off x="8386762" y="0"/>
            <a:ext cx="757238" cy="1009650"/>
            <a:chOff x="0" y="0"/>
            <a:chExt cx="3600450" cy="3600450"/>
          </a:xfrm>
        </p:grpSpPr>
        <p:sp>
          <p:nvSpPr>
            <p:cNvPr id="9" name="直角三角形 8"/>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直角三角形 9"/>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11" name="组合 14"/>
          <p:cNvGrpSpPr/>
          <p:nvPr userDrawn="1"/>
        </p:nvGrpSpPr>
        <p:grpSpPr bwMode="auto">
          <a:xfrm flipV="1">
            <a:off x="2" y="5829300"/>
            <a:ext cx="771525" cy="1028700"/>
            <a:chOff x="0" y="0"/>
            <a:chExt cx="3600450" cy="3600450"/>
          </a:xfrm>
        </p:grpSpPr>
        <p:sp>
          <p:nvSpPr>
            <p:cNvPr id="12" name="直角三角形 11"/>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3" name="直角三角形 12"/>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sp>
        <p:nvSpPr>
          <p:cNvPr id="15" name="任意多边形 14"/>
          <p:cNvSpPr/>
          <p:nvPr userDrawn="1"/>
        </p:nvSpPr>
        <p:spPr>
          <a:xfrm flipV="1">
            <a:off x="232681" y="232229"/>
            <a:ext cx="1385888" cy="550864"/>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灯片编号占位符 38"/>
          <p:cNvSpPr txBox="1"/>
          <p:nvPr userDrawn="1"/>
        </p:nvSpPr>
        <p:spPr>
          <a:xfrm>
            <a:off x="8389253" y="6370865"/>
            <a:ext cx="619572" cy="365125"/>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665B6AD1-0E41-4E01-AECF-84E704936C45}" type="slidenum">
              <a:rPr kumimoji="0" lang="zh-CN" altLang="en-US" sz="1800" b="0" i="0" u="none" strike="noStrike" kern="1200" cap="none" spc="0" normalizeH="0" baseline="0" noProof="0" smtClean="0">
                <a:ln>
                  <a:noFill/>
                </a:ln>
                <a:solidFill>
                  <a:prstClr val="black"/>
                </a:solidFill>
                <a:effectLst/>
                <a:uLnTx/>
                <a:uFillTx/>
                <a:latin typeface="+mn-lt"/>
                <a:ea typeface="+mn-ea"/>
                <a:cs typeface="+mn-cs"/>
              </a:rPr>
              <a:pPr marL="0" marR="0" lvl="0" indent="0" algn="ctr" defTabSz="914400" rtl="0" eaLnBrk="1" fontAlgn="base" latinLnBrk="0" hangingPunct="1">
                <a:lnSpc>
                  <a:spcPct val="100000"/>
                </a:lnSpc>
                <a:spcBef>
                  <a:spcPct val="0"/>
                </a:spcBef>
                <a:spcAft>
                  <a:spcPct val="0"/>
                </a:spcAft>
                <a:buClrTx/>
                <a:buSzTx/>
                <a:buFontTx/>
                <a:buNone/>
                <a:defRPr/>
              </a:pPr>
              <a:t>‹#›</a:t>
            </a:fld>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585827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28650" y="6356351"/>
            <a:ext cx="20574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5" name="页脚占位符 4"/>
          <p:cNvSpPr>
            <a:spLocks noGrp="1"/>
          </p:cNvSpPr>
          <p:nvPr>
            <p:ph type="ftr" sz="quarter" idx="11"/>
          </p:nvPr>
        </p:nvSpPr>
        <p:spPr>
          <a:xfrm>
            <a:off x="3028950" y="6356351"/>
            <a:ext cx="30861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6" name="灯片编号占位符 5"/>
          <p:cNvSpPr>
            <a:spLocks noGrp="1"/>
          </p:cNvSpPr>
          <p:nvPr>
            <p:ph type="sldNum" sz="quarter" idx="12"/>
          </p:nvPr>
        </p:nvSpPr>
        <p:spPr>
          <a:xfrm>
            <a:off x="6457950" y="6356351"/>
            <a:ext cx="2057400" cy="3651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fld id="{DFF88938-3C8D-4062-8951-DBAF4A3576DD}" type="slidenum">
              <a:rPr lang="zh-CN" altLang="en-US">
                <a:solidFill>
                  <a:prstClr val="black"/>
                </a:solidFill>
              </a:rPr>
              <a:pPr fontAlgn="base">
                <a:spcBef>
                  <a:spcPct val="0"/>
                </a:spcBef>
                <a:spcAft>
                  <a:spcPct val="0"/>
                </a:spcAft>
                <a:defRPr/>
              </a:pPr>
              <a:t>‹#›</a:t>
            </a:fld>
            <a:endParaRPr lang="zh-CN" altLang="en-US">
              <a:solidFill>
                <a:prstClr val="black"/>
              </a:solidFill>
            </a:endParaRPr>
          </a:p>
        </p:txBody>
      </p:sp>
    </p:spTree>
    <p:extLst>
      <p:ext uri="{BB962C8B-B14F-4D97-AF65-F5344CB8AC3E}">
        <p14:creationId xmlns:p14="http://schemas.microsoft.com/office/powerpoint/2010/main" val="3547151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2"/>
          <p:cNvPicPr>
            <a:picLocks noChangeAspect="1"/>
          </p:cNvPicPr>
          <p:nvPr userDrawn="1"/>
        </p:nvPicPr>
        <p:blipFill>
          <a:blip r:embed="rId2" cstate="print"/>
          <a:srcRect r="6975"/>
          <a:stretch>
            <a:fillRect/>
          </a:stretch>
        </p:blipFill>
        <p:spPr bwMode="auto">
          <a:xfrm>
            <a:off x="3918348" y="0"/>
            <a:ext cx="5225653" cy="6858000"/>
          </a:xfrm>
          <a:prstGeom prst="rect">
            <a:avLst/>
          </a:prstGeom>
          <a:noFill/>
          <a:ln w="9525">
            <a:noFill/>
            <a:miter lim="800000"/>
            <a:headEnd/>
            <a:tailEnd/>
          </a:ln>
        </p:spPr>
      </p:pic>
    </p:spTree>
    <p:extLst>
      <p:ext uri="{BB962C8B-B14F-4D97-AF65-F5344CB8AC3E}">
        <p14:creationId xmlns:p14="http://schemas.microsoft.com/office/powerpoint/2010/main" val="1137109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28650" y="6356351"/>
            <a:ext cx="20574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8" name="页脚占位符 7"/>
          <p:cNvSpPr>
            <a:spLocks noGrp="1"/>
          </p:cNvSpPr>
          <p:nvPr>
            <p:ph type="ftr" sz="quarter" idx="11"/>
          </p:nvPr>
        </p:nvSpPr>
        <p:spPr>
          <a:xfrm>
            <a:off x="3028950" y="6356351"/>
            <a:ext cx="30861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9" name="灯片编号占位符 8"/>
          <p:cNvSpPr>
            <a:spLocks noGrp="1"/>
          </p:cNvSpPr>
          <p:nvPr>
            <p:ph type="sldNum" sz="quarter" idx="12"/>
          </p:nvPr>
        </p:nvSpPr>
        <p:spPr>
          <a:xfrm>
            <a:off x="6457950" y="6356351"/>
            <a:ext cx="2057400" cy="3651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fld id="{954ACD36-391A-441A-8EB1-53D0B57A4EFE}" type="slidenum">
              <a:rPr lang="zh-CN" altLang="en-US">
                <a:solidFill>
                  <a:prstClr val="black"/>
                </a:solidFill>
              </a:rPr>
              <a:pPr fontAlgn="base">
                <a:spcBef>
                  <a:spcPct val="0"/>
                </a:spcBef>
                <a:spcAft>
                  <a:spcPct val="0"/>
                </a:spcAft>
                <a:defRPr/>
              </a:pPr>
              <a:t>‹#›</a:t>
            </a:fld>
            <a:endParaRPr lang="zh-CN" altLang="en-US">
              <a:solidFill>
                <a:prstClr val="black"/>
              </a:solidFill>
            </a:endParaRPr>
          </a:p>
        </p:txBody>
      </p:sp>
    </p:spTree>
    <p:extLst>
      <p:ext uri="{BB962C8B-B14F-4D97-AF65-F5344CB8AC3E}">
        <p14:creationId xmlns:p14="http://schemas.microsoft.com/office/powerpoint/2010/main" val="3758593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1"/>
            <a:ext cx="20574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4" name="页脚占位符 3"/>
          <p:cNvSpPr>
            <a:spLocks noGrp="1"/>
          </p:cNvSpPr>
          <p:nvPr>
            <p:ph type="ftr" sz="quarter" idx="11"/>
          </p:nvPr>
        </p:nvSpPr>
        <p:spPr>
          <a:xfrm>
            <a:off x="3028950" y="6356351"/>
            <a:ext cx="30861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5" name="灯片编号占位符 4"/>
          <p:cNvSpPr>
            <a:spLocks noGrp="1"/>
          </p:cNvSpPr>
          <p:nvPr>
            <p:ph type="sldNum" sz="quarter" idx="12"/>
          </p:nvPr>
        </p:nvSpPr>
        <p:spPr>
          <a:xfrm>
            <a:off x="6457950" y="6356351"/>
            <a:ext cx="2057400" cy="3651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fld id="{9CB44C9F-AE82-4818-873E-055711AFF875}" type="slidenum">
              <a:rPr lang="zh-CN" altLang="en-US">
                <a:solidFill>
                  <a:prstClr val="black"/>
                </a:solidFill>
              </a:rPr>
              <a:pPr fontAlgn="base">
                <a:spcBef>
                  <a:spcPct val="0"/>
                </a:spcBef>
                <a:spcAft>
                  <a:spcPct val="0"/>
                </a:spcAft>
                <a:defRPr/>
              </a:pPr>
              <a:t>‹#›</a:t>
            </a:fld>
            <a:endParaRPr lang="zh-CN" altLang="en-US">
              <a:solidFill>
                <a:prstClr val="black"/>
              </a:solidFill>
            </a:endParaRPr>
          </a:p>
        </p:txBody>
      </p:sp>
    </p:spTree>
    <p:extLst>
      <p:ext uri="{BB962C8B-B14F-4D97-AF65-F5344CB8AC3E}">
        <p14:creationId xmlns:p14="http://schemas.microsoft.com/office/powerpoint/2010/main" val="1695666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1"/>
            <a:ext cx="20574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3" name="页脚占位符 2"/>
          <p:cNvSpPr>
            <a:spLocks noGrp="1"/>
          </p:cNvSpPr>
          <p:nvPr>
            <p:ph type="ftr" sz="quarter" idx="11"/>
          </p:nvPr>
        </p:nvSpPr>
        <p:spPr>
          <a:xfrm>
            <a:off x="3028950" y="6356351"/>
            <a:ext cx="30861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4" name="灯片编号占位符 3"/>
          <p:cNvSpPr>
            <a:spLocks noGrp="1"/>
          </p:cNvSpPr>
          <p:nvPr>
            <p:ph type="sldNum" sz="quarter" idx="12"/>
          </p:nvPr>
        </p:nvSpPr>
        <p:spPr>
          <a:xfrm>
            <a:off x="6457950" y="6356351"/>
            <a:ext cx="2057400" cy="3651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fld id="{9E77E4B7-2096-4143-9703-517EFBAA87EA}" type="slidenum">
              <a:rPr lang="zh-CN" altLang="en-US">
                <a:solidFill>
                  <a:prstClr val="black"/>
                </a:solidFill>
              </a:rPr>
              <a:pPr fontAlgn="base">
                <a:spcBef>
                  <a:spcPct val="0"/>
                </a:spcBef>
                <a:spcAft>
                  <a:spcPct val="0"/>
                </a:spcAft>
                <a:defRPr/>
              </a:pPr>
              <a:t>‹#›</a:t>
            </a:fld>
            <a:endParaRPr lang="zh-CN" altLang="en-US">
              <a:solidFill>
                <a:prstClr val="black"/>
              </a:solidFill>
            </a:endParaRPr>
          </a:p>
        </p:txBody>
      </p:sp>
    </p:spTree>
    <p:extLst>
      <p:ext uri="{BB962C8B-B14F-4D97-AF65-F5344CB8AC3E}">
        <p14:creationId xmlns:p14="http://schemas.microsoft.com/office/powerpoint/2010/main" val="1106483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B0AD9-E59D-44F4-AEF3-45726C45DD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5D5F37-B562-4F06-8B3A-7F532067211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113432-383A-4C80-91F5-F1DDDA2FB5A8}"/>
              </a:ext>
            </a:extLst>
          </p:cNvPr>
          <p:cNvSpPr>
            <a:spLocks noGrp="1"/>
          </p:cNvSpPr>
          <p:nvPr>
            <p:ph type="dt" sz="half" idx="10"/>
          </p:nvPr>
        </p:nvSpPr>
        <p:spPr/>
        <p:txBody>
          <a:bodyPr/>
          <a:lstStyle/>
          <a:p>
            <a:fld id="{18C29F00-8311-4809-B1B8-B51905A1599E}"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3DD92191-3A47-4402-9289-A051C46571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B0614E-26F6-4DB6-9863-17A2C63CBEDF}"/>
              </a:ext>
            </a:extLst>
          </p:cNvPr>
          <p:cNvSpPr>
            <a:spLocks noGrp="1"/>
          </p:cNvSpPr>
          <p:nvPr>
            <p:ph type="sldNum" sz="quarter" idx="12"/>
          </p:nvPr>
        </p:nvSpPr>
        <p:spPr/>
        <p:txBody>
          <a:bodyPr/>
          <a:lstStyle/>
          <a:p>
            <a:fld id="{2004627E-FC7F-4715-BFCE-567DD333214C}" type="slidenum">
              <a:rPr lang="zh-CN" altLang="en-US" smtClean="0"/>
              <a:t>‹#›</a:t>
            </a:fld>
            <a:endParaRPr lang="zh-CN" altLang="en-US"/>
          </a:p>
        </p:txBody>
      </p:sp>
    </p:spTree>
    <p:extLst>
      <p:ext uri="{BB962C8B-B14F-4D97-AF65-F5344CB8AC3E}">
        <p14:creationId xmlns:p14="http://schemas.microsoft.com/office/powerpoint/2010/main" val="1798953757"/>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628650" y="6356351"/>
            <a:ext cx="20574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6" name="页脚占位符 5"/>
          <p:cNvSpPr>
            <a:spLocks noGrp="1"/>
          </p:cNvSpPr>
          <p:nvPr>
            <p:ph type="ftr" sz="quarter" idx="11"/>
          </p:nvPr>
        </p:nvSpPr>
        <p:spPr>
          <a:xfrm>
            <a:off x="3028950" y="6356351"/>
            <a:ext cx="30861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7" name="灯片编号占位符 6"/>
          <p:cNvSpPr>
            <a:spLocks noGrp="1"/>
          </p:cNvSpPr>
          <p:nvPr>
            <p:ph type="sldNum" sz="quarter" idx="12"/>
          </p:nvPr>
        </p:nvSpPr>
        <p:spPr>
          <a:xfrm>
            <a:off x="6457950" y="6356351"/>
            <a:ext cx="2057400" cy="3651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fld id="{E9770E3F-D3CC-4BFF-80E7-1DA3538AB1A2}" type="slidenum">
              <a:rPr lang="zh-CN" altLang="en-US">
                <a:solidFill>
                  <a:prstClr val="black"/>
                </a:solidFill>
              </a:rPr>
              <a:pPr fontAlgn="base">
                <a:spcBef>
                  <a:spcPct val="0"/>
                </a:spcBef>
                <a:spcAft>
                  <a:spcPct val="0"/>
                </a:spcAft>
                <a:defRPr/>
              </a:pPr>
              <a:t>‹#›</a:t>
            </a:fld>
            <a:endParaRPr lang="zh-CN" altLang="en-US">
              <a:solidFill>
                <a:prstClr val="black"/>
              </a:solidFill>
            </a:endParaRPr>
          </a:p>
        </p:txBody>
      </p:sp>
    </p:spTree>
    <p:extLst>
      <p:ext uri="{BB962C8B-B14F-4D97-AF65-F5344CB8AC3E}">
        <p14:creationId xmlns:p14="http://schemas.microsoft.com/office/powerpoint/2010/main" val="2109477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628650" y="6356351"/>
            <a:ext cx="20574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6" name="页脚占位符 5"/>
          <p:cNvSpPr>
            <a:spLocks noGrp="1"/>
          </p:cNvSpPr>
          <p:nvPr>
            <p:ph type="ftr" sz="quarter" idx="11"/>
          </p:nvPr>
        </p:nvSpPr>
        <p:spPr>
          <a:xfrm>
            <a:off x="3028950" y="6356351"/>
            <a:ext cx="30861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7" name="灯片编号占位符 6"/>
          <p:cNvSpPr>
            <a:spLocks noGrp="1"/>
          </p:cNvSpPr>
          <p:nvPr>
            <p:ph type="sldNum" sz="quarter" idx="12"/>
          </p:nvPr>
        </p:nvSpPr>
        <p:spPr>
          <a:xfrm>
            <a:off x="6457950" y="6356351"/>
            <a:ext cx="2057400" cy="3651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fld id="{4CC5875F-AC2D-4A86-9B2A-9E0735CA8CB7}" type="slidenum">
              <a:rPr lang="zh-CN" altLang="en-US">
                <a:solidFill>
                  <a:prstClr val="black"/>
                </a:solidFill>
              </a:rPr>
              <a:pPr fontAlgn="base">
                <a:spcBef>
                  <a:spcPct val="0"/>
                </a:spcBef>
                <a:spcAft>
                  <a:spcPct val="0"/>
                </a:spcAft>
                <a:defRPr/>
              </a:pPr>
              <a:t>‹#›</a:t>
            </a:fld>
            <a:endParaRPr lang="zh-CN" altLang="en-US">
              <a:solidFill>
                <a:prstClr val="black"/>
              </a:solidFill>
            </a:endParaRPr>
          </a:p>
        </p:txBody>
      </p:sp>
    </p:spTree>
    <p:extLst>
      <p:ext uri="{BB962C8B-B14F-4D97-AF65-F5344CB8AC3E}">
        <p14:creationId xmlns:p14="http://schemas.microsoft.com/office/powerpoint/2010/main" val="1422957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6356351"/>
            <a:ext cx="20574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5" name="页脚占位符 4"/>
          <p:cNvSpPr>
            <a:spLocks noGrp="1"/>
          </p:cNvSpPr>
          <p:nvPr>
            <p:ph type="ftr" sz="quarter" idx="11"/>
          </p:nvPr>
        </p:nvSpPr>
        <p:spPr>
          <a:xfrm>
            <a:off x="3028950" y="6356351"/>
            <a:ext cx="30861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6" name="灯片编号占位符 5"/>
          <p:cNvSpPr>
            <a:spLocks noGrp="1"/>
          </p:cNvSpPr>
          <p:nvPr>
            <p:ph type="sldNum" sz="quarter" idx="12"/>
          </p:nvPr>
        </p:nvSpPr>
        <p:spPr>
          <a:xfrm>
            <a:off x="6457950" y="6356351"/>
            <a:ext cx="2057400" cy="3651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fld id="{EE015F3B-25A7-47A0-8B02-ED5D255C20CA}" type="slidenum">
              <a:rPr lang="zh-CN" altLang="en-US">
                <a:solidFill>
                  <a:prstClr val="black"/>
                </a:solidFill>
              </a:rPr>
              <a:pPr fontAlgn="base">
                <a:spcBef>
                  <a:spcPct val="0"/>
                </a:spcBef>
                <a:spcAft>
                  <a:spcPct val="0"/>
                </a:spcAft>
                <a:defRPr/>
              </a:pPr>
              <a:t>‹#›</a:t>
            </a:fld>
            <a:endParaRPr lang="zh-CN" altLang="en-US">
              <a:solidFill>
                <a:prstClr val="black"/>
              </a:solidFill>
            </a:endParaRPr>
          </a:p>
        </p:txBody>
      </p:sp>
    </p:spTree>
    <p:extLst>
      <p:ext uri="{BB962C8B-B14F-4D97-AF65-F5344CB8AC3E}">
        <p14:creationId xmlns:p14="http://schemas.microsoft.com/office/powerpoint/2010/main" val="2151860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628650" y="6356351"/>
            <a:ext cx="20574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5" name="页脚占位符 4"/>
          <p:cNvSpPr>
            <a:spLocks noGrp="1"/>
          </p:cNvSpPr>
          <p:nvPr>
            <p:ph type="ftr" sz="quarter" idx="11"/>
          </p:nvPr>
        </p:nvSpPr>
        <p:spPr>
          <a:xfrm>
            <a:off x="3028950" y="6356351"/>
            <a:ext cx="30861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6" name="灯片编号占位符 5"/>
          <p:cNvSpPr>
            <a:spLocks noGrp="1"/>
          </p:cNvSpPr>
          <p:nvPr>
            <p:ph type="sldNum" sz="quarter" idx="12"/>
          </p:nvPr>
        </p:nvSpPr>
        <p:spPr>
          <a:xfrm>
            <a:off x="6457950" y="6356351"/>
            <a:ext cx="2057400" cy="3651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fld id="{29BDEF13-179F-45E4-B5AA-A011FB2F4D08}" type="slidenum">
              <a:rPr lang="zh-CN" altLang="en-US">
                <a:solidFill>
                  <a:prstClr val="black"/>
                </a:solidFill>
              </a:rPr>
              <a:pPr fontAlgn="base">
                <a:spcBef>
                  <a:spcPct val="0"/>
                </a:spcBef>
                <a:spcAft>
                  <a:spcPct val="0"/>
                </a:spcAft>
                <a:defRPr/>
              </a:pPr>
              <a:t>‹#›</a:t>
            </a:fld>
            <a:endParaRPr lang="zh-CN" altLang="en-US">
              <a:solidFill>
                <a:prstClr val="black"/>
              </a:solidFill>
            </a:endParaRPr>
          </a:p>
        </p:txBody>
      </p:sp>
    </p:spTree>
    <p:extLst>
      <p:ext uri="{BB962C8B-B14F-4D97-AF65-F5344CB8AC3E}">
        <p14:creationId xmlns:p14="http://schemas.microsoft.com/office/powerpoint/2010/main" val="1022852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2" name="图片 2"/>
          <p:cNvPicPr>
            <a:picLocks noChangeAspect="1"/>
          </p:cNvPicPr>
          <p:nvPr userDrawn="1"/>
        </p:nvPicPr>
        <p:blipFill>
          <a:blip r:embed="rId2" cstate="print"/>
          <a:srcRect r="6975"/>
          <a:stretch>
            <a:fillRect/>
          </a:stretch>
        </p:blipFill>
        <p:spPr bwMode="auto">
          <a:xfrm>
            <a:off x="3918349" y="0"/>
            <a:ext cx="5225653" cy="6858000"/>
          </a:xfrm>
          <a:prstGeom prst="rect">
            <a:avLst/>
          </a:prstGeom>
          <a:noFill/>
          <a:ln w="9525">
            <a:noFill/>
            <a:miter lim="800000"/>
            <a:headEnd/>
            <a:tailEnd/>
          </a:ln>
        </p:spPr>
      </p:pic>
    </p:spTree>
    <p:extLst>
      <p:ext uri="{BB962C8B-B14F-4D97-AF65-F5344CB8AC3E}">
        <p14:creationId xmlns:p14="http://schemas.microsoft.com/office/powerpoint/2010/main" val="30581411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0">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05271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20700-7F03-415B-9C15-0A05243FDDBD}"/>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A18B5CEC-37F9-4840-B831-2CEF8102B5A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AC71644-0BE6-4C9A-A0B5-73B0FA0C4E2F}"/>
              </a:ext>
            </a:extLst>
          </p:cNvPr>
          <p:cNvSpPr>
            <a:spLocks noGrp="1"/>
          </p:cNvSpPr>
          <p:nvPr>
            <p:ph type="dt" sz="half" idx="10"/>
          </p:nvPr>
        </p:nvSpPr>
        <p:spPr/>
        <p:txBody>
          <a:bodyPr/>
          <a:lstStyle/>
          <a:p>
            <a:fld id="{18C29F00-8311-4809-B1B8-B51905A1599E}"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9C5D91A5-30AE-490B-A9FE-77349CF8C3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07A04E-D6D8-4E2A-BB07-B1F174BB7496}"/>
              </a:ext>
            </a:extLst>
          </p:cNvPr>
          <p:cNvSpPr>
            <a:spLocks noGrp="1"/>
          </p:cNvSpPr>
          <p:nvPr>
            <p:ph type="sldNum" sz="quarter" idx="12"/>
          </p:nvPr>
        </p:nvSpPr>
        <p:spPr/>
        <p:txBody>
          <a:bodyPr/>
          <a:lstStyle/>
          <a:p>
            <a:fld id="{2004627E-FC7F-4715-BFCE-567DD333214C}" type="slidenum">
              <a:rPr lang="zh-CN" altLang="en-US" smtClean="0"/>
              <a:t>‹#›</a:t>
            </a:fld>
            <a:endParaRPr lang="zh-CN" altLang="en-US"/>
          </a:p>
        </p:txBody>
      </p:sp>
    </p:spTree>
    <p:extLst>
      <p:ext uri="{BB962C8B-B14F-4D97-AF65-F5344CB8AC3E}">
        <p14:creationId xmlns:p14="http://schemas.microsoft.com/office/powerpoint/2010/main" val="3189085648"/>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AE1D8-3F17-4C4F-B0A5-9781A4B6D1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3A1439-17DE-4651-84D4-1DA1E84B28D0}"/>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E5C6974-FF93-4B6F-870C-8FD48D08F294}"/>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79BA766-73B4-4622-B6B1-C8A47FFAD4C7}"/>
              </a:ext>
            </a:extLst>
          </p:cNvPr>
          <p:cNvSpPr>
            <a:spLocks noGrp="1"/>
          </p:cNvSpPr>
          <p:nvPr>
            <p:ph type="dt" sz="half" idx="10"/>
          </p:nvPr>
        </p:nvSpPr>
        <p:spPr/>
        <p:txBody>
          <a:bodyPr/>
          <a:lstStyle/>
          <a:p>
            <a:fld id="{18C29F00-8311-4809-B1B8-B51905A1599E}" type="datetimeFigureOut">
              <a:rPr lang="zh-CN" altLang="en-US" smtClean="0"/>
              <a:t>2022/5/22</a:t>
            </a:fld>
            <a:endParaRPr lang="zh-CN" altLang="en-US"/>
          </a:p>
        </p:txBody>
      </p:sp>
      <p:sp>
        <p:nvSpPr>
          <p:cNvPr id="6" name="页脚占位符 5">
            <a:extLst>
              <a:ext uri="{FF2B5EF4-FFF2-40B4-BE49-F238E27FC236}">
                <a16:creationId xmlns:a16="http://schemas.microsoft.com/office/drawing/2014/main" id="{E61D39DD-980A-458D-8AC6-EF792BD4F1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DDC913-FEA5-41A6-A515-079B99F6052A}"/>
              </a:ext>
            </a:extLst>
          </p:cNvPr>
          <p:cNvSpPr>
            <a:spLocks noGrp="1"/>
          </p:cNvSpPr>
          <p:nvPr>
            <p:ph type="sldNum" sz="quarter" idx="12"/>
          </p:nvPr>
        </p:nvSpPr>
        <p:spPr/>
        <p:txBody>
          <a:bodyPr/>
          <a:lstStyle/>
          <a:p>
            <a:fld id="{2004627E-FC7F-4715-BFCE-567DD333214C}" type="slidenum">
              <a:rPr lang="zh-CN" altLang="en-US" smtClean="0"/>
              <a:t>‹#›</a:t>
            </a:fld>
            <a:endParaRPr lang="zh-CN" altLang="en-US"/>
          </a:p>
        </p:txBody>
      </p:sp>
    </p:spTree>
    <p:extLst>
      <p:ext uri="{BB962C8B-B14F-4D97-AF65-F5344CB8AC3E}">
        <p14:creationId xmlns:p14="http://schemas.microsoft.com/office/powerpoint/2010/main" val="2143570382"/>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F28FB-1B27-4D4E-9DEE-6AA6BF37CF29}"/>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F1B9664-0F5C-4B2C-830A-CEF1F2D0197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32EF1FF-CFE5-483C-B213-4F7CD48BAFB9}"/>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809E03E-958E-4271-ACD4-5D32D845E2E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442DEFA-2D7E-4946-8DEF-791397C6905B}"/>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D30ECF9-0A3B-4648-B3BC-380E4927621A}"/>
              </a:ext>
            </a:extLst>
          </p:cNvPr>
          <p:cNvSpPr>
            <a:spLocks noGrp="1"/>
          </p:cNvSpPr>
          <p:nvPr>
            <p:ph type="dt" sz="half" idx="10"/>
          </p:nvPr>
        </p:nvSpPr>
        <p:spPr/>
        <p:txBody>
          <a:bodyPr/>
          <a:lstStyle/>
          <a:p>
            <a:fld id="{18C29F00-8311-4809-B1B8-B51905A1599E}" type="datetimeFigureOut">
              <a:rPr lang="zh-CN" altLang="en-US" smtClean="0"/>
              <a:t>2022/5/22</a:t>
            </a:fld>
            <a:endParaRPr lang="zh-CN" altLang="en-US"/>
          </a:p>
        </p:txBody>
      </p:sp>
      <p:sp>
        <p:nvSpPr>
          <p:cNvPr id="8" name="页脚占位符 7">
            <a:extLst>
              <a:ext uri="{FF2B5EF4-FFF2-40B4-BE49-F238E27FC236}">
                <a16:creationId xmlns:a16="http://schemas.microsoft.com/office/drawing/2014/main" id="{BEBDE1B3-8F54-4DCF-959A-D160DA6A644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44A0AFB-B287-4478-87C9-C174B5A798D4}"/>
              </a:ext>
            </a:extLst>
          </p:cNvPr>
          <p:cNvSpPr>
            <a:spLocks noGrp="1"/>
          </p:cNvSpPr>
          <p:nvPr>
            <p:ph type="sldNum" sz="quarter" idx="12"/>
          </p:nvPr>
        </p:nvSpPr>
        <p:spPr/>
        <p:txBody>
          <a:bodyPr/>
          <a:lstStyle/>
          <a:p>
            <a:fld id="{2004627E-FC7F-4715-BFCE-567DD333214C}" type="slidenum">
              <a:rPr lang="zh-CN" altLang="en-US" smtClean="0"/>
              <a:t>‹#›</a:t>
            </a:fld>
            <a:endParaRPr lang="zh-CN" altLang="en-US"/>
          </a:p>
        </p:txBody>
      </p:sp>
    </p:spTree>
    <p:extLst>
      <p:ext uri="{BB962C8B-B14F-4D97-AF65-F5344CB8AC3E}">
        <p14:creationId xmlns:p14="http://schemas.microsoft.com/office/powerpoint/2010/main" val="1218328995"/>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EE96B-97A0-42A3-A089-D4D3F416528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7A08D6E-F8FC-45E0-9AC0-AAA44D3C3B47}"/>
              </a:ext>
            </a:extLst>
          </p:cNvPr>
          <p:cNvSpPr>
            <a:spLocks noGrp="1"/>
          </p:cNvSpPr>
          <p:nvPr>
            <p:ph type="dt" sz="half" idx="10"/>
          </p:nvPr>
        </p:nvSpPr>
        <p:spPr/>
        <p:txBody>
          <a:bodyPr/>
          <a:lstStyle/>
          <a:p>
            <a:fld id="{18C29F00-8311-4809-B1B8-B51905A1599E}" type="datetimeFigureOut">
              <a:rPr lang="zh-CN" altLang="en-US" smtClean="0"/>
              <a:t>2022/5/22</a:t>
            </a:fld>
            <a:endParaRPr lang="zh-CN" altLang="en-US"/>
          </a:p>
        </p:txBody>
      </p:sp>
      <p:sp>
        <p:nvSpPr>
          <p:cNvPr id="4" name="页脚占位符 3">
            <a:extLst>
              <a:ext uri="{FF2B5EF4-FFF2-40B4-BE49-F238E27FC236}">
                <a16:creationId xmlns:a16="http://schemas.microsoft.com/office/drawing/2014/main" id="{65BDBF0A-5D49-4C12-AD00-83FA82C548C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4100027-BC54-4095-A2C6-A994A879F5A3}"/>
              </a:ext>
            </a:extLst>
          </p:cNvPr>
          <p:cNvSpPr>
            <a:spLocks noGrp="1"/>
          </p:cNvSpPr>
          <p:nvPr>
            <p:ph type="sldNum" sz="quarter" idx="12"/>
          </p:nvPr>
        </p:nvSpPr>
        <p:spPr/>
        <p:txBody>
          <a:bodyPr/>
          <a:lstStyle/>
          <a:p>
            <a:fld id="{2004627E-FC7F-4715-BFCE-567DD333214C}" type="slidenum">
              <a:rPr lang="zh-CN" altLang="en-US" smtClean="0"/>
              <a:t>‹#›</a:t>
            </a:fld>
            <a:endParaRPr lang="zh-CN" altLang="en-US"/>
          </a:p>
        </p:txBody>
      </p:sp>
    </p:spTree>
    <p:extLst>
      <p:ext uri="{BB962C8B-B14F-4D97-AF65-F5344CB8AC3E}">
        <p14:creationId xmlns:p14="http://schemas.microsoft.com/office/powerpoint/2010/main" val="4256908946"/>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2FB54A9-6CC9-4FC6-84F9-B2ACB67B0E4E}"/>
              </a:ext>
            </a:extLst>
          </p:cNvPr>
          <p:cNvSpPr>
            <a:spLocks noGrp="1"/>
          </p:cNvSpPr>
          <p:nvPr>
            <p:ph type="dt" sz="half" idx="10"/>
          </p:nvPr>
        </p:nvSpPr>
        <p:spPr/>
        <p:txBody>
          <a:bodyPr/>
          <a:lstStyle/>
          <a:p>
            <a:fld id="{18C29F00-8311-4809-B1B8-B51905A1599E}" type="datetimeFigureOut">
              <a:rPr lang="zh-CN" altLang="en-US" smtClean="0"/>
              <a:t>2022/5/22</a:t>
            </a:fld>
            <a:endParaRPr lang="zh-CN" altLang="en-US"/>
          </a:p>
        </p:txBody>
      </p:sp>
      <p:sp>
        <p:nvSpPr>
          <p:cNvPr id="3" name="页脚占位符 2">
            <a:extLst>
              <a:ext uri="{FF2B5EF4-FFF2-40B4-BE49-F238E27FC236}">
                <a16:creationId xmlns:a16="http://schemas.microsoft.com/office/drawing/2014/main" id="{9FE4C42B-41C3-461C-8DDD-F68F61CC86A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774FF64-61FF-4590-A35B-F21F977A9DA3}"/>
              </a:ext>
            </a:extLst>
          </p:cNvPr>
          <p:cNvSpPr>
            <a:spLocks noGrp="1"/>
          </p:cNvSpPr>
          <p:nvPr>
            <p:ph type="sldNum" sz="quarter" idx="12"/>
          </p:nvPr>
        </p:nvSpPr>
        <p:spPr/>
        <p:txBody>
          <a:bodyPr/>
          <a:lstStyle/>
          <a:p>
            <a:fld id="{2004627E-FC7F-4715-BFCE-567DD333214C}" type="slidenum">
              <a:rPr lang="zh-CN" altLang="en-US" smtClean="0"/>
              <a:t>‹#›</a:t>
            </a:fld>
            <a:endParaRPr lang="zh-CN" altLang="en-US"/>
          </a:p>
        </p:txBody>
      </p:sp>
    </p:spTree>
    <p:extLst>
      <p:ext uri="{BB962C8B-B14F-4D97-AF65-F5344CB8AC3E}">
        <p14:creationId xmlns:p14="http://schemas.microsoft.com/office/powerpoint/2010/main" val="2945878873"/>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189E2-2C5B-4223-AE95-AEC3EA99998C}"/>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BE1DBF98-4181-49CF-9313-EC36FE0A821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E2FD72E-F1C1-493C-8D0B-20634662CD4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550403-92B2-4E4A-9E10-6576A37CFB6C}"/>
              </a:ext>
            </a:extLst>
          </p:cNvPr>
          <p:cNvSpPr>
            <a:spLocks noGrp="1"/>
          </p:cNvSpPr>
          <p:nvPr>
            <p:ph type="dt" sz="half" idx="10"/>
          </p:nvPr>
        </p:nvSpPr>
        <p:spPr/>
        <p:txBody>
          <a:bodyPr/>
          <a:lstStyle/>
          <a:p>
            <a:fld id="{18C29F00-8311-4809-B1B8-B51905A1599E}" type="datetimeFigureOut">
              <a:rPr lang="zh-CN" altLang="en-US" smtClean="0"/>
              <a:t>2022/5/22</a:t>
            </a:fld>
            <a:endParaRPr lang="zh-CN" altLang="en-US"/>
          </a:p>
        </p:txBody>
      </p:sp>
      <p:sp>
        <p:nvSpPr>
          <p:cNvPr id="6" name="页脚占位符 5">
            <a:extLst>
              <a:ext uri="{FF2B5EF4-FFF2-40B4-BE49-F238E27FC236}">
                <a16:creationId xmlns:a16="http://schemas.microsoft.com/office/drawing/2014/main" id="{C9E8CEA2-A17C-4DA4-8533-E747CCC1FE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5978B4-4C38-42CA-B167-D3138625D316}"/>
              </a:ext>
            </a:extLst>
          </p:cNvPr>
          <p:cNvSpPr>
            <a:spLocks noGrp="1"/>
          </p:cNvSpPr>
          <p:nvPr>
            <p:ph type="sldNum" sz="quarter" idx="12"/>
          </p:nvPr>
        </p:nvSpPr>
        <p:spPr/>
        <p:txBody>
          <a:bodyPr/>
          <a:lstStyle/>
          <a:p>
            <a:fld id="{2004627E-FC7F-4715-BFCE-567DD333214C}" type="slidenum">
              <a:rPr lang="zh-CN" altLang="en-US" smtClean="0"/>
              <a:t>‹#›</a:t>
            </a:fld>
            <a:endParaRPr lang="zh-CN" altLang="en-US"/>
          </a:p>
        </p:txBody>
      </p:sp>
    </p:spTree>
    <p:extLst>
      <p:ext uri="{BB962C8B-B14F-4D97-AF65-F5344CB8AC3E}">
        <p14:creationId xmlns:p14="http://schemas.microsoft.com/office/powerpoint/2010/main" val="4215712628"/>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E33451-B09E-4974-A978-A465D19CEA43}"/>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94499021-2B37-4AC3-9436-20A1888DCD4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4773FD99-BA6A-401E-80A8-DCB404828DA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158B811-CA5E-46E4-BF40-507D2F3F584D}"/>
              </a:ext>
            </a:extLst>
          </p:cNvPr>
          <p:cNvSpPr>
            <a:spLocks noGrp="1"/>
          </p:cNvSpPr>
          <p:nvPr>
            <p:ph type="dt" sz="half" idx="10"/>
          </p:nvPr>
        </p:nvSpPr>
        <p:spPr/>
        <p:txBody>
          <a:bodyPr/>
          <a:lstStyle/>
          <a:p>
            <a:fld id="{18C29F00-8311-4809-B1B8-B51905A1599E}" type="datetimeFigureOut">
              <a:rPr lang="zh-CN" altLang="en-US" smtClean="0"/>
              <a:t>2022/5/22</a:t>
            </a:fld>
            <a:endParaRPr lang="zh-CN" altLang="en-US"/>
          </a:p>
        </p:txBody>
      </p:sp>
      <p:sp>
        <p:nvSpPr>
          <p:cNvPr id="6" name="页脚占位符 5">
            <a:extLst>
              <a:ext uri="{FF2B5EF4-FFF2-40B4-BE49-F238E27FC236}">
                <a16:creationId xmlns:a16="http://schemas.microsoft.com/office/drawing/2014/main" id="{2140FC86-8DCB-41A8-ADDD-73CCB4D370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C7D1FA-6BF0-41EF-8CE3-9E6FE656A28E}"/>
              </a:ext>
            </a:extLst>
          </p:cNvPr>
          <p:cNvSpPr>
            <a:spLocks noGrp="1"/>
          </p:cNvSpPr>
          <p:nvPr>
            <p:ph type="sldNum" sz="quarter" idx="12"/>
          </p:nvPr>
        </p:nvSpPr>
        <p:spPr/>
        <p:txBody>
          <a:bodyPr/>
          <a:lstStyle/>
          <a:p>
            <a:fld id="{2004627E-FC7F-4715-BFCE-567DD333214C}" type="slidenum">
              <a:rPr lang="zh-CN" altLang="en-US" smtClean="0"/>
              <a:t>‹#›</a:t>
            </a:fld>
            <a:endParaRPr lang="zh-CN" altLang="en-US"/>
          </a:p>
        </p:txBody>
      </p:sp>
    </p:spTree>
    <p:extLst>
      <p:ext uri="{BB962C8B-B14F-4D97-AF65-F5344CB8AC3E}">
        <p14:creationId xmlns:p14="http://schemas.microsoft.com/office/powerpoint/2010/main" val="3259373647"/>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23016F-2333-472C-9A09-AB547F2DC75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8AC62DE-D77E-4D21-BA04-2B7A9E364CA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76CE95-79F9-4550-B209-7196FF4D6AD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CB49475-028D-4A81-9851-12435FD3BC4B}"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2CC10BCB-904C-4857-A9EE-C768833DD0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C122F0F-C2F2-474A-83D3-7E970D5B7BA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85A75B-7B07-4A6C-B27C-4E18E4EE4808}" type="slidenum">
              <a:rPr lang="zh-CN" altLang="en-US" smtClean="0"/>
              <a:t>‹#›</a:t>
            </a:fld>
            <a:endParaRPr lang="zh-CN" altLang="en-US"/>
          </a:p>
        </p:txBody>
      </p:sp>
      <p:sp>
        <p:nvSpPr>
          <p:cNvPr id="7" name="矩形 6">
            <a:extLst>
              <a:ext uri="{FF2B5EF4-FFF2-40B4-BE49-F238E27FC236}">
                <a16:creationId xmlns:a16="http://schemas.microsoft.com/office/drawing/2014/main" id="{B3A8A757-D84F-4951-AB8B-ABD98845AA69}"/>
              </a:ext>
            </a:extLst>
          </p:cNvPr>
          <p:cNvSpPr/>
          <p:nvPr userDrawn="1"/>
        </p:nvSpPr>
        <p:spPr bwMode="auto">
          <a:xfrm>
            <a:off x="3173136" y="-19050"/>
            <a:ext cx="5970864" cy="125835"/>
          </a:xfrm>
          <a:prstGeom prst="rect">
            <a:avLst/>
          </a:prstGeom>
          <a:solidFill>
            <a:srgbClr val="AA0000"/>
          </a:solidFill>
          <a:ln w="9525" cap="flat" cmpd="sng" algn="ctr">
            <a:solidFill>
              <a:schemeClr val="accent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ctr" defTabSz="6858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rgbClr val="C00000"/>
              </a:solidFill>
              <a:effectLst/>
              <a:latin typeface="Times New Roman" pitchFamily="18" charset="0"/>
              <a:ea typeface="宋体" pitchFamily="2" charset="-122"/>
            </a:endParaRPr>
          </a:p>
        </p:txBody>
      </p:sp>
      <p:pic>
        <p:nvPicPr>
          <p:cNvPr id="8" name="图片 7">
            <a:extLst>
              <a:ext uri="{FF2B5EF4-FFF2-40B4-BE49-F238E27FC236}">
                <a16:creationId xmlns:a16="http://schemas.microsoft.com/office/drawing/2014/main" id="{DDDC9F87-2767-4D55-8716-BDBD3D7126BF}"/>
              </a:ext>
            </a:extLst>
          </p:cNvPr>
          <p:cNvPicPr>
            <a:picLocks noChangeAspect="1"/>
          </p:cNvPicPr>
          <p:nvPr userDrawn="1"/>
        </p:nvPicPr>
        <p:blipFill rotWithShape="1">
          <a:blip r:embed="rId13"/>
          <a:srcRect l="3473"/>
          <a:stretch/>
        </p:blipFill>
        <p:spPr>
          <a:xfrm>
            <a:off x="6157437" y="116985"/>
            <a:ext cx="2806999" cy="751965"/>
          </a:xfrm>
          <a:prstGeom prst="rect">
            <a:avLst/>
          </a:prstGeom>
        </p:spPr>
      </p:pic>
      <p:sp>
        <p:nvSpPr>
          <p:cNvPr id="9" name="矩形 8">
            <a:extLst>
              <a:ext uri="{FF2B5EF4-FFF2-40B4-BE49-F238E27FC236}">
                <a16:creationId xmlns:a16="http://schemas.microsoft.com/office/drawing/2014/main" id="{E923AAD1-B4FB-450F-8B78-749452B8160D}"/>
              </a:ext>
            </a:extLst>
          </p:cNvPr>
          <p:cNvSpPr/>
          <p:nvPr userDrawn="1"/>
        </p:nvSpPr>
        <p:spPr bwMode="auto">
          <a:xfrm>
            <a:off x="-10050" y="751968"/>
            <a:ext cx="6775181" cy="106785"/>
          </a:xfrm>
          <a:prstGeom prst="rect">
            <a:avLst/>
          </a:prstGeom>
          <a:gradFill flip="none" rotWithShape="1">
            <a:gsLst>
              <a:gs pos="0">
                <a:srgbClr val="880304"/>
              </a:gs>
              <a:gs pos="100000">
                <a:srgbClr val="C00000">
                  <a:shade val="67500"/>
                  <a:satMod val="115000"/>
                  <a:alpha val="0"/>
                </a:srgbClr>
              </a:gs>
              <a:gs pos="100000">
                <a:srgbClr val="C00000">
                  <a:shade val="100000"/>
                  <a:satMod val="115000"/>
                </a:srgbClr>
              </a:gs>
            </a:gsLst>
            <a:path path="circle">
              <a:fillToRect t="100000" r="100000"/>
            </a:path>
            <a:tileRect l="-100000" b="-100000"/>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0" marR="0" indent="0" algn="ctr" defTabSz="6858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bg1"/>
              </a:solidFill>
              <a:effectLst/>
              <a:latin typeface="Times New Roman" pitchFamily="18" charset="0"/>
              <a:ea typeface="宋体" pitchFamily="2" charset="-122"/>
            </a:endParaRPr>
          </a:p>
        </p:txBody>
      </p:sp>
      <p:sp>
        <p:nvSpPr>
          <p:cNvPr id="10" name="矩形 9">
            <a:extLst>
              <a:ext uri="{FF2B5EF4-FFF2-40B4-BE49-F238E27FC236}">
                <a16:creationId xmlns:a16="http://schemas.microsoft.com/office/drawing/2014/main" id="{F80C1F3F-692E-4681-A723-5BF6A9D13AB5}"/>
              </a:ext>
            </a:extLst>
          </p:cNvPr>
          <p:cNvSpPr/>
          <p:nvPr userDrawn="1"/>
        </p:nvSpPr>
        <p:spPr bwMode="auto">
          <a:xfrm flipV="1">
            <a:off x="1" y="6577438"/>
            <a:ext cx="8938557" cy="280565"/>
          </a:xfrm>
          <a:prstGeom prst="rect">
            <a:avLst/>
          </a:prstGeom>
          <a:gradFill flip="none" rotWithShape="1">
            <a:gsLst>
              <a:gs pos="0">
                <a:srgbClr val="880304"/>
              </a:gs>
              <a:gs pos="100000">
                <a:srgbClr val="C00000">
                  <a:shade val="67500"/>
                  <a:satMod val="115000"/>
                  <a:alpha val="0"/>
                </a:srgbClr>
              </a:gs>
              <a:gs pos="100000">
                <a:srgbClr val="C00000">
                  <a:shade val="100000"/>
                  <a:satMod val="115000"/>
                </a:srgbClr>
              </a:gs>
            </a:gsLst>
            <a:path path="circle">
              <a:fillToRect t="100000" r="100000"/>
            </a:path>
            <a:tileRect l="-100000" b="-100000"/>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0" marR="0" indent="0" algn="ctr" defTabSz="6858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bg1"/>
              </a:solidFill>
              <a:effectLst/>
              <a:latin typeface="Times New Roman" pitchFamily="18" charset="0"/>
              <a:ea typeface="宋体" pitchFamily="2" charset="-122"/>
            </a:endParaRPr>
          </a:p>
        </p:txBody>
      </p:sp>
      <p:sp>
        <p:nvSpPr>
          <p:cNvPr id="11" name="文本框 10">
            <a:extLst>
              <a:ext uri="{FF2B5EF4-FFF2-40B4-BE49-F238E27FC236}">
                <a16:creationId xmlns:a16="http://schemas.microsoft.com/office/drawing/2014/main" id="{9272A47D-D458-4EC0-B848-1BA6DDBB6627}"/>
              </a:ext>
            </a:extLst>
          </p:cNvPr>
          <p:cNvSpPr txBox="1"/>
          <p:nvPr userDrawn="1"/>
        </p:nvSpPr>
        <p:spPr>
          <a:xfrm>
            <a:off x="6877051" y="6533052"/>
            <a:ext cx="2591324"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厚 德 博 学    追 求 卓 越</a:t>
            </a:r>
          </a:p>
        </p:txBody>
      </p:sp>
      <p:sp>
        <p:nvSpPr>
          <p:cNvPr id="12" name="矩形 11">
            <a:extLst>
              <a:ext uri="{FF2B5EF4-FFF2-40B4-BE49-F238E27FC236}">
                <a16:creationId xmlns:a16="http://schemas.microsoft.com/office/drawing/2014/main" id="{033ABA14-ADFA-485B-B5EF-04D680C8C6C0}"/>
              </a:ext>
            </a:extLst>
          </p:cNvPr>
          <p:cNvSpPr/>
          <p:nvPr userDrawn="1"/>
        </p:nvSpPr>
        <p:spPr bwMode="auto">
          <a:xfrm>
            <a:off x="0" y="6521519"/>
            <a:ext cx="9144000" cy="45719"/>
          </a:xfrm>
          <a:prstGeom prst="rect">
            <a:avLst/>
          </a:prstGeom>
          <a:solidFill>
            <a:srgbClr val="AA0000"/>
          </a:solidFill>
          <a:ln w="9525" cap="flat" cmpd="sng" algn="ctr">
            <a:solidFill>
              <a:schemeClr val="accent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ctr" defTabSz="6858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rgbClr val="C00000"/>
              </a:solidFill>
              <a:effectLst/>
              <a:latin typeface="Times New Roman" pitchFamily="18" charset="0"/>
              <a:ea typeface="宋体" pitchFamily="2" charset="-122"/>
            </a:endParaRPr>
          </a:p>
        </p:txBody>
      </p:sp>
      <p:pic>
        <p:nvPicPr>
          <p:cNvPr id="60418" name="Picture 2" descr="https://bkimg.cdn.bcebos.com/pic/48540923dd54564e92583de42d968b82d158cdbfe19f?x-bce-process=image/watermark,g_7,image_d2F0ZXIvYmFpa2U5Mg==,xp_5,yp_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202575" y="146262"/>
            <a:ext cx="692406" cy="693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61788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p:random/>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p:cNvPicPr>
          <p:nvPr userDrawn="1"/>
        </p:nvPicPr>
        <p:blipFill>
          <a:blip r:embed="rId16" cstate="print"/>
          <a:srcRect/>
          <a:stretch>
            <a:fillRect/>
          </a:stretch>
        </p:blipFill>
        <p:spPr bwMode="auto">
          <a:xfrm>
            <a:off x="1191" y="0"/>
            <a:ext cx="9141619" cy="6858000"/>
          </a:xfrm>
          <a:prstGeom prst="rect">
            <a:avLst/>
          </a:prstGeom>
          <a:noFill/>
          <a:ln w="9525">
            <a:noFill/>
            <a:miter lim="800000"/>
            <a:headEnd/>
            <a:tailEnd/>
          </a:ln>
        </p:spPr>
      </p:pic>
    </p:spTree>
    <p:extLst>
      <p:ext uri="{BB962C8B-B14F-4D97-AF65-F5344CB8AC3E}">
        <p14:creationId xmlns:p14="http://schemas.microsoft.com/office/powerpoint/2010/main" val="3354205125"/>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0" y="3350917"/>
            <a:ext cx="9206344" cy="584775"/>
          </a:xfrm>
          <a:prstGeom prst="rect">
            <a:avLst/>
          </a:prstGeom>
          <a:noFill/>
        </p:spPr>
        <p:txBody>
          <a:bodyPr wrap="square" rtlCol="0">
            <a:spAutoFit/>
          </a:bodyPr>
          <a:lstStyle/>
          <a:p>
            <a:pPr lvl="0" algn="ctr"/>
            <a:r>
              <a:rPr lang="zh-CN" altLang="en-US" sz="3200" b="1" dirty="0">
                <a:solidFill>
                  <a:prstClr val="black"/>
                </a:solidFill>
                <a:latin typeface="微软雅黑" panose="020B0503020204020204" pitchFamily="34" charset="-122"/>
                <a:ea typeface="微软雅黑" panose="020B0503020204020204" pitchFamily="34" charset="-122"/>
              </a:rPr>
              <a:t>基于二维码和移动终端的</a:t>
            </a:r>
            <a:r>
              <a:rPr lang="en-US" altLang="zh-CN" sz="3200" b="1" dirty="0">
                <a:solidFill>
                  <a:prstClr val="black"/>
                </a:solidFill>
                <a:latin typeface="微软雅黑" panose="020B0503020204020204" pitchFamily="34" charset="-122"/>
                <a:ea typeface="微软雅黑" panose="020B0503020204020204" pitchFamily="34" charset="-122"/>
              </a:rPr>
              <a:t>SM2</a:t>
            </a:r>
            <a:r>
              <a:rPr lang="zh-CN" altLang="en-US" sz="3200" b="1" dirty="0">
                <a:solidFill>
                  <a:prstClr val="black"/>
                </a:solidFill>
                <a:latin typeface="微软雅黑" panose="020B0503020204020204" pitchFamily="34" charset="-122"/>
                <a:ea typeface="微软雅黑" panose="020B0503020204020204" pitchFamily="34" charset="-122"/>
              </a:rPr>
              <a:t>密码数据处理研究</a:t>
            </a:r>
          </a:p>
        </p:txBody>
      </p:sp>
      <p:sp>
        <p:nvSpPr>
          <p:cNvPr id="12" name="文本框 11"/>
          <p:cNvSpPr txBox="1"/>
          <p:nvPr/>
        </p:nvSpPr>
        <p:spPr>
          <a:xfrm>
            <a:off x="2008220" y="4373944"/>
            <a:ext cx="5971967" cy="1643527"/>
          </a:xfrm>
          <a:prstGeom prst="rect">
            <a:avLst/>
          </a:prstGeom>
          <a:noFill/>
        </p:spPr>
        <p:txBody>
          <a:bodyPr wrap="square" rtlCol="0">
            <a:spAutoFit/>
          </a:bodyPr>
          <a:lstStyle/>
          <a:p>
            <a:pPr marL="0" marR="0" lvl="0" indent="808355" algn="l" defTabSz="-635" rtl="0" eaLnBrk="1" fontAlgn="auto" latinLnBrk="0" hangingPunct="1">
              <a:lnSpc>
                <a:spcPct val="120000"/>
              </a:lnSpc>
              <a:spcBef>
                <a:spcPts val="0"/>
              </a:spcBef>
              <a:spcAft>
                <a:spcPts val="0"/>
              </a:spcAft>
              <a:buClrTx/>
              <a:buSzTx/>
              <a:buFontTx/>
              <a:buNone/>
              <a:tabLst>
                <a:tab pos="1080770" algn="l"/>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导　师：</a:t>
            </a:r>
            <a:r>
              <a:rPr kumimoji="0" lang="zh-CN" altLang="en-US" sz="2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龙毅宏　教授</a:t>
            </a:r>
            <a:endParaRPr kumimoji="0" lang="en-US" altLang="zh-CN" sz="2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808355" algn="l" defTabSz="-635" rtl="0" eaLnBrk="1" fontAlgn="auto" latinLnBrk="0" hangingPunct="1">
              <a:lnSpc>
                <a:spcPct val="120000"/>
              </a:lnSpc>
              <a:spcBef>
                <a:spcPts val="0"/>
              </a:spcBef>
              <a:spcAft>
                <a:spcPts val="0"/>
              </a:spcAft>
              <a:buClrTx/>
              <a:buSzTx/>
              <a:buFontTx/>
              <a:buNone/>
              <a:tabLst>
                <a:tab pos="1080770" algn="l"/>
              </a:tabLst>
              <a:defRPr/>
            </a:pPr>
            <a:r>
              <a:rPr lang="zh-CN" altLang="en-US" sz="2800" b="1" dirty="0">
                <a:solidFill>
                  <a:prstClr val="black"/>
                </a:solidFill>
                <a:latin typeface="微软雅黑" panose="020B0503020204020204" pitchFamily="34" charset="-122"/>
                <a:ea typeface="微软雅黑" panose="020B0503020204020204" pitchFamily="34" charset="-122"/>
              </a:rPr>
              <a:t>本科</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生：</a:t>
            </a:r>
            <a:r>
              <a:rPr lang="zh-CN" altLang="en-US" sz="2500" dirty="0">
                <a:solidFill>
                  <a:prstClr val="black"/>
                </a:solidFill>
                <a:latin typeface="微软雅黑" panose="020B0503020204020204" pitchFamily="34" charset="-122"/>
                <a:ea typeface="微软雅黑" panose="020B0503020204020204" pitchFamily="34" charset="-122"/>
              </a:rPr>
              <a:t>黎为楷</a:t>
            </a:r>
          </a:p>
          <a:p>
            <a:pPr marL="0" marR="0" lvl="0" indent="808355" algn="l" defTabSz="-635" rtl="0" eaLnBrk="1" fontAlgn="auto" latinLnBrk="0" hangingPunct="1">
              <a:lnSpc>
                <a:spcPct val="120000"/>
              </a:lnSpc>
              <a:spcBef>
                <a:spcPts val="0"/>
              </a:spcBef>
              <a:spcAft>
                <a:spcPts val="0"/>
              </a:spcAft>
              <a:buClrTx/>
              <a:buSzTx/>
              <a:buFontTx/>
              <a:buNone/>
              <a:tabLst>
                <a:tab pos="1080770" algn="l"/>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专　业：</a:t>
            </a:r>
            <a:r>
              <a:rPr kumimoji="0" lang="zh-CN" altLang="en-US" sz="2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通信工程</a:t>
            </a:r>
            <a:endParaRPr kumimoji="0" lang="en-US" altLang="zh-CN" sz="2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4" name="直接连接符 13"/>
          <p:cNvCxnSpPr>
            <a:cxnSpLocks/>
          </p:cNvCxnSpPr>
          <p:nvPr/>
        </p:nvCxnSpPr>
        <p:spPr>
          <a:xfrm>
            <a:off x="394855" y="4054945"/>
            <a:ext cx="8347363"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DD8B1DE-F465-415B-87C0-D5E365CB717B}"/>
              </a:ext>
            </a:extLst>
          </p:cNvPr>
          <p:cNvSpPr txBox="1"/>
          <p:nvPr/>
        </p:nvSpPr>
        <p:spPr>
          <a:xfrm>
            <a:off x="1372117" y="6031770"/>
            <a:ext cx="5971967" cy="609398"/>
          </a:xfrm>
          <a:prstGeom prst="rect">
            <a:avLst/>
          </a:prstGeom>
          <a:noFill/>
        </p:spPr>
        <p:txBody>
          <a:bodyPr wrap="square" rtlCol="0">
            <a:spAutoFit/>
          </a:bodyPr>
          <a:lstStyle/>
          <a:p>
            <a:pPr marR="0" lvl="0" algn="ctr" defTabSz="-635" rtl="0" eaLnBrk="1" fontAlgn="auto" latinLnBrk="0" hangingPunct="1">
              <a:lnSpc>
                <a:spcPct val="120000"/>
              </a:lnSpc>
              <a:spcBef>
                <a:spcPts val="0"/>
              </a:spcBef>
              <a:spcAft>
                <a:spcPts val="0"/>
              </a:spcAft>
              <a:buClrTx/>
              <a:buSzTx/>
              <a:buFontTx/>
              <a:buNone/>
              <a:tabLst>
                <a:tab pos="1080770" algn="l"/>
              </a:tabLst>
              <a:defRPr/>
            </a:pPr>
            <a:r>
              <a:rPr lang="en-US" altLang="zh-CN" sz="2800" b="1" dirty="0">
                <a:solidFill>
                  <a:prstClr val="black"/>
                </a:solidFill>
                <a:latin typeface="微软雅黑" panose="020B0503020204020204" pitchFamily="34" charset="-122"/>
                <a:ea typeface="微软雅黑" panose="020B0503020204020204" pitchFamily="34" charset="-122"/>
              </a:rPr>
              <a:t>2021</a:t>
            </a:r>
            <a:r>
              <a:rPr lang="zh-CN" altLang="en-US" sz="2800" b="1" dirty="0">
                <a:solidFill>
                  <a:prstClr val="black"/>
                </a:solidFill>
                <a:latin typeface="微软雅黑" panose="020B0503020204020204" pitchFamily="34" charset="-122"/>
                <a:ea typeface="微软雅黑" panose="020B0503020204020204" pitchFamily="34" charset="-122"/>
              </a:rPr>
              <a:t>年</a:t>
            </a:r>
            <a:r>
              <a:rPr lang="en-US" altLang="zh-CN" sz="2800" b="1" dirty="0">
                <a:solidFill>
                  <a:prstClr val="black"/>
                </a:solidFill>
                <a:latin typeface="微软雅黑" panose="020B0503020204020204" pitchFamily="34" charset="-122"/>
                <a:ea typeface="微软雅黑" panose="020B0503020204020204" pitchFamily="34" charset="-122"/>
              </a:rPr>
              <a:t>6</a:t>
            </a:r>
            <a:r>
              <a:rPr lang="zh-CN" altLang="en-US" sz="2800" b="1" dirty="0">
                <a:solidFill>
                  <a:prstClr val="black"/>
                </a:solidFill>
                <a:latin typeface="微软雅黑" panose="020B0503020204020204" pitchFamily="34" charset="-122"/>
                <a:ea typeface="微软雅黑" panose="020B0503020204020204" pitchFamily="34" charset="-122"/>
              </a:rPr>
              <a:t>月</a:t>
            </a:r>
            <a:r>
              <a:rPr lang="en-US" altLang="zh-CN" sz="2800" b="1" dirty="0">
                <a:solidFill>
                  <a:prstClr val="black"/>
                </a:solidFill>
                <a:latin typeface="微软雅黑" panose="020B0503020204020204" pitchFamily="34" charset="-122"/>
                <a:ea typeface="微软雅黑" panose="020B0503020204020204" pitchFamily="34" charset="-122"/>
              </a:rPr>
              <a:t>7</a:t>
            </a:r>
            <a:r>
              <a:rPr lang="zh-CN" altLang="en-US" sz="2800" b="1" dirty="0">
                <a:solidFill>
                  <a:prstClr val="black"/>
                </a:solidFill>
                <a:latin typeface="微软雅黑" panose="020B0503020204020204" pitchFamily="34" charset="-122"/>
                <a:ea typeface="微软雅黑" panose="020B0503020204020204" pitchFamily="34" charset="-122"/>
              </a:rPr>
              <a:t>日</a:t>
            </a:r>
            <a:endParaRPr kumimoji="0" lang="en-US" altLang="zh-CN" sz="2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
          <p:cNvSpPr txBox="1">
            <a:spLocks noChangeArrowheads="1"/>
          </p:cNvSpPr>
          <p:nvPr/>
        </p:nvSpPr>
        <p:spPr bwMode="auto">
          <a:xfrm>
            <a:off x="72014" y="149459"/>
            <a:ext cx="5754625" cy="523220"/>
          </a:xfrm>
          <a:prstGeom prst="rect">
            <a:avLst/>
          </a:prstGeom>
          <a:noFill/>
          <a:ln>
            <a:noFill/>
          </a:ln>
        </p:spPr>
        <p:txBody>
          <a:bodyPr wrap="square">
            <a:spAutoFit/>
          </a:bodyPr>
          <a:lstStyle>
            <a:lvl1pPr>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defTabSz="685800" fontAlgn="base">
              <a:spcBef>
                <a:spcPct val="50000"/>
              </a:spcBef>
              <a:spcAft>
                <a:spcPct val="0"/>
              </a:spcAft>
              <a:defRPr/>
            </a:pPr>
            <a:r>
              <a:rPr lang="zh-CN" altLang="en-US" sz="2800" dirty="0">
                <a:solidFill>
                  <a:srgbClr val="A50021"/>
                </a:solidFill>
                <a:latin typeface="微软雅黑" panose="020B0503020204020204" pitchFamily="34" charset="-122"/>
                <a:ea typeface="微软雅黑" panose="020B0503020204020204" pitchFamily="34" charset="-122"/>
              </a:rPr>
              <a:t>研究现状</a:t>
            </a:r>
            <a:r>
              <a:rPr lang="en-US" altLang="zh-CN" sz="2800" dirty="0">
                <a:solidFill>
                  <a:srgbClr val="A50021"/>
                </a:solidFill>
                <a:latin typeface="微软雅黑" panose="020B0503020204020204" pitchFamily="34" charset="-122"/>
                <a:ea typeface="微软雅黑" panose="020B0503020204020204" pitchFamily="34" charset="-122"/>
              </a:rPr>
              <a:t>3</a:t>
            </a:r>
            <a:r>
              <a:rPr lang="zh-CN" altLang="en-US" sz="2800" dirty="0">
                <a:solidFill>
                  <a:srgbClr val="A50021"/>
                </a:solidFill>
                <a:latin typeface="微软雅黑" panose="020B0503020204020204" pitchFamily="34" charset="-122"/>
                <a:ea typeface="微软雅黑" panose="020B0503020204020204" pitchFamily="34" charset="-122"/>
              </a:rPr>
              <a:t>：二维码技术</a:t>
            </a:r>
          </a:p>
        </p:txBody>
      </p:sp>
      <p:sp>
        <p:nvSpPr>
          <p:cNvPr id="2" name="椭圆 1">
            <a:extLst>
              <a:ext uri="{FF2B5EF4-FFF2-40B4-BE49-F238E27FC236}">
                <a16:creationId xmlns:a16="http://schemas.microsoft.com/office/drawing/2014/main" id="{A32AAD3F-1E13-4A6A-9317-FA016826E26B}"/>
              </a:ext>
            </a:extLst>
          </p:cNvPr>
          <p:cNvSpPr/>
          <p:nvPr/>
        </p:nvSpPr>
        <p:spPr bwMode="auto">
          <a:xfrm>
            <a:off x="4421981" y="2914651"/>
            <a:ext cx="800100" cy="692944"/>
          </a:xfrm>
          <a:prstGeom prst="ellipse">
            <a:avLst/>
          </a:prstGeom>
          <a:no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endParaRPr lang="zh-CN" altLang="en-US" b="1">
              <a:solidFill>
                <a:srgbClr val="FFFFFF"/>
              </a:solidFill>
              <a:latin typeface="Times New Roman" pitchFamily="18" charset="0"/>
              <a:ea typeface="宋体" pitchFamily="2" charset="-122"/>
            </a:endParaRPr>
          </a:p>
        </p:txBody>
      </p:sp>
      <p:sp>
        <p:nvSpPr>
          <p:cNvPr id="3" name="椭圆 2">
            <a:extLst>
              <a:ext uri="{FF2B5EF4-FFF2-40B4-BE49-F238E27FC236}">
                <a16:creationId xmlns:a16="http://schemas.microsoft.com/office/drawing/2014/main" id="{7B2CDD9D-4F65-42CB-8934-0F38926713E8}"/>
              </a:ext>
            </a:extLst>
          </p:cNvPr>
          <p:cNvSpPr/>
          <p:nvPr/>
        </p:nvSpPr>
        <p:spPr bwMode="auto">
          <a:xfrm>
            <a:off x="6965156" y="2200276"/>
            <a:ext cx="457200" cy="1564481"/>
          </a:xfrm>
          <a:prstGeom prst="ellipse">
            <a:avLst/>
          </a:prstGeom>
          <a:no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endParaRPr lang="zh-CN" altLang="en-US" b="1">
              <a:solidFill>
                <a:srgbClr val="FFFFFF"/>
              </a:solidFill>
              <a:latin typeface="Times New Roman" pitchFamily="18" charset="0"/>
              <a:ea typeface="宋体" pitchFamily="2" charset="-122"/>
            </a:endParaRPr>
          </a:p>
        </p:txBody>
      </p:sp>
      <p:sp>
        <p:nvSpPr>
          <p:cNvPr id="5" name="椭圆 4"/>
          <p:cNvSpPr/>
          <p:nvPr/>
        </p:nvSpPr>
        <p:spPr bwMode="auto">
          <a:xfrm>
            <a:off x="2880360" y="1463040"/>
            <a:ext cx="285750" cy="382905"/>
          </a:xfrm>
          <a:prstGeom prst="ellipse">
            <a:avLst/>
          </a:prstGeom>
          <a:no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endParaRPr lang="zh-CN" altLang="en-US" b="1">
              <a:solidFill>
                <a:srgbClr val="FFFFFF"/>
              </a:solidFill>
              <a:latin typeface="Times New Roman" pitchFamily="18" charset="0"/>
              <a:ea typeface="宋体" pitchFamily="2" charset="-122"/>
            </a:endParaRPr>
          </a:p>
        </p:txBody>
      </p:sp>
      <p:sp>
        <p:nvSpPr>
          <p:cNvPr id="6" name="椭圆 5"/>
          <p:cNvSpPr/>
          <p:nvPr/>
        </p:nvSpPr>
        <p:spPr bwMode="auto">
          <a:xfrm>
            <a:off x="2583180" y="1463040"/>
            <a:ext cx="685800" cy="685800"/>
          </a:xfrm>
          <a:prstGeom prst="ellipse">
            <a:avLst/>
          </a:prstGeom>
          <a:no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endParaRPr lang="zh-CN" altLang="en-US" b="1">
              <a:solidFill>
                <a:srgbClr val="FFFFFF"/>
              </a:solidFill>
              <a:latin typeface="Times New Roman" pitchFamily="18" charset="0"/>
              <a:ea typeface="宋体" pitchFamily="2" charset="-122"/>
            </a:endParaRPr>
          </a:p>
        </p:txBody>
      </p:sp>
      <p:sp>
        <p:nvSpPr>
          <p:cNvPr id="7" name="椭圆 6"/>
          <p:cNvSpPr/>
          <p:nvPr/>
        </p:nvSpPr>
        <p:spPr bwMode="auto">
          <a:xfrm>
            <a:off x="2406015" y="1417320"/>
            <a:ext cx="685800" cy="685800"/>
          </a:xfrm>
          <a:prstGeom prst="ellipse">
            <a:avLst/>
          </a:prstGeom>
          <a:no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endParaRPr lang="zh-CN" altLang="en-US" b="1">
              <a:ln>
                <a:solidFill>
                  <a:sysClr val="windowText" lastClr="000000"/>
                </a:solidFill>
              </a:ln>
              <a:solidFill>
                <a:srgbClr val="FFFFFF"/>
              </a:solidFill>
              <a:latin typeface="Times New Roman" pitchFamily="18" charset="0"/>
              <a:ea typeface="宋体" pitchFamily="2" charset="-122"/>
            </a:endParaRPr>
          </a:p>
        </p:txBody>
      </p:sp>
      <p:sp>
        <p:nvSpPr>
          <p:cNvPr id="10" name="椭圆形标注 9"/>
          <p:cNvSpPr/>
          <p:nvPr/>
        </p:nvSpPr>
        <p:spPr bwMode="auto">
          <a:xfrm>
            <a:off x="3166110" y="2000250"/>
            <a:ext cx="685800" cy="459486"/>
          </a:xfrm>
          <a:prstGeom prst="wedgeEllipseCallout">
            <a:avLst/>
          </a:prstGeom>
          <a:no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endParaRPr lang="zh-CN" altLang="en-US" b="1">
              <a:ln>
                <a:solidFill>
                  <a:sysClr val="windowText" lastClr="000000"/>
                </a:solidFill>
              </a:ln>
              <a:solidFill>
                <a:srgbClr val="FFFFFF"/>
              </a:solidFill>
              <a:latin typeface="Times New Roman" pitchFamily="18" charset="0"/>
              <a:ea typeface="宋体" pitchFamily="2"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0047" y="972976"/>
            <a:ext cx="3949999" cy="2634619"/>
          </a:xfrm>
          <a:prstGeom prst="rect">
            <a:avLst/>
          </a:prstGeom>
        </p:spPr>
      </p:pic>
      <p:sp>
        <p:nvSpPr>
          <p:cNvPr id="9" name="文本框 8"/>
          <p:cNvSpPr txBox="1"/>
          <p:nvPr/>
        </p:nvSpPr>
        <p:spPr>
          <a:xfrm>
            <a:off x="207025" y="4086750"/>
            <a:ext cx="8739601" cy="2215991"/>
          </a:xfrm>
          <a:prstGeom prst="rect">
            <a:avLst/>
          </a:prstGeom>
          <a:noFill/>
        </p:spPr>
        <p:txBody>
          <a:bodyPr wrap="square" rtlCol="0">
            <a:spAutoFit/>
          </a:bodyPr>
          <a:lstStyle/>
          <a:p>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二维码的原理是用某种特定的几何图形按一定规律在平面上分布黑白相间的、记录数据符号信息的图形，在代码编制上巧妙地利用构成计算机内部逻辑基础的“</a:t>
            </a:r>
            <a:r>
              <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0”</a:t>
            </a:r>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比特流的概念，使用若干个与二进制相对应的几何形体来表示文字数值信息，通过图象输入设备或光电扫描设备自动识读以实现信息自动处理。</a:t>
            </a:r>
          </a:p>
          <a:p>
            <a:endParaRPr lang="en-US" dirty="0"/>
          </a:p>
        </p:txBody>
      </p:sp>
    </p:spTree>
    <p:extLst>
      <p:ext uri="{BB962C8B-B14F-4D97-AF65-F5344CB8AC3E}">
        <p14:creationId xmlns:p14="http://schemas.microsoft.com/office/powerpoint/2010/main" val="2690087879"/>
      </p:ext>
    </p:extLst>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14E892E6-31CD-47EA-903C-A98C1FA8449B}"/>
              </a:ext>
            </a:extLst>
          </p:cNvPr>
          <p:cNvSpPr txBox="1">
            <a:spLocks noChangeArrowheads="1"/>
          </p:cNvSpPr>
          <p:nvPr/>
        </p:nvSpPr>
        <p:spPr bwMode="auto">
          <a:xfrm>
            <a:off x="104775" y="137556"/>
            <a:ext cx="365202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fontAlgn="base">
              <a:spcBef>
                <a:spcPct val="50000"/>
              </a:spcBef>
              <a:spcAft>
                <a:spcPct val="0"/>
              </a:spcAft>
              <a:defRPr/>
            </a:pPr>
            <a:r>
              <a:rPr lang="zh-CN" altLang="en-US" sz="2800" dirty="0">
                <a:solidFill>
                  <a:srgbClr val="A50021"/>
                </a:solidFill>
                <a:latin typeface="微软雅黑" panose="020B0503020204020204" pitchFamily="34" charset="-122"/>
                <a:ea typeface="微软雅黑" panose="020B0503020204020204" pitchFamily="34" charset="-122"/>
              </a:rPr>
              <a:t>论文的组织结构</a:t>
            </a:r>
          </a:p>
        </p:txBody>
      </p:sp>
      <p:sp>
        <p:nvSpPr>
          <p:cNvPr id="4" name="圆角矩形 3"/>
          <p:cNvSpPr/>
          <p:nvPr/>
        </p:nvSpPr>
        <p:spPr>
          <a:xfrm>
            <a:off x="5515297" y="994210"/>
            <a:ext cx="2250831" cy="468923"/>
          </a:xfrm>
          <a:prstGeom prst="round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绪论（第</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章）</a:t>
            </a:r>
            <a:endParaRPr lang="en-US" sz="2000" dirty="0">
              <a:latin typeface="微软雅黑" panose="020B0503020204020204" pitchFamily="34" charset="-122"/>
              <a:ea typeface="微软雅黑" panose="020B0503020204020204" pitchFamily="34" charset="-122"/>
            </a:endParaRPr>
          </a:p>
        </p:txBody>
      </p:sp>
      <p:sp>
        <p:nvSpPr>
          <p:cNvPr id="9" name="圆角矩形 8"/>
          <p:cNvSpPr/>
          <p:nvPr/>
        </p:nvSpPr>
        <p:spPr>
          <a:xfrm>
            <a:off x="5450818" y="1794779"/>
            <a:ext cx="2637693" cy="1148862"/>
          </a:xfrm>
          <a:prstGeom prst="round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系统的需求分析与总体方案设计（第</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章）</a:t>
            </a:r>
            <a:endParaRPr lang="en-US" sz="2000" dirty="0">
              <a:latin typeface="微软雅黑" panose="020B0503020204020204" pitchFamily="34" charset="-122"/>
              <a:ea typeface="微软雅黑" panose="020B0503020204020204" pitchFamily="34" charset="-122"/>
            </a:endParaRPr>
          </a:p>
        </p:txBody>
      </p:sp>
      <p:sp>
        <p:nvSpPr>
          <p:cNvPr id="10" name="圆角矩形 9"/>
          <p:cNvSpPr/>
          <p:nvPr/>
        </p:nvSpPr>
        <p:spPr>
          <a:xfrm>
            <a:off x="5515299" y="3281909"/>
            <a:ext cx="2250831" cy="832337"/>
          </a:xfrm>
          <a:prstGeom prst="round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系统的具体实现（第</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章）</a:t>
            </a:r>
            <a:endParaRPr lang="en-US" sz="2000" dirty="0">
              <a:latin typeface="微软雅黑" panose="020B0503020204020204" pitchFamily="34" charset="-122"/>
              <a:ea typeface="微软雅黑" panose="020B0503020204020204" pitchFamily="34" charset="-122"/>
            </a:endParaRPr>
          </a:p>
        </p:txBody>
      </p:sp>
      <p:sp>
        <p:nvSpPr>
          <p:cNvPr id="11" name="圆角矩形 10"/>
          <p:cNvSpPr/>
          <p:nvPr/>
        </p:nvSpPr>
        <p:spPr>
          <a:xfrm>
            <a:off x="5515296" y="4442492"/>
            <a:ext cx="2250832" cy="797169"/>
          </a:xfrm>
          <a:prstGeom prst="round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系统测试与分析（第</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章）</a:t>
            </a:r>
            <a:endParaRPr lang="en-US" sz="2000" dirty="0">
              <a:latin typeface="微软雅黑" panose="020B0503020204020204" pitchFamily="34" charset="-122"/>
              <a:ea typeface="微软雅黑" panose="020B0503020204020204" pitchFamily="34" charset="-122"/>
            </a:endParaRPr>
          </a:p>
        </p:txBody>
      </p:sp>
      <p:sp>
        <p:nvSpPr>
          <p:cNvPr id="12" name="圆角矩形 11"/>
          <p:cNvSpPr/>
          <p:nvPr/>
        </p:nvSpPr>
        <p:spPr>
          <a:xfrm>
            <a:off x="5644249" y="5612026"/>
            <a:ext cx="1992924" cy="621323"/>
          </a:xfrm>
          <a:prstGeom prst="round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总结与展望（第</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章）</a:t>
            </a:r>
            <a:endParaRPr lang="en-US" sz="2000" dirty="0">
              <a:latin typeface="微软雅黑" panose="020B0503020204020204" pitchFamily="34" charset="-122"/>
              <a:ea typeface="微软雅黑" panose="020B0503020204020204" pitchFamily="34" charset="-122"/>
            </a:endParaRPr>
          </a:p>
        </p:txBody>
      </p:sp>
      <p:sp>
        <p:nvSpPr>
          <p:cNvPr id="13" name="下箭头 12"/>
          <p:cNvSpPr/>
          <p:nvPr/>
        </p:nvSpPr>
        <p:spPr>
          <a:xfrm>
            <a:off x="6558647" y="1511727"/>
            <a:ext cx="257907" cy="2930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下箭头 14"/>
          <p:cNvSpPr/>
          <p:nvPr/>
        </p:nvSpPr>
        <p:spPr>
          <a:xfrm>
            <a:off x="6558647" y="2974558"/>
            <a:ext cx="257907" cy="2930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下箭头 15"/>
          <p:cNvSpPr/>
          <p:nvPr/>
        </p:nvSpPr>
        <p:spPr>
          <a:xfrm>
            <a:off x="6558647" y="4143780"/>
            <a:ext cx="257907" cy="2930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下箭头 16"/>
          <p:cNvSpPr/>
          <p:nvPr/>
        </p:nvSpPr>
        <p:spPr>
          <a:xfrm>
            <a:off x="6558646" y="5270043"/>
            <a:ext cx="257907" cy="2930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矩形 17"/>
          <p:cNvSpPr/>
          <p:nvPr/>
        </p:nvSpPr>
        <p:spPr>
          <a:xfrm>
            <a:off x="826076" y="1007632"/>
            <a:ext cx="3381656" cy="468923"/>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000" dirty="0">
                <a:solidFill>
                  <a:srgbClr val="FFFF00"/>
                </a:solidFill>
                <a:latin typeface="微软雅黑" panose="020B0503020204020204" pitchFamily="34" charset="-122"/>
                <a:ea typeface="微软雅黑" panose="020B0503020204020204" pitchFamily="34" charset="-122"/>
              </a:rPr>
              <a:t>研究背景</a:t>
            </a:r>
            <a:r>
              <a:rPr lang="en-US" altLang="zh-CN" sz="2000" dirty="0">
                <a:solidFill>
                  <a:srgbClr val="FFFF00"/>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国内外研究现状</a:t>
            </a:r>
            <a:endParaRPr lang="en-US" sz="2000" dirty="0">
              <a:solidFill>
                <a:srgbClr val="FFFF00"/>
              </a:solidFill>
              <a:latin typeface="微软雅黑" panose="020B0503020204020204" pitchFamily="34" charset="-122"/>
              <a:ea typeface="微软雅黑" panose="020B0503020204020204" pitchFamily="34" charset="-122"/>
            </a:endParaRPr>
          </a:p>
        </p:txBody>
      </p:sp>
      <p:sp>
        <p:nvSpPr>
          <p:cNvPr id="20" name="矩形 19"/>
          <p:cNvSpPr/>
          <p:nvPr/>
        </p:nvSpPr>
        <p:spPr>
          <a:xfrm>
            <a:off x="826075" y="1980109"/>
            <a:ext cx="3381656" cy="79824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a:solidFill>
                  <a:srgbClr val="FFFF00"/>
                </a:solidFill>
                <a:latin typeface="微软雅黑" panose="020B0503020204020204" pitchFamily="34" charset="-122"/>
                <a:ea typeface="微软雅黑" panose="020B0503020204020204" pitchFamily="34" charset="-122"/>
              </a:rPr>
              <a:t>Web</a:t>
            </a:r>
            <a:r>
              <a:rPr lang="zh-CN" altLang="en-US" sz="2000" dirty="0">
                <a:solidFill>
                  <a:srgbClr val="FFFF00"/>
                </a:solidFill>
                <a:latin typeface="微软雅黑" panose="020B0503020204020204" pitchFamily="34" charset="-122"/>
                <a:ea typeface="微软雅黑" panose="020B0503020204020204" pitchFamily="34" charset="-122"/>
              </a:rPr>
              <a:t>应用客户端</a:t>
            </a:r>
            <a:r>
              <a:rPr lang="en-US" altLang="zh-CN" sz="2000" dirty="0">
                <a:solidFill>
                  <a:srgbClr val="FFFF00"/>
                </a:solidFill>
                <a:latin typeface="微软雅黑" panose="020B0503020204020204" pitchFamily="34" charset="-122"/>
                <a:ea typeface="微软雅黑" panose="020B0503020204020204" pitchFamily="34" charset="-122"/>
              </a:rPr>
              <a:t>+Android</a:t>
            </a:r>
            <a:r>
              <a:rPr lang="zh-CN" altLang="en-US" sz="2000" dirty="0">
                <a:solidFill>
                  <a:srgbClr val="FFFF00"/>
                </a:solidFill>
                <a:latin typeface="微软雅黑" panose="020B0503020204020204" pitchFamily="34" charset="-122"/>
                <a:ea typeface="微软雅黑" panose="020B0503020204020204" pitchFamily="34" charset="-122"/>
              </a:rPr>
              <a:t>移动终端</a:t>
            </a:r>
            <a:endParaRPr lang="en-US" sz="2000" dirty="0">
              <a:solidFill>
                <a:srgbClr val="FFFF00"/>
              </a:solidFill>
              <a:latin typeface="微软雅黑" panose="020B0503020204020204" pitchFamily="34" charset="-122"/>
              <a:ea typeface="微软雅黑" panose="020B0503020204020204" pitchFamily="34" charset="-122"/>
            </a:endParaRPr>
          </a:p>
        </p:txBody>
      </p:sp>
      <p:sp>
        <p:nvSpPr>
          <p:cNvPr id="21" name="矩形 20"/>
          <p:cNvSpPr/>
          <p:nvPr/>
        </p:nvSpPr>
        <p:spPr>
          <a:xfrm>
            <a:off x="711549" y="3037537"/>
            <a:ext cx="3610707" cy="1175393"/>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000" dirty="0">
                <a:solidFill>
                  <a:srgbClr val="FFFF00"/>
                </a:solidFill>
                <a:latin typeface="微软雅黑" panose="020B0503020204020204" pitchFamily="34" charset="-122"/>
                <a:ea typeface="微软雅黑" panose="020B0503020204020204" pitchFamily="34" charset="-122"/>
              </a:rPr>
              <a:t>加密</a:t>
            </a:r>
            <a:r>
              <a:rPr lang="en-US" altLang="zh-CN" sz="2000" dirty="0">
                <a:solidFill>
                  <a:srgbClr val="FFFF00"/>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解密</a:t>
            </a:r>
            <a:r>
              <a:rPr lang="en-US" altLang="zh-CN" sz="2000" dirty="0">
                <a:solidFill>
                  <a:srgbClr val="FFFF00"/>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数字签名</a:t>
            </a:r>
            <a:r>
              <a:rPr lang="en-US" altLang="zh-CN" sz="2000" dirty="0">
                <a:solidFill>
                  <a:srgbClr val="FFFF00"/>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签名验证</a:t>
            </a:r>
            <a:endParaRPr lang="en-US" altLang="zh-CN" sz="2000" dirty="0">
              <a:solidFill>
                <a:srgbClr val="FFFF00"/>
              </a:solidFill>
              <a:latin typeface="微软雅黑" panose="020B0503020204020204" pitchFamily="34" charset="-122"/>
              <a:ea typeface="微软雅黑" panose="020B0503020204020204" pitchFamily="34" charset="-122"/>
            </a:endParaRPr>
          </a:p>
          <a:p>
            <a:pPr algn="ctr"/>
            <a:r>
              <a:rPr lang="zh-CN" altLang="en-US" sz="2000" dirty="0">
                <a:solidFill>
                  <a:srgbClr val="FFFF00"/>
                </a:solidFill>
                <a:latin typeface="微软雅黑" panose="020B0503020204020204" pitchFamily="34" charset="-122"/>
                <a:ea typeface="微软雅黑" panose="020B0503020204020204" pitchFamily="34" charset="-122"/>
              </a:rPr>
              <a:t>二维码扫描</a:t>
            </a:r>
            <a:endParaRPr lang="en-US" altLang="zh-CN" sz="2000" dirty="0">
              <a:solidFill>
                <a:srgbClr val="FFFF00"/>
              </a:solidFill>
              <a:latin typeface="微软雅黑" panose="020B0503020204020204" pitchFamily="34" charset="-122"/>
              <a:ea typeface="微软雅黑" panose="020B0503020204020204" pitchFamily="34" charset="-122"/>
            </a:endParaRPr>
          </a:p>
          <a:p>
            <a:pPr algn="ctr"/>
            <a:r>
              <a:rPr lang="zh-CN" altLang="en-US" sz="2000" dirty="0">
                <a:solidFill>
                  <a:srgbClr val="FFFF00"/>
                </a:solidFill>
                <a:latin typeface="微软雅黑" panose="020B0503020204020204" pitchFamily="34" charset="-122"/>
                <a:ea typeface="微软雅黑" panose="020B0503020204020204" pitchFamily="34" charset="-122"/>
              </a:rPr>
              <a:t>数据发送</a:t>
            </a:r>
            <a:endParaRPr lang="en-US" sz="2000" dirty="0">
              <a:solidFill>
                <a:srgbClr val="FFFF00"/>
              </a:solidFill>
              <a:latin typeface="微软雅黑" panose="020B0503020204020204" pitchFamily="34" charset="-122"/>
              <a:ea typeface="微软雅黑" panose="020B0503020204020204" pitchFamily="34" charset="-122"/>
            </a:endParaRPr>
          </a:p>
        </p:txBody>
      </p:sp>
      <p:sp>
        <p:nvSpPr>
          <p:cNvPr id="22" name="矩形 21"/>
          <p:cNvSpPr/>
          <p:nvPr/>
        </p:nvSpPr>
        <p:spPr>
          <a:xfrm>
            <a:off x="1177766" y="4419045"/>
            <a:ext cx="2678272" cy="79824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000" dirty="0">
                <a:solidFill>
                  <a:srgbClr val="FFFF00"/>
                </a:solidFill>
                <a:latin typeface="微软雅黑" panose="020B0503020204020204" pitchFamily="34" charset="-122"/>
                <a:ea typeface="微软雅黑" panose="020B0503020204020204" pitchFamily="34" charset="-122"/>
              </a:rPr>
              <a:t>系统代码演示</a:t>
            </a:r>
            <a:endParaRPr lang="en-US" sz="2000" dirty="0">
              <a:solidFill>
                <a:srgbClr val="FFFF00"/>
              </a:solidFill>
              <a:latin typeface="微软雅黑" panose="020B0503020204020204" pitchFamily="34" charset="-122"/>
              <a:ea typeface="微软雅黑" panose="020B0503020204020204" pitchFamily="34" charset="-122"/>
            </a:endParaRPr>
          </a:p>
        </p:txBody>
      </p:sp>
      <p:sp>
        <p:nvSpPr>
          <p:cNvPr id="23" name="矩形 22"/>
          <p:cNvSpPr/>
          <p:nvPr/>
        </p:nvSpPr>
        <p:spPr>
          <a:xfrm>
            <a:off x="1388783" y="5423405"/>
            <a:ext cx="2279686" cy="80994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000" dirty="0">
                <a:solidFill>
                  <a:srgbClr val="FFFF00"/>
                </a:solidFill>
                <a:latin typeface="微软雅黑" panose="020B0503020204020204" pitchFamily="34" charset="-122"/>
                <a:ea typeface="微软雅黑" panose="020B0503020204020204" pitchFamily="34" charset="-122"/>
              </a:rPr>
              <a:t>创新点与优化</a:t>
            </a:r>
            <a:endParaRPr lang="en-US" sz="2000" dirty="0">
              <a:solidFill>
                <a:srgbClr val="FFFF00"/>
              </a:solidFill>
              <a:latin typeface="微软雅黑" panose="020B0503020204020204" pitchFamily="34" charset="-122"/>
              <a:ea typeface="微软雅黑" panose="020B0503020204020204" pitchFamily="34" charset="-122"/>
            </a:endParaRPr>
          </a:p>
        </p:txBody>
      </p:sp>
      <p:sp>
        <p:nvSpPr>
          <p:cNvPr id="24" name="右箭头 23"/>
          <p:cNvSpPr/>
          <p:nvPr/>
        </p:nvSpPr>
        <p:spPr>
          <a:xfrm flipH="1">
            <a:off x="4395750" y="1091785"/>
            <a:ext cx="919810" cy="48915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5" name="右箭头 24"/>
          <p:cNvSpPr/>
          <p:nvPr/>
        </p:nvSpPr>
        <p:spPr>
          <a:xfrm flipH="1">
            <a:off x="4395750" y="2200608"/>
            <a:ext cx="919810" cy="489597"/>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6" name="右箭头 25"/>
          <p:cNvSpPr/>
          <p:nvPr/>
        </p:nvSpPr>
        <p:spPr>
          <a:xfrm flipH="1">
            <a:off x="4402064" y="3519454"/>
            <a:ext cx="919810" cy="500423"/>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7" name="右箭头 26"/>
          <p:cNvSpPr/>
          <p:nvPr/>
        </p:nvSpPr>
        <p:spPr>
          <a:xfrm flipH="1">
            <a:off x="4395750" y="4639544"/>
            <a:ext cx="919810" cy="489061"/>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8" name="右箭头 27"/>
          <p:cNvSpPr/>
          <p:nvPr/>
        </p:nvSpPr>
        <p:spPr>
          <a:xfrm flipH="1">
            <a:off x="4395750" y="5748271"/>
            <a:ext cx="919810" cy="48507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3442299"/>
      </p:ext>
    </p:ext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55320" y="-20247"/>
            <a:ext cx="9220835" cy="6856731"/>
            <a:chOff x="0" y="-1"/>
            <a:chExt cx="5760" cy="4320"/>
          </a:xfrm>
        </p:grpSpPr>
        <p:pic>
          <p:nvPicPr>
            <p:cNvPr id="7173" name="Picture 3" descr="第12页副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10"/>
            <p:cNvSpPr txBox="1">
              <a:spLocks noChangeArrowheads="1"/>
            </p:cNvSpPr>
            <p:nvPr/>
          </p:nvSpPr>
          <p:spPr bwMode="auto">
            <a:xfrm>
              <a:off x="3334" y="168"/>
              <a:ext cx="158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fontAlgn="base">
                <a:spcBef>
                  <a:spcPct val="50000"/>
                </a:spcBef>
                <a:spcAft>
                  <a:spcPct val="0"/>
                </a:spcAft>
                <a:defRPr/>
              </a:pPr>
              <a:endParaRPr lang="zh-CN" altLang="en-US" sz="1500" b="0">
                <a:solidFill>
                  <a:srgbClr val="A50021"/>
                </a:solidFill>
                <a:latin typeface="Arial" panose="020B0604020202020204" pitchFamily="34" charset="0"/>
                <a:ea typeface="华文行楷" panose="02010800040101010101" pitchFamily="2" charset="-122"/>
              </a:endParaRPr>
            </a:p>
          </p:txBody>
        </p:sp>
      </p:grpSp>
      <p:sp>
        <p:nvSpPr>
          <p:cNvPr id="7172" name="Text Box 3"/>
          <p:cNvSpPr txBox="1">
            <a:spLocks noChangeArrowheads="1"/>
          </p:cNvSpPr>
          <p:nvPr/>
        </p:nvSpPr>
        <p:spPr bwMode="auto">
          <a:xfrm>
            <a:off x="274321" y="2777709"/>
            <a:ext cx="868798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marL="0" lvl="0" indent="0" algn="ctr" fontAlgn="base">
              <a:lnSpc>
                <a:spcPct val="140000"/>
              </a:lnSpc>
              <a:spcBef>
                <a:spcPct val="0"/>
              </a:spcBef>
              <a:spcAft>
                <a:spcPct val="0"/>
              </a:spcAft>
              <a:defRPr/>
            </a:pPr>
            <a:r>
              <a:rPr lang="en-US" altLang="zh-CN" sz="3600" dirty="0">
                <a:solidFill>
                  <a:srgbClr val="000066"/>
                </a:solidFill>
                <a:latin typeface="黑体" panose="02010609060101010101" pitchFamily="49" charset="-122"/>
                <a:ea typeface="黑体" panose="02010609060101010101" pitchFamily="49" charset="-122"/>
              </a:rPr>
              <a:t>2.</a:t>
            </a:r>
            <a:r>
              <a:rPr lang="zh-CN" altLang="en-US" sz="3600" dirty="0">
                <a:solidFill>
                  <a:srgbClr val="000066"/>
                </a:solidFill>
                <a:latin typeface="黑体" panose="02010609060101010101" pitchFamily="49" charset="-122"/>
                <a:ea typeface="黑体" panose="02010609060101010101" pitchFamily="49" charset="-122"/>
              </a:rPr>
              <a:t>系统的需求分析与整体方案设计</a:t>
            </a:r>
          </a:p>
        </p:txBody>
      </p:sp>
      <p:pic>
        <p:nvPicPr>
          <p:cNvPr id="61442" name="Picture 2" descr="https://bkimg.cdn.bcebos.com/pic/48540923dd54564e92583de42d968b82d158cdbfe19f?x-bce-process=image/watermark,g_7,image_d2F0ZXIvYmFpa2U5Mg==,xp_5,yp_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947" y="38565"/>
            <a:ext cx="697361" cy="698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1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23680"/>
            <a:ext cx="8921261" cy="1200329"/>
          </a:xfrm>
          <a:prstGeom prst="rect">
            <a:avLst/>
          </a:prstGeom>
        </p:spPr>
        <p:txBody>
          <a:bodyPr wrap="square">
            <a:spAutoFit/>
          </a:bodyPr>
          <a:lstStyle/>
          <a:p>
            <a:endPar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endPar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endPar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Text Box 10">
            <a:extLst>
              <a:ext uri="{FF2B5EF4-FFF2-40B4-BE49-F238E27FC236}">
                <a16:creationId xmlns:a16="http://schemas.microsoft.com/office/drawing/2014/main" id="{14E892E6-31CD-47EA-903C-A98C1FA8449B}"/>
              </a:ext>
            </a:extLst>
          </p:cNvPr>
          <p:cNvSpPr txBox="1">
            <a:spLocks noChangeArrowheads="1"/>
          </p:cNvSpPr>
          <p:nvPr/>
        </p:nvSpPr>
        <p:spPr bwMode="auto">
          <a:xfrm>
            <a:off x="104775" y="137556"/>
            <a:ext cx="365202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fontAlgn="base">
              <a:spcBef>
                <a:spcPct val="50000"/>
              </a:spcBef>
              <a:spcAft>
                <a:spcPct val="0"/>
              </a:spcAft>
              <a:defRPr/>
            </a:pPr>
            <a:r>
              <a:rPr lang="zh-CN" altLang="en-US" sz="2800" dirty="0">
                <a:solidFill>
                  <a:srgbClr val="A50021"/>
                </a:solidFill>
                <a:latin typeface="微软雅黑" panose="020B0503020204020204" pitchFamily="34" charset="-122"/>
                <a:ea typeface="微软雅黑" panose="020B0503020204020204" pitchFamily="34" charset="-122"/>
              </a:rPr>
              <a:t>系统需求分析</a:t>
            </a:r>
          </a:p>
        </p:txBody>
      </p:sp>
      <p:sp>
        <p:nvSpPr>
          <p:cNvPr id="4" name="圆角矩形 3"/>
          <p:cNvSpPr/>
          <p:nvPr/>
        </p:nvSpPr>
        <p:spPr>
          <a:xfrm>
            <a:off x="222739" y="1036117"/>
            <a:ext cx="8534400" cy="902677"/>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zh-CN" altLang="en-US"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）用户的 </a:t>
            </a:r>
            <a:r>
              <a:rPr lang="en-US" altLang="zh-CN"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SM2 </a:t>
            </a:r>
            <a:r>
              <a:rPr lang="zh-CN" altLang="en-US"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密钥存在于用户移动终端中。移动终端能够实现包括基于 </a:t>
            </a:r>
            <a:r>
              <a:rPr lang="en-US" altLang="zh-CN"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SM2 </a:t>
            </a:r>
            <a:r>
              <a:rPr lang="zh-CN" altLang="en-US"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的加密、解密、签名、签名验证这四项功能； </a:t>
            </a:r>
            <a:endParaRPr lang="en-US" altLang="zh-CN"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5" name="圆角矩形 4"/>
          <p:cNvSpPr/>
          <p:nvPr/>
        </p:nvSpPr>
        <p:spPr>
          <a:xfrm>
            <a:off x="222739" y="2284977"/>
            <a:ext cx="8534400" cy="102083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zh-CN" altLang="en-US"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）当浏览器需要对数据进行密码处理时，浏览器通过一个用户交互界面获取用户的需求，然后得到待处理的数据，最后将需要处理的数据以二维码的方式展现；</a:t>
            </a:r>
            <a:endParaRPr lang="en-US" altLang="zh-CN"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圆角矩形 5"/>
          <p:cNvSpPr/>
          <p:nvPr/>
        </p:nvSpPr>
        <p:spPr>
          <a:xfrm>
            <a:off x="222739" y="3702351"/>
            <a:ext cx="8534400" cy="111787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zh-CN" altLang="en-US"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）使用移动终端扫码二维码获得待处理数据，然后由移动终端中的密码模块对数据进行密码处理，包括 </a:t>
            </a:r>
            <a:r>
              <a:rPr lang="en-US" altLang="zh-CN"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SM2 </a:t>
            </a:r>
            <a:r>
              <a:rPr lang="zh-CN" altLang="en-US"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密码运算处理，然后手机将处理后的结果返回到 </a:t>
            </a:r>
            <a:r>
              <a:rPr lang="en-US" altLang="zh-CN"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Web </a:t>
            </a:r>
            <a:r>
              <a:rPr lang="zh-CN" altLang="en-US"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系统，进行进一步的处理；</a:t>
            </a:r>
            <a:endParaRPr lang="en-US" altLang="zh-CN"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7" name="圆角矩形 6"/>
          <p:cNvSpPr/>
          <p:nvPr/>
        </p:nvSpPr>
        <p:spPr>
          <a:xfrm>
            <a:off x="222739" y="5216769"/>
            <a:ext cx="8534400" cy="858578"/>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zh-CN" altLang="en-US"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）移动终端是手机设备，使用的操作系统是 </a:t>
            </a:r>
            <a:r>
              <a:rPr lang="en-US" altLang="zh-CN"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Android </a:t>
            </a:r>
            <a:r>
              <a:rPr lang="zh-CN" altLang="en-US"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或 </a:t>
            </a:r>
            <a:r>
              <a:rPr lang="en-US" altLang="zh-CN" b="1" dirty="0" err="1">
                <a:solidFill>
                  <a:srgbClr val="FFFF00"/>
                </a:solidFill>
                <a:latin typeface="微软雅黑" panose="020B0503020204020204" pitchFamily="34" charset="-122"/>
                <a:ea typeface="微软雅黑" panose="020B0503020204020204" pitchFamily="34" charset="-122"/>
                <a:cs typeface="宋体" panose="02010600030101010101" pitchFamily="2" charset="-122"/>
              </a:rPr>
              <a:t>ios</a:t>
            </a:r>
            <a:r>
              <a:rPr lang="en-US" altLang="zh-CN"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 </a:t>
            </a:r>
            <a:r>
              <a:rPr lang="zh-CN" altLang="en-US"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操作系统。</a:t>
            </a:r>
            <a:endParaRPr lang="en-US" b="1" dirty="0">
              <a:solidFill>
                <a:srgbClr val="FFFF00"/>
              </a:solidFill>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1781388988"/>
      </p:ext>
    </p:ext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14E892E6-31CD-47EA-903C-A98C1FA8449B}"/>
              </a:ext>
            </a:extLst>
          </p:cNvPr>
          <p:cNvSpPr txBox="1">
            <a:spLocks noChangeArrowheads="1"/>
          </p:cNvSpPr>
          <p:nvPr/>
        </p:nvSpPr>
        <p:spPr bwMode="auto">
          <a:xfrm>
            <a:off x="104775" y="137556"/>
            <a:ext cx="365202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fontAlgn="base">
              <a:spcBef>
                <a:spcPct val="50000"/>
              </a:spcBef>
              <a:spcAft>
                <a:spcPct val="0"/>
              </a:spcAft>
              <a:defRPr/>
            </a:pPr>
            <a:r>
              <a:rPr lang="zh-CN" altLang="en-US" sz="2800" dirty="0">
                <a:solidFill>
                  <a:srgbClr val="A50021"/>
                </a:solidFill>
                <a:latin typeface="微软雅黑" panose="020B0503020204020204" pitchFamily="34" charset="-122"/>
                <a:ea typeface="微软雅黑" panose="020B0503020204020204" pitchFamily="34" charset="-122"/>
              </a:rPr>
              <a:t>整体方案设计</a:t>
            </a:r>
          </a:p>
        </p:txBody>
      </p:sp>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1742451" y="916565"/>
            <a:ext cx="5542932" cy="5580660"/>
          </a:xfrm>
          <a:prstGeom prst="rect">
            <a:avLst/>
          </a:prstGeom>
        </p:spPr>
      </p:pic>
    </p:spTree>
    <p:extLst>
      <p:ext uri="{BB962C8B-B14F-4D97-AF65-F5344CB8AC3E}">
        <p14:creationId xmlns:p14="http://schemas.microsoft.com/office/powerpoint/2010/main" val="1522750352"/>
      </p:ext>
    </p:ext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0" y="-21835"/>
            <a:ext cx="9154758" cy="6856731"/>
            <a:chOff x="0" y="-1"/>
            <a:chExt cx="5760" cy="4320"/>
          </a:xfrm>
        </p:grpSpPr>
        <p:pic>
          <p:nvPicPr>
            <p:cNvPr id="7173" name="Picture 3" descr="第12页副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10"/>
            <p:cNvSpPr txBox="1">
              <a:spLocks noChangeArrowheads="1"/>
            </p:cNvSpPr>
            <p:nvPr/>
          </p:nvSpPr>
          <p:spPr bwMode="auto">
            <a:xfrm>
              <a:off x="3334" y="168"/>
              <a:ext cx="158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fontAlgn="base">
                <a:spcBef>
                  <a:spcPct val="50000"/>
                </a:spcBef>
                <a:spcAft>
                  <a:spcPct val="0"/>
                </a:spcAft>
                <a:defRPr/>
              </a:pPr>
              <a:endParaRPr lang="zh-CN" altLang="en-US" sz="1500" b="0">
                <a:solidFill>
                  <a:srgbClr val="A50021"/>
                </a:solidFill>
                <a:latin typeface="Arial" panose="020B0604020202020204" pitchFamily="34" charset="0"/>
                <a:ea typeface="华文行楷" panose="02010800040101010101" pitchFamily="2" charset="-122"/>
              </a:endParaRPr>
            </a:p>
          </p:txBody>
        </p:sp>
      </p:grpSp>
      <p:sp>
        <p:nvSpPr>
          <p:cNvPr id="7172" name="Text Box 3"/>
          <p:cNvSpPr txBox="1">
            <a:spLocks noChangeArrowheads="1"/>
          </p:cNvSpPr>
          <p:nvPr/>
        </p:nvSpPr>
        <p:spPr bwMode="auto">
          <a:xfrm>
            <a:off x="2603676" y="2539393"/>
            <a:ext cx="5004002" cy="75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marL="0" indent="0" fontAlgn="base">
              <a:lnSpc>
                <a:spcPct val="140000"/>
              </a:lnSpc>
              <a:spcBef>
                <a:spcPct val="0"/>
              </a:spcBef>
              <a:spcAft>
                <a:spcPct val="0"/>
              </a:spcAft>
              <a:defRPr/>
            </a:pPr>
            <a:r>
              <a:rPr lang="en-US" altLang="zh-CN" sz="3600" dirty="0">
                <a:solidFill>
                  <a:srgbClr val="000066"/>
                </a:solidFill>
                <a:latin typeface="黑体" panose="02010609060101010101" pitchFamily="49" charset="-122"/>
                <a:ea typeface="黑体" panose="02010609060101010101" pitchFamily="49" charset="-122"/>
              </a:rPr>
              <a:t>3.</a:t>
            </a:r>
            <a:r>
              <a:rPr lang="zh-CN" altLang="en-US" sz="3600" dirty="0">
                <a:solidFill>
                  <a:srgbClr val="000066"/>
                </a:solidFill>
                <a:latin typeface="黑体" panose="02010609060101010101" pitchFamily="49" charset="-122"/>
                <a:ea typeface="黑体" panose="02010609060101010101" pitchFamily="49" charset="-122"/>
              </a:rPr>
              <a:t>系统的具体实现</a:t>
            </a:r>
            <a:endParaRPr lang="en-US" altLang="zh-CN" sz="3600" dirty="0">
              <a:solidFill>
                <a:srgbClr val="000066"/>
              </a:solidFill>
              <a:latin typeface="黑体" panose="02010609060101010101" pitchFamily="49" charset="-122"/>
              <a:ea typeface="黑体" panose="02010609060101010101" pitchFamily="49" charset="-122"/>
            </a:endParaRPr>
          </a:p>
        </p:txBody>
      </p:sp>
      <p:pic>
        <p:nvPicPr>
          <p:cNvPr id="6" name="Picture 2" descr="https://bkimg.cdn.bcebos.com/pic/48540923dd54564e92583de42d968b82d158cdbfe19f?x-bce-process=image/watermark,g_7,image_d2F0ZXIvYmFpa2U5Mg==,xp_5,yp_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6062" y="-9458"/>
            <a:ext cx="793616" cy="794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22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
            <a:extLst>
              <a:ext uri="{FF2B5EF4-FFF2-40B4-BE49-F238E27FC236}">
                <a16:creationId xmlns:a16="http://schemas.microsoft.com/office/drawing/2014/main" id="{14E892E6-31CD-47EA-903C-A98C1FA8449B}"/>
              </a:ext>
            </a:extLst>
          </p:cNvPr>
          <p:cNvSpPr txBox="1">
            <a:spLocks noChangeArrowheads="1"/>
          </p:cNvSpPr>
          <p:nvPr/>
        </p:nvSpPr>
        <p:spPr bwMode="auto">
          <a:xfrm>
            <a:off x="104774" y="137556"/>
            <a:ext cx="4906137"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fontAlgn="base">
              <a:spcBef>
                <a:spcPct val="50000"/>
              </a:spcBef>
              <a:spcAft>
                <a:spcPct val="0"/>
              </a:spcAft>
              <a:defRPr/>
            </a:pPr>
            <a:r>
              <a:rPr lang="en-US" altLang="zh-CN" sz="2800" dirty="0">
                <a:solidFill>
                  <a:srgbClr val="A50021"/>
                </a:solidFill>
                <a:latin typeface="微软雅黑" panose="020B0503020204020204" pitchFamily="34" charset="-122"/>
                <a:ea typeface="微软雅黑" panose="020B0503020204020204" pitchFamily="34" charset="-122"/>
              </a:rPr>
              <a:t>Android</a:t>
            </a:r>
            <a:r>
              <a:rPr lang="zh-CN" altLang="en-US" sz="2800" dirty="0">
                <a:solidFill>
                  <a:srgbClr val="A50021"/>
                </a:solidFill>
                <a:latin typeface="微软雅黑" panose="020B0503020204020204" pitchFamily="34" charset="-122"/>
                <a:ea typeface="微软雅黑" panose="020B0503020204020204" pitchFamily="34" charset="-122"/>
              </a:rPr>
              <a:t>移动终端系统的实现</a:t>
            </a:r>
          </a:p>
        </p:txBody>
      </p:sp>
      <p:pic>
        <p:nvPicPr>
          <p:cNvPr id="2050" name="Picture 2" descr="Android移动终端子系统"/>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972" y="916720"/>
            <a:ext cx="5885797" cy="5211228"/>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8680329"/>
      </p:ext>
    </p:ext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14E892E6-31CD-47EA-903C-A98C1FA8449B}"/>
              </a:ext>
            </a:extLst>
          </p:cNvPr>
          <p:cNvSpPr txBox="1">
            <a:spLocks noChangeArrowheads="1"/>
          </p:cNvSpPr>
          <p:nvPr/>
        </p:nvSpPr>
        <p:spPr bwMode="auto">
          <a:xfrm>
            <a:off x="104774" y="137556"/>
            <a:ext cx="4906137"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fontAlgn="base">
              <a:spcBef>
                <a:spcPct val="50000"/>
              </a:spcBef>
              <a:spcAft>
                <a:spcPct val="0"/>
              </a:spcAft>
              <a:defRPr/>
            </a:pPr>
            <a:r>
              <a:rPr lang="zh-CN" altLang="en-US" sz="2800" dirty="0">
                <a:solidFill>
                  <a:srgbClr val="A50021"/>
                </a:solidFill>
                <a:latin typeface="微软雅黑" panose="020B0503020204020204" pitchFamily="34" charset="-122"/>
                <a:ea typeface="微软雅黑" panose="020B0503020204020204" pitchFamily="34" charset="-122"/>
              </a:rPr>
              <a:t>移动终端整体模块</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8104" y="1025297"/>
            <a:ext cx="7388620" cy="5077791"/>
          </a:xfrm>
          <a:prstGeom prst="rect">
            <a:avLst/>
          </a:prstGeom>
        </p:spPr>
      </p:pic>
    </p:spTree>
    <p:extLst>
      <p:ext uri="{BB962C8B-B14F-4D97-AF65-F5344CB8AC3E}">
        <p14:creationId xmlns:p14="http://schemas.microsoft.com/office/powerpoint/2010/main" val="288644698"/>
      </p:ext>
    </p:ext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14E892E6-31CD-47EA-903C-A98C1FA8449B}"/>
              </a:ext>
            </a:extLst>
          </p:cNvPr>
          <p:cNvSpPr txBox="1">
            <a:spLocks noChangeArrowheads="1"/>
          </p:cNvSpPr>
          <p:nvPr/>
        </p:nvSpPr>
        <p:spPr bwMode="auto">
          <a:xfrm>
            <a:off x="104774" y="137556"/>
            <a:ext cx="4906137"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fontAlgn="base">
              <a:spcBef>
                <a:spcPct val="50000"/>
              </a:spcBef>
              <a:spcAft>
                <a:spcPct val="0"/>
              </a:spcAft>
              <a:defRPr/>
            </a:pPr>
            <a:r>
              <a:rPr lang="en-US" altLang="zh-CN" sz="2800" dirty="0">
                <a:solidFill>
                  <a:srgbClr val="A50021"/>
                </a:solidFill>
                <a:latin typeface="微软雅黑" panose="020B0503020204020204" pitchFamily="34" charset="-122"/>
                <a:ea typeface="微软雅黑" panose="020B0503020204020204" pitchFamily="34" charset="-122"/>
              </a:rPr>
              <a:t>Web</a:t>
            </a:r>
            <a:r>
              <a:rPr lang="zh-CN" altLang="en-US" sz="2800" dirty="0">
                <a:solidFill>
                  <a:srgbClr val="A50021"/>
                </a:solidFill>
                <a:latin typeface="微软雅黑" panose="020B0503020204020204" pitchFamily="34" charset="-122"/>
                <a:ea typeface="微软雅黑" panose="020B0503020204020204" pitchFamily="34" charset="-122"/>
              </a:rPr>
              <a:t>应用客户端的实现</a:t>
            </a:r>
          </a:p>
        </p:txBody>
      </p:sp>
      <p:pic>
        <p:nvPicPr>
          <p:cNvPr id="3" name="图片 2"/>
          <p:cNvPicPr/>
          <p:nvPr/>
        </p:nvPicPr>
        <p:blipFill rotWithShape="1">
          <a:blip r:embed="rId3"/>
          <a:srcRect r="2536"/>
          <a:stretch/>
        </p:blipFill>
        <p:spPr bwMode="auto">
          <a:xfrm>
            <a:off x="4721785" y="2329251"/>
            <a:ext cx="3827721" cy="3568467"/>
          </a:xfrm>
          <a:prstGeom prst="rect">
            <a:avLst/>
          </a:prstGeom>
          <a:ln>
            <a:solidFill>
              <a:schemeClr val="tx1"/>
            </a:solidFill>
          </a:ln>
          <a:extLst>
            <a:ext uri="{53640926-AAD7-44D8-BBD7-CCE9431645EC}">
              <a14:shadowObscured xmlns:a14="http://schemas.microsoft.com/office/drawing/2010/main"/>
            </a:ext>
          </a:extLst>
        </p:spPr>
      </p:pic>
      <p:pic>
        <p:nvPicPr>
          <p:cNvPr id="4" name="图片 3"/>
          <p:cNvPicPr/>
          <p:nvPr/>
        </p:nvPicPr>
        <p:blipFill rotWithShape="1">
          <a:blip r:embed="rId4"/>
          <a:srcRect l="2051"/>
          <a:stretch/>
        </p:blipFill>
        <p:spPr bwMode="auto">
          <a:xfrm>
            <a:off x="5336435" y="978013"/>
            <a:ext cx="2598420" cy="813435"/>
          </a:xfrm>
          <a:prstGeom prst="roundRect">
            <a:avLst>
              <a:gd name="adj" fmla="val 8594"/>
            </a:avLst>
          </a:prstGeom>
          <a:solidFill>
            <a:srgbClr val="FFFFFF">
              <a:shade val="85000"/>
            </a:srgbClr>
          </a:solidFill>
          <a:ln>
            <a:solidFill>
              <a:schemeClr val="tx1"/>
            </a:solidFill>
          </a:ln>
          <a:effectLst>
            <a:outerShdw blurRad="50800" dist="50800" sx="1000" sy="1000" algn="ctr" rotWithShape="0">
              <a:srgbClr val="000000">
                <a:alpha val="0"/>
              </a:srgbClr>
            </a:outerShdw>
            <a:reflection blurRad="12700" stA="0" endPos="28000" dist="5000" dir="5400000" sy="-100000" algn="bl" rotWithShape="0"/>
          </a:effectLst>
          <a:extLst>
            <a:ext uri="{53640926-AAD7-44D8-BBD7-CCE9431645EC}">
              <a14:shadowObscured xmlns:a14="http://schemas.microsoft.com/office/drawing/2010/main"/>
            </a:ext>
          </a:extLst>
        </p:spPr>
      </p:pic>
      <p:sp>
        <p:nvSpPr>
          <p:cNvPr id="5" name="文本框 4"/>
          <p:cNvSpPr txBox="1"/>
          <p:nvPr/>
        </p:nvSpPr>
        <p:spPr>
          <a:xfrm>
            <a:off x="5614919" y="1875683"/>
            <a:ext cx="2041451" cy="369332"/>
          </a:xfrm>
          <a:prstGeom prst="rect">
            <a:avLst/>
          </a:prstGeom>
          <a:noFill/>
        </p:spPr>
        <p:txBody>
          <a:bodyPr wrap="square" rtlCol="0">
            <a:spAutoFit/>
          </a:bodyPr>
          <a:lstStyle/>
          <a:p>
            <a:pPr algn="ctr"/>
            <a:r>
              <a:rPr lang="zh-CN" altLang="en-US" dirty="0"/>
              <a:t>登录页面</a:t>
            </a:r>
            <a:endParaRPr lang="en-US" dirty="0"/>
          </a:p>
        </p:txBody>
      </p:sp>
      <p:sp>
        <p:nvSpPr>
          <p:cNvPr id="6" name="文本框 5"/>
          <p:cNvSpPr txBox="1"/>
          <p:nvPr/>
        </p:nvSpPr>
        <p:spPr>
          <a:xfrm>
            <a:off x="5826641" y="5950521"/>
            <a:ext cx="1648047" cy="369332"/>
          </a:xfrm>
          <a:prstGeom prst="rect">
            <a:avLst/>
          </a:prstGeom>
          <a:noFill/>
        </p:spPr>
        <p:txBody>
          <a:bodyPr wrap="square" rtlCol="0">
            <a:spAutoFit/>
          </a:bodyPr>
          <a:lstStyle/>
          <a:p>
            <a:pPr algn="ctr"/>
            <a:r>
              <a:rPr lang="zh-CN" altLang="en-US" dirty="0"/>
              <a:t>用户交互页面</a:t>
            </a:r>
            <a:endParaRPr lang="en-US" dirty="0"/>
          </a:p>
        </p:txBody>
      </p:sp>
      <p:sp>
        <p:nvSpPr>
          <p:cNvPr id="7" name="矩形 6"/>
          <p:cNvSpPr/>
          <p:nvPr/>
        </p:nvSpPr>
        <p:spPr>
          <a:xfrm>
            <a:off x="1324685" y="978104"/>
            <a:ext cx="1137684" cy="4359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rgbClr val="FFFF00"/>
                </a:solidFill>
                <a:latin typeface="微软雅黑" panose="020B0503020204020204" pitchFamily="34" charset="-122"/>
                <a:ea typeface="微软雅黑" panose="020B0503020204020204" pitchFamily="34" charset="-122"/>
              </a:rPr>
              <a:t>登录页面</a:t>
            </a:r>
            <a:endParaRPr lang="en-US" dirty="0">
              <a:solidFill>
                <a:srgbClr val="FFFF00"/>
              </a:solidFill>
              <a:latin typeface="微软雅黑" panose="020B0503020204020204" pitchFamily="34" charset="-122"/>
              <a:ea typeface="微软雅黑" panose="020B0503020204020204" pitchFamily="34" charset="-122"/>
            </a:endParaRPr>
          </a:p>
        </p:txBody>
      </p:sp>
      <p:sp>
        <p:nvSpPr>
          <p:cNvPr id="8" name="菱形 7"/>
          <p:cNvSpPr/>
          <p:nvPr/>
        </p:nvSpPr>
        <p:spPr>
          <a:xfrm>
            <a:off x="745209" y="1738737"/>
            <a:ext cx="2296633" cy="643317"/>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rgbClr val="FFFF00"/>
                </a:solidFill>
                <a:latin typeface="微软雅黑" panose="020B0503020204020204" pitchFamily="34" charset="-122"/>
                <a:ea typeface="微软雅黑" panose="020B0503020204020204" pitchFamily="34" charset="-122"/>
              </a:rPr>
              <a:t>登录验证</a:t>
            </a:r>
            <a:endParaRPr lang="en-US" dirty="0">
              <a:solidFill>
                <a:srgbClr val="FFFF00"/>
              </a:solidFill>
              <a:latin typeface="微软雅黑" panose="020B0503020204020204" pitchFamily="34" charset="-122"/>
              <a:ea typeface="微软雅黑" panose="020B0503020204020204" pitchFamily="34" charset="-122"/>
            </a:endParaRPr>
          </a:p>
        </p:txBody>
      </p:sp>
      <p:cxnSp>
        <p:nvCxnSpPr>
          <p:cNvPr id="10" name="直接箭头连接符 9"/>
          <p:cNvCxnSpPr>
            <a:stCxn id="7" idx="2"/>
            <a:endCxn id="8" idx="0"/>
          </p:cNvCxnSpPr>
          <p:nvPr/>
        </p:nvCxnSpPr>
        <p:spPr>
          <a:xfrm flipH="1">
            <a:off x="1893526" y="1414039"/>
            <a:ext cx="1" cy="3246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矩形 10"/>
          <p:cNvSpPr/>
          <p:nvPr/>
        </p:nvSpPr>
        <p:spPr>
          <a:xfrm>
            <a:off x="1109375" y="2762770"/>
            <a:ext cx="1568302" cy="4163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rgbClr val="FFFF00"/>
                </a:solidFill>
                <a:latin typeface="微软雅黑" panose="020B0503020204020204" pitchFamily="34" charset="-122"/>
                <a:ea typeface="微软雅黑" panose="020B0503020204020204" pitchFamily="34" charset="-122"/>
              </a:rPr>
              <a:t>用户交互页面</a:t>
            </a:r>
            <a:endParaRPr lang="en-US" dirty="0">
              <a:solidFill>
                <a:srgbClr val="FFFF00"/>
              </a:solidFill>
              <a:latin typeface="微软雅黑" panose="020B0503020204020204" pitchFamily="34" charset="-122"/>
              <a:ea typeface="微软雅黑" panose="020B0503020204020204" pitchFamily="34" charset="-122"/>
            </a:endParaRPr>
          </a:p>
        </p:txBody>
      </p:sp>
      <p:cxnSp>
        <p:nvCxnSpPr>
          <p:cNvPr id="13" name="直接箭头连接符 12"/>
          <p:cNvCxnSpPr>
            <a:stCxn id="8" idx="2"/>
            <a:endCxn id="11" idx="0"/>
          </p:cNvCxnSpPr>
          <p:nvPr/>
        </p:nvCxnSpPr>
        <p:spPr>
          <a:xfrm>
            <a:off x="1893526" y="2382054"/>
            <a:ext cx="0" cy="3807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肘形连接符 16"/>
          <p:cNvCxnSpPr>
            <a:stCxn id="8" idx="3"/>
            <a:endCxn id="7" idx="3"/>
          </p:cNvCxnSpPr>
          <p:nvPr/>
        </p:nvCxnSpPr>
        <p:spPr>
          <a:xfrm flipH="1" flipV="1">
            <a:off x="2462369" y="1196072"/>
            <a:ext cx="579473" cy="864324"/>
          </a:xfrm>
          <a:prstGeom prst="bentConnector3">
            <a:avLst>
              <a:gd name="adj1" fmla="val -39450"/>
            </a:avLst>
          </a:prstGeom>
          <a:ln>
            <a:tailEnd type="triangle"/>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2047699" y="2382054"/>
            <a:ext cx="733646" cy="369332"/>
          </a:xfrm>
          <a:prstGeom prst="rect">
            <a:avLst/>
          </a:prstGeom>
          <a:noFill/>
        </p:spPr>
        <p:txBody>
          <a:bodyPr wrap="square" rtlCol="0">
            <a:spAutoFit/>
          </a:bodyPr>
          <a:lstStyle/>
          <a:p>
            <a:r>
              <a:rPr lang="en-US" altLang="zh-CN" dirty="0"/>
              <a:t>yes</a:t>
            </a:r>
            <a:endParaRPr lang="en-US" dirty="0"/>
          </a:p>
        </p:txBody>
      </p:sp>
      <p:sp>
        <p:nvSpPr>
          <p:cNvPr id="19" name="文本框 18"/>
          <p:cNvSpPr txBox="1"/>
          <p:nvPr/>
        </p:nvSpPr>
        <p:spPr>
          <a:xfrm>
            <a:off x="3296005" y="1447341"/>
            <a:ext cx="499731" cy="369332"/>
          </a:xfrm>
          <a:prstGeom prst="rect">
            <a:avLst/>
          </a:prstGeom>
          <a:noFill/>
        </p:spPr>
        <p:txBody>
          <a:bodyPr wrap="square" rtlCol="0">
            <a:spAutoFit/>
          </a:bodyPr>
          <a:lstStyle/>
          <a:p>
            <a:r>
              <a:rPr lang="en-US" altLang="zh-CN" dirty="0"/>
              <a:t>no</a:t>
            </a:r>
            <a:endParaRPr lang="en-US" dirty="0"/>
          </a:p>
        </p:txBody>
      </p:sp>
      <p:sp>
        <p:nvSpPr>
          <p:cNvPr id="20" name="矩形 19"/>
          <p:cNvSpPr/>
          <p:nvPr/>
        </p:nvSpPr>
        <p:spPr>
          <a:xfrm>
            <a:off x="220539" y="4050961"/>
            <a:ext cx="667192" cy="3402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rgbClr val="FFFF00"/>
                </a:solidFill>
                <a:latin typeface="微软雅黑" panose="020B0503020204020204" pitchFamily="34" charset="-122"/>
                <a:ea typeface="微软雅黑" panose="020B0503020204020204" pitchFamily="34" charset="-122"/>
              </a:rPr>
              <a:t>加密</a:t>
            </a:r>
            <a:endParaRPr lang="en-US" dirty="0">
              <a:solidFill>
                <a:srgbClr val="FFFF00"/>
              </a:solidFill>
              <a:latin typeface="微软雅黑" panose="020B0503020204020204" pitchFamily="34" charset="-122"/>
              <a:ea typeface="微软雅黑" panose="020B0503020204020204" pitchFamily="34" charset="-122"/>
            </a:endParaRPr>
          </a:p>
        </p:txBody>
      </p:sp>
      <p:sp>
        <p:nvSpPr>
          <p:cNvPr id="21" name="矩形 20"/>
          <p:cNvSpPr/>
          <p:nvPr/>
        </p:nvSpPr>
        <p:spPr>
          <a:xfrm>
            <a:off x="1161676" y="4042963"/>
            <a:ext cx="667192" cy="3402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rgbClr val="FFFF00"/>
                </a:solidFill>
                <a:latin typeface="微软雅黑" panose="020B0503020204020204" pitchFamily="34" charset="-122"/>
                <a:ea typeface="微软雅黑" panose="020B0503020204020204" pitchFamily="34" charset="-122"/>
              </a:rPr>
              <a:t>解密</a:t>
            </a:r>
            <a:endParaRPr lang="en-US" dirty="0">
              <a:solidFill>
                <a:srgbClr val="FFFF00"/>
              </a:solidFill>
              <a:latin typeface="微软雅黑" panose="020B0503020204020204" pitchFamily="34" charset="-122"/>
              <a:ea typeface="微软雅黑" panose="020B0503020204020204" pitchFamily="34" charset="-122"/>
            </a:endParaRPr>
          </a:p>
        </p:txBody>
      </p:sp>
      <p:sp>
        <p:nvSpPr>
          <p:cNvPr id="22" name="矩形 21"/>
          <p:cNvSpPr/>
          <p:nvPr/>
        </p:nvSpPr>
        <p:spPr>
          <a:xfrm>
            <a:off x="2102813" y="4042962"/>
            <a:ext cx="667192" cy="6034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rgbClr val="FFFF00"/>
                </a:solidFill>
                <a:latin typeface="微软雅黑" panose="020B0503020204020204" pitchFamily="34" charset="-122"/>
                <a:ea typeface="微软雅黑" panose="020B0503020204020204" pitchFamily="34" charset="-122"/>
              </a:rPr>
              <a:t>数字签名</a:t>
            </a:r>
            <a:endParaRPr lang="en-US" dirty="0">
              <a:solidFill>
                <a:srgbClr val="FFFF00"/>
              </a:solidFill>
              <a:latin typeface="微软雅黑" panose="020B0503020204020204" pitchFamily="34" charset="-122"/>
              <a:ea typeface="微软雅黑" panose="020B0503020204020204" pitchFamily="34" charset="-122"/>
            </a:endParaRPr>
          </a:p>
        </p:txBody>
      </p:sp>
      <p:sp>
        <p:nvSpPr>
          <p:cNvPr id="23" name="矩形 22"/>
          <p:cNvSpPr/>
          <p:nvPr/>
        </p:nvSpPr>
        <p:spPr>
          <a:xfrm>
            <a:off x="3041842" y="4050961"/>
            <a:ext cx="667192" cy="5954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rgbClr val="FFFF00"/>
                </a:solidFill>
                <a:latin typeface="微软雅黑" panose="020B0503020204020204" pitchFamily="34" charset="-122"/>
                <a:ea typeface="微软雅黑" panose="020B0503020204020204" pitchFamily="34" charset="-122"/>
              </a:rPr>
              <a:t>签名验证</a:t>
            </a:r>
            <a:endParaRPr lang="en-US" dirty="0">
              <a:solidFill>
                <a:srgbClr val="FFFF00"/>
              </a:solidFill>
              <a:latin typeface="微软雅黑" panose="020B0503020204020204" pitchFamily="34" charset="-122"/>
              <a:ea typeface="微软雅黑" panose="020B0503020204020204" pitchFamily="34" charset="-122"/>
            </a:endParaRPr>
          </a:p>
        </p:txBody>
      </p:sp>
      <p:cxnSp>
        <p:nvCxnSpPr>
          <p:cNvPr id="25" name="直接箭头连接符 24"/>
          <p:cNvCxnSpPr>
            <a:stCxn id="11" idx="2"/>
            <a:endCxn id="20" idx="0"/>
          </p:cNvCxnSpPr>
          <p:nvPr/>
        </p:nvCxnSpPr>
        <p:spPr>
          <a:xfrm flipH="1">
            <a:off x="554135" y="3179091"/>
            <a:ext cx="1339391" cy="8718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接箭头连接符 26"/>
          <p:cNvCxnSpPr>
            <a:stCxn id="11" idx="2"/>
            <a:endCxn id="21" idx="0"/>
          </p:cNvCxnSpPr>
          <p:nvPr/>
        </p:nvCxnSpPr>
        <p:spPr>
          <a:xfrm flipH="1">
            <a:off x="1495272" y="3179091"/>
            <a:ext cx="398254" cy="8638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接箭头连接符 28"/>
          <p:cNvCxnSpPr>
            <a:stCxn id="11" idx="2"/>
            <a:endCxn id="22" idx="0"/>
          </p:cNvCxnSpPr>
          <p:nvPr/>
        </p:nvCxnSpPr>
        <p:spPr>
          <a:xfrm>
            <a:off x="1893526" y="3179091"/>
            <a:ext cx="542883" cy="8638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接箭头连接符 30"/>
          <p:cNvCxnSpPr>
            <a:stCxn id="11" idx="2"/>
            <a:endCxn id="23" idx="0"/>
          </p:cNvCxnSpPr>
          <p:nvPr/>
        </p:nvCxnSpPr>
        <p:spPr>
          <a:xfrm>
            <a:off x="1893526" y="3179091"/>
            <a:ext cx="1481912" cy="8718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矩形 41"/>
          <p:cNvSpPr/>
          <p:nvPr/>
        </p:nvSpPr>
        <p:spPr>
          <a:xfrm>
            <a:off x="419900" y="5950521"/>
            <a:ext cx="1352992" cy="360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rgbClr val="FFFF00"/>
                </a:solidFill>
                <a:latin typeface="微软雅黑" panose="020B0503020204020204" pitchFamily="34" charset="-122"/>
                <a:ea typeface="微软雅黑" panose="020B0503020204020204" pitchFamily="34" charset="-122"/>
              </a:rPr>
              <a:t>生成二维码</a:t>
            </a:r>
            <a:endParaRPr lang="en-US" dirty="0">
              <a:solidFill>
                <a:srgbClr val="FFFF00"/>
              </a:solidFill>
              <a:latin typeface="微软雅黑" panose="020B0503020204020204" pitchFamily="34" charset="-122"/>
              <a:ea typeface="微软雅黑" panose="020B0503020204020204" pitchFamily="34" charset="-122"/>
            </a:endParaRPr>
          </a:p>
        </p:txBody>
      </p:sp>
      <p:sp>
        <p:nvSpPr>
          <p:cNvPr id="43" name="矩形 42"/>
          <p:cNvSpPr/>
          <p:nvPr/>
        </p:nvSpPr>
        <p:spPr>
          <a:xfrm>
            <a:off x="189659" y="5020587"/>
            <a:ext cx="1839432" cy="5209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rgbClr val="FFFF00"/>
                </a:solidFill>
                <a:latin typeface="微软雅黑" panose="020B0503020204020204" pitchFamily="34" charset="-122"/>
                <a:ea typeface="微软雅黑" panose="020B0503020204020204" pitchFamily="34" charset="-122"/>
              </a:rPr>
              <a:t>输入待处理数据</a:t>
            </a:r>
            <a:endParaRPr lang="en-US" dirty="0">
              <a:solidFill>
                <a:srgbClr val="FFFF00"/>
              </a:solidFill>
              <a:latin typeface="微软雅黑" panose="020B0503020204020204" pitchFamily="34" charset="-122"/>
              <a:ea typeface="微软雅黑" panose="020B0503020204020204" pitchFamily="34" charset="-122"/>
            </a:endParaRPr>
          </a:p>
        </p:txBody>
      </p:sp>
      <p:sp>
        <p:nvSpPr>
          <p:cNvPr id="44" name="矩形 43"/>
          <p:cNvSpPr/>
          <p:nvPr/>
        </p:nvSpPr>
        <p:spPr>
          <a:xfrm>
            <a:off x="2572680" y="5044536"/>
            <a:ext cx="1605516" cy="4503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rgbClr val="FFFF00"/>
                </a:solidFill>
                <a:latin typeface="微软雅黑" panose="020B0503020204020204" pitchFamily="34" charset="-122"/>
                <a:ea typeface="微软雅黑" panose="020B0503020204020204" pitchFamily="34" charset="-122"/>
              </a:rPr>
              <a:t>输入数字签名</a:t>
            </a:r>
            <a:endParaRPr lang="en-US" dirty="0">
              <a:solidFill>
                <a:srgbClr val="FFFF00"/>
              </a:solidFill>
              <a:latin typeface="微软雅黑" panose="020B0503020204020204" pitchFamily="34" charset="-122"/>
              <a:ea typeface="微软雅黑" panose="020B0503020204020204" pitchFamily="34" charset="-122"/>
            </a:endParaRPr>
          </a:p>
        </p:txBody>
      </p:sp>
      <p:cxnSp>
        <p:nvCxnSpPr>
          <p:cNvPr id="46" name="直接箭头连接符 45"/>
          <p:cNvCxnSpPr>
            <a:stCxn id="20" idx="2"/>
            <a:endCxn id="43" idx="0"/>
          </p:cNvCxnSpPr>
          <p:nvPr/>
        </p:nvCxnSpPr>
        <p:spPr>
          <a:xfrm>
            <a:off x="554135" y="4391203"/>
            <a:ext cx="555240" cy="6293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直接箭头连接符 47"/>
          <p:cNvCxnSpPr>
            <a:stCxn id="21" idx="2"/>
            <a:endCxn id="43" idx="0"/>
          </p:cNvCxnSpPr>
          <p:nvPr/>
        </p:nvCxnSpPr>
        <p:spPr>
          <a:xfrm flipH="1">
            <a:off x="1109375" y="4383205"/>
            <a:ext cx="385897" cy="6373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p:cNvCxnSpPr>
            <a:stCxn id="22" idx="2"/>
            <a:endCxn id="43" idx="0"/>
          </p:cNvCxnSpPr>
          <p:nvPr/>
        </p:nvCxnSpPr>
        <p:spPr>
          <a:xfrm flipH="1">
            <a:off x="1109375" y="4646383"/>
            <a:ext cx="1327034" cy="3742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直接箭头连接符 51"/>
          <p:cNvCxnSpPr>
            <a:stCxn id="23" idx="2"/>
            <a:endCxn id="44" idx="0"/>
          </p:cNvCxnSpPr>
          <p:nvPr/>
        </p:nvCxnSpPr>
        <p:spPr>
          <a:xfrm>
            <a:off x="3375438" y="4646383"/>
            <a:ext cx="0" cy="3981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a:stCxn id="44" idx="1"/>
            <a:endCxn id="43" idx="3"/>
          </p:cNvCxnSpPr>
          <p:nvPr/>
        </p:nvCxnSpPr>
        <p:spPr>
          <a:xfrm flipH="1">
            <a:off x="2029091" y="5269701"/>
            <a:ext cx="543589" cy="113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直接箭头连接符 55"/>
          <p:cNvCxnSpPr>
            <a:stCxn id="43" idx="2"/>
            <a:endCxn id="42" idx="0"/>
          </p:cNvCxnSpPr>
          <p:nvPr/>
        </p:nvCxnSpPr>
        <p:spPr>
          <a:xfrm flipH="1">
            <a:off x="1096396" y="5541583"/>
            <a:ext cx="12979" cy="4089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80143058"/>
      </p:ext>
    </p:extLst>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10758" y="-20247"/>
            <a:ext cx="9144000" cy="6856731"/>
            <a:chOff x="0" y="-1"/>
            <a:chExt cx="5760" cy="4320"/>
          </a:xfrm>
        </p:grpSpPr>
        <p:pic>
          <p:nvPicPr>
            <p:cNvPr id="7173" name="Picture 3" descr="第12页副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10"/>
            <p:cNvSpPr txBox="1">
              <a:spLocks noChangeArrowheads="1"/>
            </p:cNvSpPr>
            <p:nvPr/>
          </p:nvSpPr>
          <p:spPr bwMode="auto">
            <a:xfrm>
              <a:off x="3334" y="168"/>
              <a:ext cx="158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fontAlgn="base">
                <a:spcBef>
                  <a:spcPct val="50000"/>
                </a:spcBef>
                <a:spcAft>
                  <a:spcPct val="0"/>
                </a:spcAft>
                <a:defRPr/>
              </a:pPr>
              <a:endParaRPr lang="zh-CN" altLang="en-US" sz="1500" b="0">
                <a:solidFill>
                  <a:srgbClr val="A50021"/>
                </a:solidFill>
                <a:latin typeface="Arial" panose="020B0604020202020204" pitchFamily="34" charset="0"/>
                <a:ea typeface="华文行楷" panose="02010800040101010101" pitchFamily="2" charset="-122"/>
              </a:endParaRPr>
            </a:p>
          </p:txBody>
        </p:sp>
      </p:grpSp>
      <p:sp>
        <p:nvSpPr>
          <p:cNvPr id="7172" name="Text Box 3"/>
          <p:cNvSpPr txBox="1">
            <a:spLocks noChangeArrowheads="1"/>
          </p:cNvSpPr>
          <p:nvPr/>
        </p:nvSpPr>
        <p:spPr bwMode="auto">
          <a:xfrm>
            <a:off x="2465237" y="2540188"/>
            <a:ext cx="547060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marL="0" lvl="0" indent="0" fontAlgn="base">
              <a:lnSpc>
                <a:spcPct val="140000"/>
              </a:lnSpc>
              <a:spcBef>
                <a:spcPct val="0"/>
              </a:spcBef>
              <a:spcAft>
                <a:spcPct val="0"/>
              </a:spcAft>
            </a:pPr>
            <a:r>
              <a:rPr lang="en-US" altLang="zh-CN" sz="3600" dirty="0">
                <a:solidFill>
                  <a:srgbClr val="000066"/>
                </a:solidFill>
                <a:latin typeface="黑体" panose="02010609060101010101" pitchFamily="49" charset="-122"/>
                <a:ea typeface="黑体" panose="02010609060101010101" pitchFamily="49" charset="-122"/>
              </a:rPr>
              <a:t>4.</a:t>
            </a:r>
            <a:r>
              <a:rPr lang="zh-CN" altLang="en-US" sz="3600" dirty="0">
                <a:solidFill>
                  <a:srgbClr val="000066"/>
                </a:solidFill>
                <a:latin typeface="黑体" panose="02010609060101010101" pitchFamily="49" charset="-122"/>
                <a:ea typeface="黑体" panose="02010609060101010101" pitchFamily="49" charset="-122"/>
              </a:rPr>
              <a:t>系统测试及分析</a:t>
            </a:r>
            <a:endParaRPr lang="en-US" altLang="zh-CN" sz="3600" dirty="0">
              <a:solidFill>
                <a:srgbClr val="000066"/>
              </a:solidFill>
              <a:latin typeface="黑体" panose="02010609060101010101" pitchFamily="49" charset="-122"/>
              <a:ea typeface="黑体" panose="02010609060101010101" pitchFamily="49" charset="-122"/>
            </a:endParaRPr>
          </a:p>
        </p:txBody>
      </p:sp>
      <p:pic>
        <p:nvPicPr>
          <p:cNvPr id="6" name="Picture 2" descr="https://bkimg.cdn.bcebos.com/pic/48540923dd54564e92583de42d968b82d158cdbfe19f?x-bce-process=image/watermark,g_7,image_d2F0ZXIvYmFpa2U5Mg==,xp_5,yp_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4021" y="21516"/>
            <a:ext cx="738825" cy="739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5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0" y="-21516"/>
            <a:ext cx="9240819" cy="6856731"/>
            <a:chOff x="0" y="-1"/>
            <a:chExt cx="5760" cy="4320"/>
          </a:xfrm>
        </p:grpSpPr>
        <p:pic>
          <p:nvPicPr>
            <p:cNvPr id="7173" name="Picture 3" descr="第12页副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10"/>
            <p:cNvSpPr txBox="1">
              <a:spLocks noChangeArrowheads="1"/>
            </p:cNvSpPr>
            <p:nvPr/>
          </p:nvSpPr>
          <p:spPr bwMode="auto">
            <a:xfrm>
              <a:off x="3334" y="168"/>
              <a:ext cx="158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fontAlgn="base">
                <a:spcBef>
                  <a:spcPct val="50000"/>
                </a:spcBef>
                <a:spcAft>
                  <a:spcPct val="0"/>
                </a:spcAft>
                <a:defRPr/>
              </a:pPr>
              <a:endParaRPr lang="zh-CN" altLang="en-US" sz="1500" b="0">
                <a:solidFill>
                  <a:srgbClr val="A50021"/>
                </a:solidFill>
                <a:latin typeface="Arial" panose="020B0604020202020204" pitchFamily="34" charset="0"/>
                <a:ea typeface="华文行楷" panose="02010800040101010101" pitchFamily="2" charset="-122"/>
              </a:endParaRPr>
            </a:p>
          </p:txBody>
        </p:sp>
      </p:grpSp>
      <p:sp>
        <p:nvSpPr>
          <p:cNvPr id="7171" name="Text Box 4"/>
          <p:cNvSpPr txBox="1">
            <a:spLocks noChangeArrowheads="1"/>
          </p:cNvSpPr>
          <p:nvPr/>
        </p:nvSpPr>
        <p:spPr bwMode="auto">
          <a:xfrm>
            <a:off x="1143000" y="925816"/>
            <a:ext cx="6858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r>
              <a:rPr lang="zh-CN" altLang="en-US" sz="3600" dirty="0">
                <a:solidFill>
                  <a:srgbClr val="990000"/>
                </a:solidFill>
                <a:latin typeface="黑体" panose="02010609060101010101" pitchFamily="49" charset="-122"/>
                <a:ea typeface="黑体" panose="02010609060101010101" pitchFamily="49" charset="-122"/>
              </a:rPr>
              <a:t>答辩提纲</a:t>
            </a:r>
            <a:endParaRPr lang="en-US" altLang="zh-CN" sz="3600" dirty="0">
              <a:solidFill>
                <a:srgbClr val="990000"/>
              </a:solidFill>
              <a:latin typeface="黑体" panose="02010609060101010101" pitchFamily="49" charset="-122"/>
              <a:ea typeface="黑体" panose="02010609060101010101" pitchFamily="49" charset="-122"/>
            </a:endParaRPr>
          </a:p>
        </p:txBody>
      </p:sp>
      <p:sp>
        <p:nvSpPr>
          <p:cNvPr id="7172" name="Text Box 3"/>
          <p:cNvSpPr txBox="1">
            <a:spLocks noChangeArrowheads="1"/>
          </p:cNvSpPr>
          <p:nvPr/>
        </p:nvSpPr>
        <p:spPr bwMode="auto">
          <a:xfrm>
            <a:off x="1670685" y="1799911"/>
            <a:ext cx="6858000" cy="369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fontAlgn="base">
              <a:lnSpc>
                <a:spcPct val="140000"/>
              </a:lnSpc>
              <a:spcBef>
                <a:spcPct val="0"/>
              </a:spcBef>
              <a:spcAft>
                <a:spcPct val="0"/>
              </a:spcAft>
              <a:buFontTx/>
              <a:buAutoNum type="arabicPeriod"/>
              <a:defRPr/>
            </a:pPr>
            <a:r>
              <a:rPr lang="zh-CN" altLang="en-US" sz="2800" dirty="0">
                <a:solidFill>
                  <a:srgbClr val="000066"/>
                </a:solidFill>
                <a:latin typeface="黑体" panose="02010609060101010101" pitchFamily="49" charset="-122"/>
                <a:ea typeface="黑体" panose="02010609060101010101" pitchFamily="49" charset="-122"/>
              </a:rPr>
              <a:t>研究背景、意义</a:t>
            </a:r>
            <a:endParaRPr lang="en-US" altLang="zh-CN" sz="2800" dirty="0">
              <a:solidFill>
                <a:srgbClr val="000066"/>
              </a:solidFill>
              <a:latin typeface="黑体" panose="02010609060101010101" pitchFamily="49" charset="-122"/>
              <a:ea typeface="黑体" panose="02010609060101010101" pitchFamily="49" charset="-122"/>
            </a:endParaRPr>
          </a:p>
          <a:p>
            <a:pPr fontAlgn="base">
              <a:lnSpc>
                <a:spcPct val="140000"/>
              </a:lnSpc>
              <a:spcBef>
                <a:spcPct val="0"/>
              </a:spcBef>
              <a:spcAft>
                <a:spcPct val="0"/>
              </a:spcAft>
              <a:buFontTx/>
              <a:buAutoNum type="arabicPeriod"/>
              <a:defRPr/>
            </a:pPr>
            <a:r>
              <a:rPr lang="zh-CN" altLang="en-US" sz="2800" dirty="0">
                <a:solidFill>
                  <a:srgbClr val="000066"/>
                </a:solidFill>
                <a:latin typeface="黑体" panose="02010609060101010101" pitchFamily="49" charset="-122"/>
                <a:ea typeface="黑体" panose="02010609060101010101" pitchFamily="49" charset="-122"/>
              </a:rPr>
              <a:t>系统的需求分析与整体方案设计</a:t>
            </a:r>
          </a:p>
          <a:p>
            <a:pPr lvl="0" fontAlgn="base">
              <a:lnSpc>
                <a:spcPct val="140000"/>
              </a:lnSpc>
              <a:spcBef>
                <a:spcPct val="0"/>
              </a:spcBef>
              <a:spcAft>
                <a:spcPct val="0"/>
              </a:spcAft>
              <a:buFontTx/>
              <a:buAutoNum type="arabicPeriod"/>
            </a:pPr>
            <a:r>
              <a:rPr lang="zh-CN" altLang="en-US" sz="2800" dirty="0">
                <a:solidFill>
                  <a:srgbClr val="000066"/>
                </a:solidFill>
                <a:latin typeface="黑体" panose="02010609060101010101" pitchFamily="49" charset="-122"/>
                <a:ea typeface="黑体" panose="02010609060101010101" pitchFamily="49" charset="-122"/>
              </a:rPr>
              <a:t>系统的具体实现</a:t>
            </a:r>
          </a:p>
          <a:p>
            <a:pPr lvl="0" fontAlgn="base">
              <a:lnSpc>
                <a:spcPct val="140000"/>
              </a:lnSpc>
              <a:spcBef>
                <a:spcPct val="0"/>
              </a:spcBef>
              <a:spcAft>
                <a:spcPct val="0"/>
              </a:spcAft>
              <a:buFontTx/>
              <a:buAutoNum type="arabicPeriod"/>
            </a:pPr>
            <a:r>
              <a:rPr lang="zh-CN" altLang="en-US" sz="2800" dirty="0">
                <a:solidFill>
                  <a:srgbClr val="000066"/>
                </a:solidFill>
                <a:latin typeface="黑体" panose="02010609060101010101" pitchFamily="49" charset="-122"/>
                <a:ea typeface="黑体" panose="02010609060101010101" pitchFamily="49" charset="-122"/>
              </a:rPr>
              <a:t>系统测试及分析</a:t>
            </a:r>
            <a:endParaRPr lang="en-US" altLang="zh-CN" sz="2800" dirty="0">
              <a:solidFill>
                <a:srgbClr val="000066"/>
              </a:solidFill>
              <a:latin typeface="黑体" panose="02010609060101010101" pitchFamily="49" charset="-122"/>
              <a:ea typeface="黑体" panose="02010609060101010101" pitchFamily="49" charset="-122"/>
            </a:endParaRPr>
          </a:p>
          <a:p>
            <a:pPr lvl="0" fontAlgn="base">
              <a:lnSpc>
                <a:spcPct val="140000"/>
              </a:lnSpc>
              <a:spcBef>
                <a:spcPct val="0"/>
              </a:spcBef>
              <a:spcAft>
                <a:spcPct val="0"/>
              </a:spcAft>
              <a:buFontTx/>
              <a:buAutoNum type="arabicPeriod"/>
            </a:pPr>
            <a:r>
              <a:rPr lang="zh-CN" altLang="en-US" sz="2800" dirty="0">
                <a:solidFill>
                  <a:srgbClr val="000066"/>
                </a:solidFill>
                <a:latin typeface="黑体" panose="02010609060101010101" pitchFamily="49" charset="-122"/>
                <a:ea typeface="黑体" panose="02010609060101010101" pitchFamily="49" charset="-122"/>
              </a:rPr>
              <a:t>总结与展望</a:t>
            </a:r>
            <a:endParaRPr lang="en-US" altLang="zh-CN" sz="2800" dirty="0">
              <a:solidFill>
                <a:srgbClr val="000066"/>
              </a:solidFill>
              <a:latin typeface="黑体" panose="02010609060101010101" pitchFamily="49" charset="-122"/>
              <a:ea typeface="黑体" panose="02010609060101010101" pitchFamily="49" charset="-122"/>
            </a:endParaRPr>
          </a:p>
          <a:p>
            <a:pPr lvl="0" fontAlgn="base">
              <a:lnSpc>
                <a:spcPct val="140000"/>
              </a:lnSpc>
              <a:spcBef>
                <a:spcPct val="0"/>
              </a:spcBef>
              <a:spcAft>
                <a:spcPct val="0"/>
              </a:spcAft>
              <a:buFontTx/>
              <a:buAutoNum type="arabicPeriod"/>
            </a:pPr>
            <a:endParaRPr lang="en-US" altLang="zh-CN" sz="2700" dirty="0">
              <a:solidFill>
                <a:srgbClr val="000066"/>
              </a:solidFill>
              <a:latin typeface="黑体" panose="02010609060101010101" pitchFamily="49" charset="-122"/>
              <a:ea typeface="黑体" panose="02010609060101010101" pitchFamily="49" charset="-122"/>
            </a:endParaRPr>
          </a:p>
        </p:txBody>
      </p:sp>
      <p:pic>
        <p:nvPicPr>
          <p:cNvPr id="62466" name="Picture 2" descr="https://bkimg.cdn.bcebos.com/pic/48540923dd54564e92583de42d968b82d158cdbfe19f?x-bce-process=image/watermark,g_7,image_d2F0ZXIvYmFpa2U5Mg==,xp_5,yp_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6062" y="-9458"/>
            <a:ext cx="793616" cy="794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441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850" y="169830"/>
            <a:ext cx="1723549" cy="461665"/>
          </a:xfrm>
          <a:prstGeom prst="rect">
            <a:avLst/>
          </a:prstGeom>
        </p:spPr>
        <p:txBody>
          <a:bodyPr wrap="none">
            <a:spAutoFit/>
          </a:bodyPr>
          <a:lstStyle/>
          <a:p>
            <a:r>
              <a:rPr lang="zh-CN" altLang="en-US" sz="2400" b="1" dirty="0">
                <a:solidFill>
                  <a:srgbClr val="880304"/>
                </a:solidFill>
                <a:latin typeface="微软雅黑" panose="020B0503020204020204" pitchFamily="34" charset="-122"/>
                <a:ea typeface="微软雅黑" panose="020B0503020204020204" pitchFamily="34" charset="-122"/>
                <a:cs typeface="宋体" panose="02010600030101010101" pitchFamily="2" charset="-122"/>
              </a:rPr>
              <a:t>实验流程图</a:t>
            </a:r>
            <a:endParaRPr lang="zh-CN" altLang="en-US" sz="2400" dirty="0">
              <a:solidFill>
                <a:srgbClr val="880304"/>
              </a:solidFill>
            </a:endParaRPr>
          </a:p>
        </p:txBody>
      </p:sp>
      <p:sp>
        <p:nvSpPr>
          <p:cNvPr id="12" name="矩形: 圆角 17">
            <a:extLst>
              <a:ext uri="{FF2B5EF4-FFF2-40B4-BE49-F238E27FC236}">
                <a16:creationId xmlns:a16="http://schemas.microsoft.com/office/drawing/2014/main" id="{0CFAE60B-7494-46E0-85E9-AE379556C791}"/>
              </a:ext>
            </a:extLst>
          </p:cNvPr>
          <p:cNvSpPr/>
          <p:nvPr/>
        </p:nvSpPr>
        <p:spPr>
          <a:xfrm>
            <a:off x="2797476" y="3158714"/>
            <a:ext cx="3423469" cy="799251"/>
          </a:xfrm>
          <a:prstGeom prst="roundRect">
            <a:avLst/>
          </a:prstGeom>
          <a:noFill/>
          <a:ln w="28575">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50000"/>
              </a:spcBef>
              <a:spcAft>
                <a:spcPct val="0"/>
              </a:spcAft>
              <a:defRPr/>
            </a:pPr>
            <a:r>
              <a:rPr lang="en-US" altLang="zh-CN" sz="2000" b="1" dirty="0">
                <a:solidFill>
                  <a:schemeClr val="tx1"/>
                </a:solidFill>
                <a:latin typeface="微软雅黑" panose="020B0503020204020204" pitchFamily="34" charset="-122"/>
                <a:ea typeface="微软雅黑" panose="020B0503020204020204" pitchFamily="34" charset="-122"/>
              </a:rPr>
              <a:t>Android</a:t>
            </a:r>
            <a:r>
              <a:rPr lang="zh-CN" altLang="en-US" sz="2000" b="1" dirty="0">
                <a:solidFill>
                  <a:schemeClr val="tx1"/>
                </a:solidFill>
                <a:latin typeface="微软雅黑" panose="020B0503020204020204" pitchFamily="34" charset="-122"/>
                <a:ea typeface="微软雅黑" panose="020B0503020204020204" pitchFamily="34" charset="-122"/>
              </a:rPr>
              <a:t>移动终端扫描二维码获取数据</a:t>
            </a:r>
          </a:p>
        </p:txBody>
      </p:sp>
      <p:sp>
        <p:nvSpPr>
          <p:cNvPr id="14" name="箭头: 下 21">
            <a:extLst>
              <a:ext uri="{FF2B5EF4-FFF2-40B4-BE49-F238E27FC236}">
                <a16:creationId xmlns:a16="http://schemas.microsoft.com/office/drawing/2014/main" id="{D07A4226-E2AA-4FF1-BFE2-0A5E11C9B55B}"/>
              </a:ext>
            </a:extLst>
          </p:cNvPr>
          <p:cNvSpPr/>
          <p:nvPr/>
        </p:nvSpPr>
        <p:spPr>
          <a:xfrm>
            <a:off x="4212615" y="2696342"/>
            <a:ext cx="674101" cy="409058"/>
          </a:xfrm>
          <a:prstGeom prst="dow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5" name="箭头: 下 19">
            <a:extLst>
              <a:ext uri="{FF2B5EF4-FFF2-40B4-BE49-F238E27FC236}">
                <a16:creationId xmlns:a16="http://schemas.microsoft.com/office/drawing/2014/main" id="{0E9FFA4A-8BBD-4E43-ADCF-6559BFFEA57F}"/>
              </a:ext>
            </a:extLst>
          </p:cNvPr>
          <p:cNvSpPr/>
          <p:nvPr/>
        </p:nvSpPr>
        <p:spPr>
          <a:xfrm>
            <a:off x="4212615" y="1781910"/>
            <a:ext cx="674101" cy="378850"/>
          </a:xfrm>
          <a:prstGeom prst="dow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6" name="矩形: 圆角 17">
            <a:extLst>
              <a:ext uri="{FF2B5EF4-FFF2-40B4-BE49-F238E27FC236}">
                <a16:creationId xmlns:a16="http://schemas.microsoft.com/office/drawing/2014/main" id="{0CFAE60B-7494-46E0-85E9-AE379556C791}"/>
              </a:ext>
            </a:extLst>
          </p:cNvPr>
          <p:cNvSpPr/>
          <p:nvPr/>
        </p:nvSpPr>
        <p:spPr>
          <a:xfrm>
            <a:off x="2797476" y="959338"/>
            <a:ext cx="3423468" cy="752232"/>
          </a:xfrm>
          <a:prstGeom prst="roundRect">
            <a:avLst/>
          </a:prstGeom>
          <a:noFill/>
          <a:ln w="28575">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Aft>
                <a:spcPct val="0"/>
              </a:spcAft>
              <a:defRPr/>
            </a:pPr>
            <a:r>
              <a:rPr lang="en-US" altLang="zh-CN" sz="2000" b="1" dirty="0">
                <a:solidFill>
                  <a:schemeClr val="tx1"/>
                </a:solidFill>
                <a:latin typeface="微软雅黑" panose="020B0503020204020204" pitchFamily="34" charset="-122"/>
                <a:ea typeface="微软雅黑" panose="020B0503020204020204" pitchFamily="34" charset="-122"/>
              </a:rPr>
              <a:t>Web</a:t>
            </a:r>
            <a:r>
              <a:rPr lang="zh-CN" altLang="en-US" sz="2000" b="1" dirty="0">
                <a:solidFill>
                  <a:schemeClr val="tx1"/>
                </a:solidFill>
                <a:latin typeface="微软雅黑" panose="020B0503020204020204" pitchFamily="34" charset="-122"/>
                <a:ea typeface="微软雅黑" panose="020B0503020204020204" pitchFamily="34" charset="-122"/>
              </a:rPr>
              <a:t>应用客户端获取用户的密码处理需求</a:t>
            </a:r>
          </a:p>
        </p:txBody>
      </p:sp>
      <p:sp>
        <p:nvSpPr>
          <p:cNvPr id="17" name="矩形: 圆角 17">
            <a:extLst>
              <a:ext uri="{FF2B5EF4-FFF2-40B4-BE49-F238E27FC236}">
                <a16:creationId xmlns:a16="http://schemas.microsoft.com/office/drawing/2014/main" id="{0CFAE60B-7494-46E0-85E9-AE379556C791}"/>
              </a:ext>
            </a:extLst>
          </p:cNvPr>
          <p:cNvSpPr/>
          <p:nvPr/>
        </p:nvSpPr>
        <p:spPr>
          <a:xfrm>
            <a:off x="2797476" y="2207247"/>
            <a:ext cx="3423469" cy="408898"/>
          </a:xfrm>
          <a:prstGeom prst="roundRect">
            <a:avLst/>
          </a:prstGeom>
          <a:noFill/>
          <a:ln w="28575">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50000"/>
              </a:spcBef>
              <a:spcAft>
                <a:spcPct val="0"/>
              </a:spcAft>
              <a:defRPr/>
            </a:pPr>
            <a:r>
              <a:rPr lang="zh-CN" altLang="en-US" sz="2000" b="1" dirty="0">
                <a:solidFill>
                  <a:schemeClr val="tx1"/>
                </a:solidFill>
                <a:latin typeface="微软雅黑" panose="020B0503020204020204" pitchFamily="34" charset="-122"/>
                <a:ea typeface="微软雅黑" panose="020B0503020204020204" pitchFamily="34" charset="-122"/>
              </a:rPr>
              <a:t>生成二维码</a:t>
            </a:r>
          </a:p>
        </p:txBody>
      </p:sp>
      <p:sp>
        <p:nvSpPr>
          <p:cNvPr id="18" name="矩形: 圆角 17">
            <a:extLst>
              <a:ext uri="{FF2B5EF4-FFF2-40B4-BE49-F238E27FC236}">
                <a16:creationId xmlns:a16="http://schemas.microsoft.com/office/drawing/2014/main" id="{0CFAE60B-7494-46E0-85E9-AE379556C791}"/>
              </a:ext>
            </a:extLst>
          </p:cNvPr>
          <p:cNvSpPr/>
          <p:nvPr/>
        </p:nvSpPr>
        <p:spPr>
          <a:xfrm>
            <a:off x="2811995" y="4408207"/>
            <a:ext cx="3423468" cy="793422"/>
          </a:xfrm>
          <a:prstGeom prst="roundRect">
            <a:avLst/>
          </a:prstGeom>
          <a:noFill/>
          <a:ln w="28575">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50000"/>
              </a:spcBef>
              <a:spcAft>
                <a:spcPct val="0"/>
              </a:spcAft>
              <a:defRPr/>
            </a:pPr>
            <a:r>
              <a:rPr lang="en-US" altLang="zh-CN" sz="2000" b="1" dirty="0">
                <a:solidFill>
                  <a:schemeClr val="tx1"/>
                </a:solidFill>
                <a:latin typeface="微软雅黑" panose="020B0503020204020204" pitchFamily="34" charset="-122"/>
                <a:ea typeface="微软雅黑" panose="020B0503020204020204" pitchFamily="34" charset="-122"/>
              </a:rPr>
              <a:t>Android</a:t>
            </a:r>
            <a:r>
              <a:rPr lang="zh-CN" altLang="en-US" sz="2000" b="1" dirty="0">
                <a:solidFill>
                  <a:schemeClr val="tx1"/>
                </a:solidFill>
                <a:latin typeface="微软雅黑" panose="020B0503020204020204" pitchFamily="34" charset="-122"/>
                <a:ea typeface="微软雅黑" panose="020B0503020204020204" pitchFamily="34" charset="-122"/>
              </a:rPr>
              <a:t>移动终端对数据进行密码处理</a:t>
            </a:r>
          </a:p>
        </p:txBody>
      </p:sp>
      <p:sp>
        <p:nvSpPr>
          <p:cNvPr id="19" name="矩形: 圆角 17">
            <a:extLst>
              <a:ext uri="{FF2B5EF4-FFF2-40B4-BE49-F238E27FC236}">
                <a16:creationId xmlns:a16="http://schemas.microsoft.com/office/drawing/2014/main" id="{0CFAE60B-7494-46E0-85E9-AE379556C791}"/>
              </a:ext>
            </a:extLst>
          </p:cNvPr>
          <p:cNvSpPr/>
          <p:nvPr/>
        </p:nvSpPr>
        <p:spPr>
          <a:xfrm>
            <a:off x="2797477" y="5694623"/>
            <a:ext cx="3423468" cy="706177"/>
          </a:xfrm>
          <a:prstGeom prst="roundRect">
            <a:avLst/>
          </a:prstGeom>
          <a:noFill/>
          <a:ln w="28575">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50000"/>
              </a:spcBef>
              <a:spcAft>
                <a:spcPct val="0"/>
              </a:spcAft>
              <a:defRPr/>
            </a:pPr>
            <a:r>
              <a:rPr lang="zh-CN" altLang="en-US" sz="2000" b="1" dirty="0">
                <a:solidFill>
                  <a:schemeClr val="tx1"/>
                </a:solidFill>
                <a:latin typeface="微软雅黑" panose="020B0503020204020204" pitchFamily="34" charset="-122"/>
                <a:ea typeface="微软雅黑" panose="020B0503020204020204" pitchFamily="34" charset="-122"/>
              </a:rPr>
              <a:t>将处理结果发送到</a:t>
            </a:r>
            <a:r>
              <a:rPr lang="en-US" altLang="zh-CN" sz="2000" b="1" dirty="0">
                <a:solidFill>
                  <a:schemeClr val="tx1"/>
                </a:solidFill>
                <a:latin typeface="微软雅黑" panose="020B0503020204020204" pitchFamily="34" charset="-122"/>
                <a:ea typeface="微软雅黑" panose="020B0503020204020204" pitchFamily="34" charset="-122"/>
              </a:rPr>
              <a:t>Web</a:t>
            </a:r>
            <a:r>
              <a:rPr lang="zh-CN" altLang="en-US" sz="2000" b="1" dirty="0">
                <a:solidFill>
                  <a:schemeClr val="tx1"/>
                </a:solidFill>
                <a:latin typeface="微软雅黑" panose="020B0503020204020204" pitchFamily="34" charset="-122"/>
                <a:ea typeface="微软雅黑" panose="020B0503020204020204" pitchFamily="34" charset="-122"/>
              </a:rPr>
              <a:t>应用客户端</a:t>
            </a:r>
          </a:p>
        </p:txBody>
      </p:sp>
      <p:sp>
        <p:nvSpPr>
          <p:cNvPr id="20" name="箭头: 下 21">
            <a:extLst>
              <a:ext uri="{FF2B5EF4-FFF2-40B4-BE49-F238E27FC236}">
                <a16:creationId xmlns:a16="http://schemas.microsoft.com/office/drawing/2014/main" id="{D07A4226-E2AA-4FF1-BFE2-0A5E11C9B55B}"/>
              </a:ext>
            </a:extLst>
          </p:cNvPr>
          <p:cNvSpPr/>
          <p:nvPr/>
        </p:nvSpPr>
        <p:spPr>
          <a:xfrm>
            <a:off x="4212615" y="4005522"/>
            <a:ext cx="674101" cy="368109"/>
          </a:xfrm>
          <a:prstGeom prst="dow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1" name="箭头: 下 21">
            <a:extLst>
              <a:ext uri="{FF2B5EF4-FFF2-40B4-BE49-F238E27FC236}">
                <a16:creationId xmlns:a16="http://schemas.microsoft.com/office/drawing/2014/main" id="{D07A4226-E2AA-4FF1-BFE2-0A5E11C9B55B}"/>
              </a:ext>
            </a:extLst>
          </p:cNvPr>
          <p:cNvSpPr/>
          <p:nvPr/>
        </p:nvSpPr>
        <p:spPr>
          <a:xfrm>
            <a:off x="4212614" y="5248522"/>
            <a:ext cx="674101" cy="399209"/>
          </a:xfrm>
          <a:prstGeom prst="dow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2649870193"/>
      </p:ext>
    </p:extLst>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440" y="155694"/>
            <a:ext cx="2698175"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实际测试的视频</a:t>
            </a:r>
          </a:p>
        </p:txBody>
      </p:sp>
    </p:spTree>
    <p:extLst>
      <p:ext uri="{BB962C8B-B14F-4D97-AF65-F5344CB8AC3E}">
        <p14:creationId xmlns:p14="http://schemas.microsoft.com/office/powerpoint/2010/main" val="4131505588"/>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10758" y="-20247"/>
            <a:ext cx="9144000" cy="6856731"/>
            <a:chOff x="0" y="-1"/>
            <a:chExt cx="5760" cy="4320"/>
          </a:xfrm>
        </p:grpSpPr>
        <p:pic>
          <p:nvPicPr>
            <p:cNvPr id="7173" name="Picture 3" descr="第12页副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10"/>
            <p:cNvSpPr txBox="1">
              <a:spLocks noChangeArrowheads="1"/>
            </p:cNvSpPr>
            <p:nvPr/>
          </p:nvSpPr>
          <p:spPr bwMode="auto">
            <a:xfrm>
              <a:off x="3334" y="168"/>
              <a:ext cx="158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fontAlgn="base">
                <a:spcBef>
                  <a:spcPct val="50000"/>
                </a:spcBef>
                <a:spcAft>
                  <a:spcPct val="0"/>
                </a:spcAft>
                <a:defRPr/>
              </a:pPr>
              <a:endParaRPr lang="zh-CN" altLang="en-US" sz="1500" b="0">
                <a:solidFill>
                  <a:srgbClr val="A50021"/>
                </a:solidFill>
                <a:latin typeface="Arial" panose="020B0604020202020204" pitchFamily="34" charset="0"/>
                <a:ea typeface="华文行楷" panose="02010800040101010101" pitchFamily="2" charset="-122"/>
              </a:endParaRPr>
            </a:p>
          </p:txBody>
        </p:sp>
      </p:grpSp>
      <p:sp>
        <p:nvSpPr>
          <p:cNvPr id="7172" name="Text Box 3"/>
          <p:cNvSpPr txBox="1">
            <a:spLocks noChangeArrowheads="1"/>
          </p:cNvSpPr>
          <p:nvPr/>
        </p:nvSpPr>
        <p:spPr bwMode="auto">
          <a:xfrm>
            <a:off x="2723421" y="2494528"/>
            <a:ext cx="4293884" cy="75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marL="0" lvl="0" indent="0" fontAlgn="base">
              <a:lnSpc>
                <a:spcPct val="140000"/>
              </a:lnSpc>
              <a:spcBef>
                <a:spcPct val="0"/>
              </a:spcBef>
              <a:spcAft>
                <a:spcPct val="0"/>
              </a:spcAft>
            </a:pPr>
            <a:r>
              <a:rPr lang="en-US" altLang="zh-CN" sz="3600" dirty="0">
                <a:solidFill>
                  <a:srgbClr val="000066"/>
                </a:solidFill>
                <a:latin typeface="黑体" panose="02010609060101010101" pitchFamily="49" charset="-122"/>
                <a:ea typeface="黑体" panose="02010609060101010101" pitchFamily="49" charset="-122"/>
              </a:rPr>
              <a:t>5.</a:t>
            </a:r>
            <a:r>
              <a:rPr lang="zh-CN" altLang="en-US" sz="3600" dirty="0">
                <a:solidFill>
                  <a:srgbClr val="000066"/>
                </a:solidFill>
                <a:latin typeface="黑体" panose="02010609060101010101" pitchFamily="49" charset="-122"/>
                <a:ea typeface="黑体" panose="02010609060101010101" pitchFamily="49" charset="-122"/>
              </a:rPr>
              <a:t>总结与展望</a:t>
            </a:r>
            <a:endParaRPr lang="en-US" altLang="zh-CN" sz="3600" dirty="0">
              <a:solidFill>
                <a:srgbClr val="000066"/>
              </a:solidFill>
              <a:latin typeface="黑体" panose="02010609060101010101" pitchFamily="49" charset="-122"/>
              <a:ea typeface="黑体" panose="02010609060101010101" pitchFamily="49" charset="-122"/>
            </a:endParaRPr>
          </a:p>
        </p:txBody>
      </p:sp>
      <p:pic>
        <p:nvPicPr>
          <p:cNvPr id="6" name="Picture 2" descr="https://bkimg.cdn.bcebos.com/pic/48540923dd54564e92583de42d968b82d158cdbfe19f?x-bce-process=image/watermark,g_7,image_d2F0ZXIvYmFpa2U5Mg==,xp_5,yp_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4021" y="21516"/>
            <a:ext cx="738825" cy="739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78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2588111-75D4-47BD-AB36-9568DD20FB74}"/>
              </a:ext>
            </a:extLst>
          </p:cNvPr>
          <p:cNvSpPr/>
          <p:nvPr/>
        </p:nvSpPr>
        <p:spPr>
          <a:xfrm>
            <a:off x="70952" y="1585977"/>
            <a:ext cx="8750319" cy="3933384"/>
          </a:xfrm>
          <a:prstGeom prst="rect">
            <a:avLst/>
          </a:prstGeom>
        </p:spPr>
        <p:txBody>
          <a:bodyPr wrap="square">
            <a:spAutoFit/>
          </a:bodyPr>
          <a:lstStyle/>
          <a:p>
            <a:pPr marL="342900" indent="-342900" algn="just">
              <a:lnSpc>
                <a:spcPct val="130000"/>
              </a:lnSpc>
              <a:spcAft>
                <a:spcPts val="0"/>
              </a:spcAft>
              <a:buFont typeface="Wingdings" panose="05000000000000000000" pitchFamily="2" charset="2"/>
              <a:buChar char="Ø"/>
            </a:pPr>
            <a:r>
              <a:rPr lang="zh-CN" altLang="en-US" sz="2400" b="1" kern="100" dirty="0">
                <a:latin typeface="微软雅黑" panose="020B0503020204020204" pitchFamily="34" charset="-122"/>
                <a:ea typeface="微软雅黑" panose="020B0503020204020204" pitchFamily="34" charset="-122"/>
              </a:rPr>
              <a:t>本文设计了一种在浏览器上对数据进行密码操作的新方法，即使用二维码技术和</a:t>
            </a:r>
            <a:r>
              <a:rPr lang="en-US" altLang="zh-CN" sz="2400" b="1" kern="100" dirty="0">
                <a:latin typeface="微软雅黑" panose="020B0503020204020204" pitchFamily="34" charset="-122"/>
                <a:ea typeface="微软雅黑" panose="020B0503020204020204" pitchFamily="34" charset="-122"/>
              </a:rPr>
              <a:t>Http</a:t>
            </a:r>
            <a:r>
              <a:rPr lang="zh-CN" altLang="en-US" sz="2400" b="1" kern="100" dirty="0">
                <a:latin typeface="微软雅黑" panose="020B0503020204020204" pitchFamily="34" charset="-122"/>
                <a:ea typeface="微软雅黑" panose="020B0503020204020204" pitchFamily="34" charset="-122"/>
              </a:rPr>
              <a:t>网络技术将数据转移到移动终端，通过调用存放在用户移动终端里的用户密钥，对数据进行密码操作。这样能够实现不使用浏览器插件和</a:t>
            </a:r>
            <a:r>
              <a:rPr lang="en-US" altLang="zh-CN" sz="2400" b="1" kern="100" dirty="0">
                <a:latin typeface="微软雅黑" panose="020B0503020204020204" pitchFamily="34" charset="-122"/>
                <a:ea typeface="微软雅黑" panose="020B0503020204020204" pitchFamily="34" charset="-122"/>
              </a:rPr>
              <a:t>USB key</a:t>
            </a:r>
            <a:r>
              <a:rPr lang="zh-CN" altLang="en-US" sz="2400" b="1" kern="100" dirty="0">
                <a:latin typeface="微软雅黑" panose="020B0503020204020204" pitchFamily="34" charset="-122"/>
                <a:ea typeface="微软雅黑" panose="020B0503020204020204" pitchFamily="34" charset="-122"/>
              </a:rPr>
              <a:t>等硬件对数据进行密码操作的需求。</a:t>
            </a:r>
            <a:endParaRPr lang="en-US" altLang="zh-CN" sz="2400" b="1" kern="100" dirty="0">
              <a:latin typeface="微软雅黑" panose="020B0503020204020204" pitchFamily="34" charset="-122"/>
              <a:ea typeface="微软雅黑" panose="020B0503020204020204" pitchFamily="34" charset="-122"/>
            </a:endParaRPr>
          </a:p>
          <a:p>
            <a:pPr marL="342900" indent="-342900" algn="just">
              <a:lnSpc>
                <a:spcPct val="130000"/>
              </a:lnSpc>
              <a:spcAft>
                <a:spcPts val="0"/>
              </a:spcAft>
              <a:buFont typeface="Wingdings" panose="05000000000000000000" pitchFamily="2" charset="2"/>
              <a:buChar char="Ø"/>
            </a:pPr>
            <a:endParaRPr lang="zh-CN" altLang="zh-CN" sz="2400" b="1" kern="100" dirty="0">
              <a:latin typeface="微软雅黑" panose="020B0503020204020204" pitchFamily="34" charset="-122"/>
              <a:ea typeface="微软雅黑" panose="020B0503020204020204" pitchFamily="34" charset="-122"/>
            </a:endParaRPr>
          </a:p>
          <a:p>
            <a:pPr marL="342900" indent="-342900" algn="just">
              <a:lnSpc>
                <a:spcPct val="130000"/>
              </a:lnSpc>
              <a:spcAft>
                <a:spcPts val="0"/>
              </a:spcAft>
              <a:buFont typeface="Wingdings" panose="05000000000000000000" pitchFamily="2" charset="2"/>
              <a:buChar char="Ø"/>
            </a:pPr>
            <a:r>
              <a:rPr lang="zh-CN" altLang="en-US" sz="2400" b="1" kern="100" dirty="0">
                <a:solidFill>
                  <a:srgbClr val="C00000"/>
                </a:solidFill>
                <a:latin typeface="微软雅黑" panose="020B0503020204020204" pitchFamily="34" charset="-122"/>
                <a:ea typeface="微软雅黑" panose="020B0503020204020204" pitchFamily="34" charset="-122"/>
              </a:rPr>
              <a:t>本设计的创新点在于，使用的密码处理算法为</a:t>
            </a:r>
            <a:r>
              <a:rPr lang="en-US" altLang="zh-CN" sz="2400" b="1" kern="100" dirty="0">
                <a:solidFill>
                  <a:srgbClr val="C00000"/>
                </a:solidFill>
                <a:latin typeface="微软雅黑" panose="020B0503020204020204" pitchFamily="34" charset="-122"/>
                <a:ea typeface="微软雅黑" panose="020B0503020204020204" pitchFamily="34" charset="-122"/>
              </a:rPr>
              <a:t>SM2</a:t>
            </a:r>
            <a:r>
              <a:rPr lang="zh-CN" altLang="en-US" sz="2400" b="1" kern="100" dirty="0">
                <a:solidFill>
                  <a:srgbClr val="C00000"/>
                </a:solidFill>
                <a:latin typeface="微软雅黑" panose="020B0503020204020204" pitchFamily="34" charset="-122"/>
                <a:ea typeface="微软雅黑" panose="020B0503020204020204" pitchFamily="34" charset="-122"/>
              </a:rPr>
              <a:t>国密体制，相比目前已有的</a:t>
            </a:r>
            <a:r>
              <a:rPr lang="en-US" altLang="zh-CN" sz="2400" b="1" kern="100" dirty="0">
                <a:solidFill>
                  <a:srgbClr val="C00000"/>
                </a:solidFill>
                <a:latin typeface="微软雅黑" panose="020B0503020204020204" pitchFamily="34" charset="-122"/>
                <a:ea typeface="微软雅黑" panose="020B0503020204020204" pitchFamily="34" charset="-122"/>
              </a:rPr>
              <a:t>RSA</a:t>
            </a:r>
            <a:r>
              <a:rPr lang="zh-CN" altLang="en-US" sz="2400" b="1" kern="100" dirty="0">
                <a:solidFill>
                  <a:srgbClr val="C00000"/>
                </a:solidFill>
                <a:latin typeface="微软雅黑" panose="020B0503020204020204" pitchFamily="34" charset="-122"/>
                <a:ea typeface="微软雅黑" panose="020B0503020204020204" pitchFamily="34" charset="-122"/>
              </a:rPr>
              <a:t>密码算法，能够实现更高的安全性。</a:t>
            </a:r>
            <a:endParaRPr lang="zh-CN" altLang="zh-CN" sz="2400" b="1" kern="1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9A9F3B9A-0D24-4682-9F08-D4DAC445649C}"/>
              </a:ext>
            </a:extLst>
          </p:cNvPr>
          <p:cNvSpPr/>
          <p:nvPr/>
        </p:nvSpPr>
        <p:spPr>
          <a:xfrm>
            <a:off x="70952" y="260492"/>
            <a:ext cx="1261884" cy="370166"/>
          </a:xfrm>
          <a:prstGeom prst="rect">
            <a:avLst/>
          </a:prstGeom>
        </p:spPr>
        <p:txBody>
          <a:bodyPr wrap="none">
            <a:spAutoFit/>
          </a:bodyPr>
          <a:lstStyle/>
          <a:p>
            <a:pPr algn="just">
              <a:lnSpc>
                <a:spcPts val="2000"/>
              </a:lnSpc>
              <a:spcBef>
                <a:spcPts val="1300"/>
              </a:spcBef>
              <a:spcAft>
                <a:spcPts val="1300"/>
              </a:spcAft>
            </a:pPr>
            <a:r>
              <a:rPr lang="zh-CN" altLang="en-US" sz="2800" b="1" dirty="0">
                <a:solidFill>
                  <a:srgbClr val="A50021"/>
                </a:solidFill>
                <a:latin typeface="微软雅黑" panose="020B0503020204020204" pitchFamily="34" charset="-122"/>
                <a:ea typeface="微软雅黑" panose="020B0503020204020204" pitchFamily="34" charset="-122"/>
              </a:rPr>
              <a:t>创新点</a:t>
            </a:r>
          </a:p>
        </p:txBody>
      </p:sp>
    </p:spTree>
    <p:extLst>
      <p:ext uri="{BB962C8B-B14F-4D97-AF65-F5344CB8AC3E}">
        <p14:creationId xmlns:p14="http://schemas.microsoft.com/office/powerpoint/2010/main" val="2826717329"/>
      </p:ext>
    </p:extLst>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FBAB5BE-EF89-4C59-A73E-1AD1DDEDF747}"/>
              </a:ext>
            </a:extLst>
          </p:cNvPr>
          <p:cNvSpPr/>
          <p:nvPr/>
        </p:nvSpPr>
        <p:spPr>
          <a:xfrm>
            <a:off x="217830" y="293149"/>
            <a:ext cx="902811" cy="370166"/>
          </a:xfrm>
          <a:prstGeom prst="rect">
            <a:avLst/>
          </a:prstGeom>
        </p:spPr>
        <p:txBody>
          <a:bodyPr wrap="none">
            <a:spAutoFit/>
          </a:bodyPr>
          <a:lstStyle/>
          <a:p>
            <a:pPr algn="just">
              <a:lnSpc>
                <a:spcPts val="2000"/>
              </a:lnSpc>
              <a:spcBef>
                <a:spcPts val="1300"/>
              </a:spcBef>
              <a:spcAft>
                <a:spcPts val="1300"/>
              </a:spcAft>
            </a:pPr>
            <a:r>
              <a:rPr lang="zh-CN" altLang="en-US" sz="2800" b="1" dirty="0">
                <a:solidFill>
                  <a:srgbClr val="A50021"/>
                </a:solidFill>
                <a:latin typeface="微软雅黑" panose="020B0503020204020204" pitchFamily="34" charset="-122"/>
                <a:ea typeface="微软雅黑" panose="020B0503020204020204" pitchFamily="34" charset="-122"/>
              </a:rPr>
              <a:t>展望</a:t>
            </a:r>
          </a:p>
        </p:txBody>
      </p:sp>
      <p:sp>
        <p:nvSpPr>
          <p:cNvPr id="3" name="矩形 2">
            <a:extLst>
              <a:ext uri="{FF2B5EF4-FFF2-40B4-BE49-F238E27FC236}">
                <a16:creationId xmlns:a16="http://schemas.microsoft.com/office/drawing/2014/main" id="{D1E5B8AA-5A6D-4123-993E-19F8CC0AA673}"/>
              </a:ext>
            </a:extLst>
          </p:cNvPr>
          <p:cNvSpPr/>
          <p:nvPr/>
        </p:nvSpPr>
        <p:spPr>
          <a:xfrm>
            <a:off x="0" y="1063829"/>
            <a:ext cx="8801337" cy="4893647"/>
          </a:xfrm>
          <a:prstGeom prst="rect">
            <a:avLst/>
          </a:prstGeom>
        </p:spPr>
        <p:txBody>
          <a:bodyPr wrap="square">
            <a:spAutoFit/>
          </a:bodyPr>
          <a:lstStyle/>
          <a:p>
            <a:pPr marL="342900" indent="-342900" algn="just">
              <a:lnSpc>
                <a:spcPct val="130000"/>
              </a:lnSpc>
              <a:spcAft>
                <a:spcPts val="0"/>
              </a:spcAft>
              <a:buFont typeface="Wingdings" panose="05000000000000000000" pitchFamily="2" charset="2"/>
              <a:buChar char="Ø"/>
            </a:pPr>
            <a:r>
              <a:rPr lang="zh-CN" altLang="en-US" sz="2400" b="1" kern="100" dirty="0">
                <a:solidFill>
                  <a:srgbClr val="C00000"/>
                </a:solidFill>
                <a:latin typeface="微软雅黑" panose="020B0503020204020204" pitchFamily="34" charset="-122"/>
                <a:ea typeface="微软雅黑" panose="020B0503020204020204" pitchFamily="34" charset="-122"/>
              </a:rPr>
              <a:t>渲染美化页面</a:t>
            </a:r>
            <a:endParaRPr lang="en-US" altLang="zh-CN" sz="2400" b="1" kern="100" dirty="0">
              <a:solidFill>
                <a:srgbClr val="C00000"/>
              </a:solidFill>
              <a:latin typeface="微软雅黑" panose="020B0503020204020204" pitchFamily="34" charset="-122"/>
              <a:ea typeface="微软雅黑" panose="020B0503020204020204" pitchFamily="34" charset="-122"/>
            </a:endParaRPr>
          </a:p>
          <a:p>
            <a:pPr algn="just">
              <a:lnSpc>
                <a:spcPct val="130000"/>
              </a:lnSpc>
              <a:spcAft>
                <a:spcPts val="0"/>
              </a:spcAft>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本次设计不论是</a:t>
            </a:r>
            <a:r>
              <a:rPr lang="en-US" altLang="zh-CN" sz="2400" b="1" dirty="0">
                <a:latin typeface="微软雅黑" panose="020B0503020204020204" pitchFamily="34" charset="-122"/>
                <a:ea typeface="微软雅黑" panose="020B0503020204020204" pitchFamily="34" charset="-122"/>
              </a:rPr>
              <a:t>Android</a:t>
            </a:r>
            <a:r>
              <a:rPr lang="zh-CN" altLang="en-US" sz="2400" b="1" dirty="0">
                <a:latin typeface="微软雅黑" panose="020B0503020204020204" pitchFamily="34" charset="-122"/>
                <a:ea typeface="微软雅黑" panose="020B0503020204020204" pitchFamily="34" charset="-122"/>
              </a:rPr>
              <a:t>移动终端还是</a:t>
            </a:r>
            <a:r>
              <a:rPr lang="en-US" altLang="zh-CN" sz="2400" b="1" dirty="0">
                <a:latin typeface="微软雅黑" panose="020B0503020204020204" pitchFamily="34" charset="-122"/>
                <a:ea typeface="微软雅黑" panose="020B0503020204020204" pitchFamily="34" charset="-122"/>
              </a:rPr>
              <a:t>Web</a:t>
            </a:r>
            <a:r>
              <a:rPr lang="zh-CN" altLang="en-US" sz="2400" b="1" dirty="0">
                <a:latin typeface="微软雅黑" panose="020B0503020204020204" pitchFamily="34" charset="-122"/>
                <a:ea typeface="微软雅黑" panose="020B0503020204020204" pitchFamily="34" charset="-122"/>
              </a:rPr>
              <a:t>应用客户端，只对逻辑功能进行了实现，页面并不够美观，后续应使用更美观的布局文件进行渲染；</a:t>
            </a:r>
            <a:endParaRPr lang="en-US" altLang="zh-CN" sz="2400" b="1" dirty="0">
              <a:latin typeface="微软雅黑" panose="020B0503020204020204" pitchFamily="34" charset="-122"/>
              <a:ea typeface="微软雅黑" panose="020B0503020204020204" pitchFamily="34" charset="-122"/>
            </a:endParaRPr>
          </a:p>
          <a:p>
            <a:pPr marL="342900" indent="-342900" algn="just">
              <a:lnSpc>
                <a:spcPct val="130000"/>
              </a:lnSpc>
              <a:spcAft>
                <a:spcPts val="0"/>
              </a:spcAft>
              <a:buFont typeface="Wingdings" panose="05000000000000000000" pitchFamily="2" charset="2"/>
              <a:buChar char="Ø"/>
            </a:pPr>
            <a:r>
              <a:rPr lang="zh-CN" altLang="en-US" sz="2400" b="1" kern="100" dirty="0">
                <a:solidFill>
                  <a:srgbClr val="C00000"/>
                </a:solidFill>
                <a:latin typeface="微软雅黑" panose="020B0503020204020204" pitchFamily="34" charset="-122"/>
                <a:ea typeface="微软雅黑" panose="020B0503020204020204" pitchFamily="34" charset="-122"/>
              </a:rPr>
              <a:t>提高二维码的信息携带能力</a:t>
            </a:r>
            <a:endParaRPr lang="en-US" altLang="zh-CN" sz="2400" b="1" kern="100" dirty="0">
              <a:solidFill>
                <a:srgbClr val="C00000"/>
              </a:solidFill>
              <a:latin typeface="微软雅黑" panose="020B0503020204020204" pitchFamily="34" charset="-122"/>
              <a:ea typeface="微软雅黑" panose="020B0503020204020204" pitchFamily="34" charset="-122"/>
            </a:endParaRPr>
          </a:p>
          <a:p>
            <a:pPr algn="just">
              <a:lnSpc>
                <a:spcPct val="130000"/>
              </a:lnSpc>
              <a:spcAft>
                <a:spcPts val="0"/>
              </a:spcAft>
            </a:pPr>
            <a:r>
              <a:rPr lang="zh-CN" altLang="en-US" sz="2400" b="1" dirty="0">
                <a:latin typeface="微软雅黑" panose="020B0503020204020204" pitchFamily="34" charset="-122"/>
                <a:ea typeface="微软雅黑" panose="020B0503020204020204" pitchFamily="34" charset="-122"/>
              </a:rPr>
              <a:t>    使用二维码进行数据的传递时，数据量不能太大，且只能发送英文字符，后续应采用一种存储量更大、兼容性更好的技术</a:t>
            </a:r>
            <a:endParaRPr lang="en-US" altLang="zh-CN" sz="2400" b="1" dirty="0">
              <a:latin typeface="微软雅黑" panose="020B0503020204020204" pitchFamily="34" charset="-122"/>
              <a:ea typeface="微软雅黑" panose="020B0503020204020204" pitchFamily="34" charset="-122"/>
            </a:endParaRPr>
          </a:p>
          <a:p>
            <a:pPr marL="342900" indent="-342900" algn="just">
              <a:lnSpc>
                <a:spcPct val="130000"/>
              </a:lnSpc>
              <a:spcAft>
                <a:spcPts val="0"/>
              </a:spcAft>
              <a:buFont typeface="Wingdings" panose="05000000000000000000" pitchFamily="2" charset="2"/>
              <a:buChar char="Ø"/>
            </a:pPr>
            <a:r>
              <a:rPr lang="zh-CN" altLang="en-US" sz="2400" b="1" kern="100" dirty="0">
                <a:solidFill>
                  <a:srgbClr val="C00000"/>
                </a:solidFill>
                <a:latin typeface="微软雅黑" panose="020B0503020204020204" pitchFamily="34" charset="-122"/>
                <a:ea typeface="微软雅黑" panose="020B0503020204020204" pitchFamily="34" charset="-122"/>
              </a:rPr>
              <a:t>使用更先进的密码代码库</a:t>
            </a:r>
            <a:endParaRPr lang="en-US" altLang="zh-CN" sz="2400" b="1" kern="100" dirty="0">
              <a:solidFill>
                <a:srgbClr val="C00000"/>
              </a:solidFill>
              <a:latin typeface="微软雅黑" panose="020B0503020204020204" pitchFamily="34" charset="-122"/>
              <a:ea typeface="微软雅黑" panose="020B0503020204020204" pitchFamily="34" charset="-122"/>
            </a:endParaRPr>
          </a:p>
          <a:p>
            <a:pPr algn="just">
              <a:lnSpc>
                <a:spcPct val="130000"/>
              </a:lnSpc>
              <a:spcAft>
                <a:spcPts val="0"/>
              </a:spcAft>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为了方便实验与测试，本次设计使用的密码算法的开源代码没有随机密钥生成功能，今后应使用功能更全面的代码库</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4107545"/>
      </p:ext>
    </p:extLst>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6801" name="Group 2"/>
          <p:cNvGrpSpPr>
            <a:grpSpLocks/>
          </p:cNvGrpSpPr>
          <p:nvPr/>
        </p:nvGrpSpPr>
        <p:grpSpPr bwMode="auto">
          <a:xfrm>
            <a:off x="10758" y="-21516"/>
            <a:ext cx="9144311" cy="6858000"/>
            <a:chOff x="-446" y="-2"/>
            <a:chExt cx="5760" cy="3930"/>
          </a:xfrm>
        </p:grpSpPr>
        <p:pic>
          <p:nvPicPr>
            <p:cNvPr id="76804" name="Picture 3" descr="第12页副本"/>
            <p:cNvPicPr>
              <a:picLocks noChangeAspect="1" noChangeArrowheads="1"/>
            </p:cNvPicPr>
            <p:nvPr/>
          </p:nvPicPr>
          <p:blipFill rotWithShape="1">
            <a:blip r:embed="rId3">
              <a:extLst>
                <a:ext uri="{28A0092B-C50C-407E-A947-70E740481C1C}">
                  <a14:useLocalDpi xmlns:a14="http://schemas.microsoft.com/office/drawing/2010/main" val="0"/>
                </a:ext>
              </a:extLst>
            </a:blip>
            <a:srcRect b="3885"/>
            <a:stretch/>
          </p:blipFill>
          <p:spPr bwMode="auto">
            <a:xfrm>
              <a:off x="-446" y="-2"/>
              <a:ext cx="5760" cy="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Text Box 10"/>
            <p:cNvSpPr txBox="1">
              <a:spLocks noChangeArrowheads="1"/>
            </p:cNvSpPr>
            <p:nvPr/>
          </p:nvSpPr>
          <p:spPr bwMode="auto">
            <a:xfrm>
              <a:off x="3334" y="168"/>
              <a:ext cx="158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1500" b="0">
                <a:solidFill>
                  <a:srgbClr val="A50021"/>
                </a:solidFill>
                <a:latin typeface="Arial" panose="020B0604020202020204" pitchFamily="34" charset="0"/>
                <a:ea typeface="华文行楷" panose="02010800040101010101" pitchFamily="2" charset="-122"/>
              </a:endParaRPr>
            </a:p>
          </p:txBody>
        </p:sp>
      </p:grpSp>
      <p:sp>
        <p:nvSpPr>
          <p:cNvPr id="7" name="Text Box 9"/>
          <p:cNvSpPr txBox="1">
            <a:spLocks noChangeArrowheads="1"/>
          </p:cNvSpPr>
          <p:nvPr/>
        </p:nvSpPr>
        <p:spPr bwMode="auto">
          <a:xfrm>
            <a:off x="2556507" y="3551063"/>
            <a:ext cx="442793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defPPr>
              <a:defRPr lang="zh-CN"/>
            </a:defPPr>
            <a:lvl1pPr algn="ctr">
              <a:spcBef>
                <a:spcPct val="50000"/>
              </a:spcBef>
              <a:defRPr kumimoji="1" sz="6000" b="1">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谢 谢</a:t>
            </a:r>
            <a:r>
              <a:rPr lang="en-US" altLang="zh-CN" dirty="0"/>
              <a:t>!</a:t>
            </a:r>
          </a:p>
        </p:txBody>
      </p:sp>
      <p:pic>
        <p:nvPicPr>
          <p:cNvPr id="63490" name="Picture 2" descr="https://bkimg.cdn.bcebos.com/pic/48540923dd54564e92583de42d968b82d158cdbfe19f?x-bce-process=image/watermark,g_7,image_d2F0ZXIvYmFpa2U5Mg==,xp_5,yp_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4021" y="21516"/>
            <a:ext cx="738825" cy="739896"/>
          </a:xfrm>
          <a:prstGeom prst="rect">
            <a:avLst/>
          </a:prstGeom>
          <a:noFill/>
          <a:extLst>
            <a:ext uri="{909E8E84-426E-40DD-AFC4-6F175D3DCCD1}">
              <a14:hiddenFill xmlns:a14="http://schemas.microsoft.com/office/drawing/2010/main">
                <a:solidFill>
                  <a:srgbClr val="FFFFFF"/>
                </a:solidFill>
              </a14:hiddenFill>
            </a:ext>
          </a:extLst>
        </p:spPr>
      </p:pic>
      <p:sp>
        <p:nvSpPr>
          <p:cNvPr id="8" name="WordArt 3"/>
          <p:cNvSpPr>
            <a:spLocks noChangeArrowheads="1" noChangeShapeType="1" noTextEdit="1"/>
          </p:cNvSpPr>
          <p:nvPr/>
        </p:nvSpPr>
        <p:spPr bwMode="auto">
          <a:xfrm>
            <a:off x="608105" y="2296969"/>
            <a:ext cx="832474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pPr>
            <a:r>
              <a:rPr kumimoji="1" lang="zh-CN" altLang="en-US" sz="60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敬请各位老师批评指正</a:t>
            </a:r>
          </a:p>
        </p:txBody>
      </p:sp>
    </p:spTree>
    <p:extLst>
      <p:ext uri="{BB962C8B-B14F-4D97-AF65-F5344CB8AC3E}">
        <p14:creationId xmlns:p14="http://schemas.microsoft.com/office/powerpoint/2010/main" val="3964205288"/>
      </p:ext>
    </p:ext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0" y="-21835"/>
            <a:ext cx="9154758" cy="6856731"/>
            <a:chOff x="0" y="-1"/>
            <a:chExt cx="5760" cy="4320"/>
          </a:xfrm>
        </p:grpSpPr>
        <p:pic>
          <p:nvPicPr>
            <p:cNvPr id="7173" name="Picture 3" descr="第12页副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10"/>
            <p:cNvSpPr txBox="1">
              <a:spLocks noChangeArrowheads="1"/>
            </p:cNvSpPr>
            <p:nvPr/>
          </p:nvSpPr>
          <p:spPr bwMode="auto">
            <a:xfrm>
              <a:off x="3334" y="168"/>
              <a:ext cx="158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fontAlgn="base">
                <a:spcBef>
                  <a:spcPct val="50000"/>
                </a:spcBef>
                <a:spcAft>
                  <a:spcPct val="0"/>
                </a:spcAft>
                <a:defRPr/>
              </a:pPr>
              <a:endParaRPr lang="zh-CN" altLang="en-US" sz="1500" b="0">
                <a:solidFill>
                  <a:srgbClr val="A50021"/>
                </a:solidFill>
                <a:latin typeface="Arial" panose="020B0604020202020204" pitchFamily="34" charset="0"/>
                <a:ea typeface="华文行楷" panose="02010800040101010101" pitchFamily="2" charset="-122"/>
              </a:endParaRPr>
            </a:p>
          </p:txBody>
        </p:sp>
      </p:grpSp>
      <p:sp>
        <p:nvSpPr>
          <p:cNvPr id="7172" name="Text Box 3"/>
          <p:cNvSpPr txBox="1">
            <a:spLocks noChangeArrowheads="1"/>
          </p:cNvSpPr>
          <p:nvPr/>
        </p:nvSpPr>
        <p:spPr bwMode="auto">
          <a:xfrm>
            <a:off x="2603676" y="2539393"/>
            <a:ext cx="5004002" cy="75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fontAlgn="base">
              <a:lnSpc>
                <a:spcPct val="140000"/>
              </a:lnSpc>
              <a:spcBef>
                <a:spcPct val="0"/>
              </a:spcBef>
              <a:spcAft>
                <a:spcPct val="0"/>
              </a:spcAft>
              <a:buFontTx/>
              <a:buAutoNum type="arabicPeriod"/>
              <a:defRPr/>
            </a:pPr>
            <a:r>
              <a:rPr lang="zh-CN" altLang="en-US" sz="3600" dirty="0">
                <a:solidFill>
                  <a:srgbClr val="000066"/>
                </a:solidFill>
                <a:latin typeface="黑体" panose="02010609060101010101" pitchFamily="49" charset="-122"/>
                <a:ea typeface="黑体" panose="02010609060101010101" pitchFamily="49" charset="-122"/>
              </a:rPr>
              <a:t>研究背景、意义</a:t>
            </a:r>
            <a:endParaRPr lang="en-US" altLang="zh-CN" sz="3600" dirty="0">
              <a:solidFill>
                <a:srgbClr val="000066"/>
              </a:solidFill>
              <a:latin typeface="黑体" panose="02010609060101010101" pitchFamily="49" charset="-122"/>
              <a:ea typeface="黑体" panose="02010609060101010101" pitchFamily="49" charset="-122"/>
            </a:endParaRPr>
          </a:p>
        </p:txBody>
      </p:sp>
      <p:pic>
        <p:nvPicPr>
          <p:cNvPr id="6" name="Picture 2" descr="https://bkimg.cdn.bcebos.com/pic/48540923dd54564e92583de42d968b82d158cdbfe19f?x-bce-process=image/watermark,g_7,image_d2F0ZXIvYmFpa2U5Mg==,xp_5,yp_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6062" y="-9458"/>
            <a:ext cx="793616" cy="794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620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F07886F8-7163-4E6D-B113-A50CD86FFCEC}"/>
              </a:ext>
            </a:extLst>
          </p:cNvPr>
          <p:cNvSpPr txBox="1">
            <a:spLocks noChangeArrowheads="1"/>
          </p:cNvSpPr>
          <p:nvPr/>
        </p:nvSpPr>
        <p:spPr bwMode="auto">
          <a:xfrm>
            <a:off x="104775" y="137556"/>
            <a:ext cx="365202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fontAlgn="base">
              <a:spcBef>
                <a:spcPct val="50000"/>
              </a:spcBef>
              <a:spcAft>
                <a:spcPct val="0"/>
              </a:spcAft>
              <a:defRPr/>
            </a:pPr>
            <a:r>
              <a:rPr lang="zh-CN" altLang="en-US" sz="2800" dirty="0">
                <a:solidFill>
                  <a:srgbClr val="A50021"/>
                </a:solidFill>
                <a:latin typeface="微软雅黑" panose="020B0503020204020204" pitchFamily="34" charset="-122"/>
                <a:ea typeface="微软雅黑" panose="020B0503020204020204" pitchFamily="34" charset="-122"/>
              </a:rPr>
              <a:t>研究背景</a:t>
            </a:r>
          </a:p>
        </p:txBody>
      </p:sp>
      <p:sp>
        <p:nvSpPr>
          <p:cNvPr id="3" name="矩形 2"/>
          <p:cNvSpPr/>
          <p:nvPr/>
        </p:nvSpPr>
        <p:spPr>
          <a:xfrm>
            <a:off x="263046" y="4057412"/>
            <a:ext cx="8317283" cy="1887696"/>
          </a:xfrm>
          <a:prstGeom prst="rect">
            <a:avLst/>
          </a:prstGeom>
        </p:spPr>
        <p:txBody>
          <a:bodyPr wrap="square">
            <a:spAutoFit/>
          </a:bodyPr>
          <a:lstStyle/>
          <a:p>
            <a:pPr algn="just">
              <a:lnSpc>
                <a:spcPts val="3500"/>
              </a:lnSpc>
            </a:pPr>
            <a:r>
              <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在使用浏览器调用密码模块对数据进行处理时，常用的方法是使用浏览器插件和</a:t>
            </a:r>
            <a:r>
              <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USB key</a:t>
            </a:r>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等密码硬件。但使用浏览器插件会面临技术复杂、兼容性差和不能跨平台等问题，而</a:t>
            </a:r>
            <a:r>
              <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USB key</a:t>
            </a:r>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则存在成本高的经济问题。</a:t>
            </a:r>
            <a:endParaRPr lang="zh-CN" altLang="en-US" sz="2400" b="1" dirty="0">
              <a:latin typeface="微软雅黑" panose="020B0503020204020204" pitchFamily="34" charset="-122"/>
              <a:ea typeface="微软雅黑" panose="020B0503020204020204" pitchFamily="34" charset="-122"/>
            </a:endParaRP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4005" b="11789"/>
          <a:stretch/>
        </p:blipFill>
        <p:spPr bwMode="auto">
          <a:xfrm>
            <a:off x="4744131" y="1473200"/>
            <a:ext cx="3507036" cy="2214880"/>
          </a:xfrm>
          <a:prstGeom prst="rect">
            <a:avLst/>
          </a:prstGeom>
          <a:ln w="38100">
            <a:noFill/>
            <a:prstDash val="soli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54965" y="1876386"/>
            <a:ext cx="3507036" cy="1613236"/>
          </a:xfrm>
          <a:prstGeom prst="rect">
            <a:avLst/>
          </a:prstGeom>
          <a:ln w="38100">
            <a:noFill/>
            <a:prstDash val="soli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381760" y="1473200"/>
            <a:ext cx="2062480" cy="369332"/>
          </a:xfrm>
          <a:prstGeom prst="rect">
            <a:avLst/>
          </a:prstGeom>
          <a:noFill/>
        </p:spPr>
        <p:txBody>
          <a:bodyPr wrap="square" rtlCol="0">
            <a:spAutoFit/>
          </a:bodyPr>
          <a:lstStyle/>
          <a:p>
            <a:pPr algn="ctr"/>
            <a:r>
              <a:rPr lang="zh-CN" altLang="en-US" b="1" dirty="0"/>
              <a:t>浏览器插件</a:t>
            </a:r>
            <a:endParaRPr lang="en-US" b="1" dirty="0"/>
          </a:p>
        </p:txBody>
      </p:sp>
      <p:sp>
        <p:nvSpPr>
          <p:cNvPr id="7" name="文本框 6"/>
          <p:cNvSpPr txBox="1"/>
          <p:nvPr/>
        </p:nvSpPr>
        <p:spPr>
          <a:xfrm>
            <a:off x="5466409" y="1103868"/>
            <a:ext cx="2062480" cy="369332"/>
          </a:xfrm>
          <a:prstGeom prst="rect">
            <a:avLst/>
          </a:prstGeom>
          <a:noFill/>
        </p:spPr>
        <p:txBody>
          <a:bodyPr wrap="square" rtlCol="0">
            <a:spAutoFit/>
          </a:bodyPr>
          <a:lstStyle/>
          <a:p>
            <a:pPr algn="ctr"/>
            <a:r>
              <a:rPr lang="en-US" altLang="zh-CN" b="1" dirty="0"/>
              <a:t>USB Key</a:t>
            </a:r>
            <a:endParaRPr lang="en-US" b="1" dirty="0"/>
          </a:p>
        </p:txBody>
      </p:sp>
    </p:spTree>
    <p:extLst>
      <p:ext uri="{BB962C8B-B14F-4D97-AF65-F5344CB8AC3E}">
        <p14:creationId xmlns:p14="http://schemas.microsoft.com/office/powerpoint/2010/main" val="3120770875"/>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371099" y="1981201"/>
            <a:ext cx="8540750" cy="389128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just" defTabSz="914400">
              <a:lnSpc>
                <a:spcPts val="3500"/>
              </a:lnSpc>
            </a:pPr>
            <a:r>
              <a:rPr lang="zh-CN" altLang="en-US" sz="36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古典密码</a:t>
            </a:r>
            <a:r>
              <a:rPr lang="en-US" altLang="zh-CN" sz="36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(Classic Cryptography)</a:t>
            </a:r>
          </a:p>
          <a:p>
            <a:pPr marL="0" algn="just" defTabSz="914400">
              <a:lnSpc>
                <a:spcPts val="3500"/>
              </a:lnSpc>
            </a:pPr>
            <a:endParaRPr lang="en-US" altLang="zh-CN" sz="36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marL="0" algn="just" defTabSz="914400">
              <a:lnSpc>
                <a:spcPts val="3500"/>
              </a:lnSpc>
            </a:pPr>
            <a:r>
              <a:rPr lang="zh-CN" altLang="en-US" sz="36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对称密钥密码</a:t>
            </a:r>
            <a:r>
              <a:rPr lang="en-US" altLang="zh-CN" sz="36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(Symmetric Key Cryptography)</a:t>
            </a:r>
          </a:p>
          <a:p>
            <a:pPr marL="0" algn="just" defTabSz="914400">
              <a:lnSpc>
                <a:spcPts val="3500"/>
              </a:lnSpc>
            </a:pPr>
            <a:endParaRPr lang="en-US" altLang="zh-CN" sz="36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marL="0" algn="just" defTabSz="914400">
              <a:lnSpc>
                <a:spcPts val="3500"/>
              </a:lnSpc>
            </a:pPr>
            <a:r>
              <a:rPr lang="zh-CN" altLang="en-US" sz="36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公开密钥密码体系</a:t>
            </a:r>
            <a:r>
              <a:rPr lang="en-US" altLang="zh-CN" sz="36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(Public Key Cryptography</a:t>
            </a:r>
            <a:r>
              <a:rPr lang="en-US" altLang="zh-CN" sz="3200" dirty="0"/>
              <a:t>)</a:t>
            </a:r>
            <a:endParaRPr lang="zh-CN" altLang="en-US" sz="3200" dirty="0"/>
          </a:p>
        </p:txBody>
      </p:sp>
      <p:sp>
        <p:nvSpPr>
          <p:cNvPr id="5" name="Text Box 10"/>
          <p:cNvSpPr txBox="1">
            <a:spLocks noChangeArrowheads="1"/>
          </p:cNvSpPr>
          <p:nvPr/>
        </p:nvSpPr>
        <p:spPr bwMode="auto">
          <a:xfrm>
            <a:off x="104775" y="137556"/>
            <a:ext cx="365202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fontAlgn="base">
              <a:spcBef>
                <a:spcPct val="50000"/>
              </a:spcBef>
              <a:spcAft>
                <a:spcPct val="0"/>
              </a:spcAft>
              <a:defRPr/>
            </a:pPr>
            <a:r>
              <a:rPr lang="zh-CN" altLang="en-US" sz="2800" dirty="0">
                <a:solidFill>
                  <a:srgbClr val="A50021"/>
                </a:solidFill>
                <a:latin typeface="微软雅黑" panose="020B0503020204020204" pitchFamily="34" charset="-122"/>
                <a:ea typeface="微软雅黑" panose="020B0503020204020204" pitchFamily="34" charset="-122"/>
              </a:rPr>
              <a:t>密码体制分类</a:t>
            </a:r>
          </a:p>
        </p:txBody>
      </p:sp>
    </p:spTree>
    <p:extLst>
      <p:ext uri="{BB962C8B-B14F-4D97-AF65-F5344CB8AC3E}">
        <p14:creationId xmlns:p14="http://schemas.microsoft.com/office/powerpoint/2010/main" val="1331412476"/>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104775" y="137556"/>
            <a:ext cx="365202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fontAlgn="base">
              <a:spcBef>
                <a:spcPct val="50000"/>
              </a:spcBef>
              <a:spcAft>
                <a:spcPct val="0"/>
              </a:spcAft>
              <a:defRPr/>
            </a:pPr>
            <a:r>
              <a:rPr lang="zh-CN" altLang="en-US" sz="2800" dirty="0">
                <a:solidFill>
                  <a:srgbClr val="A50021"/>
                </a:solidFill>
                <a:latin typeface="微软雅黑" panose="020B0503020204020204" pitchFamily="34" charset="-122"/>
                <a:ea typeface="微软雅黑" panose="020B0503020204020204" pitchFamily="34" charset="-122"/>
              </a:rPr>
              <a:t>对称密钥密码</a:t>
            </a:r>
          </a:p>
        </p:txBody>
      </p:sp>
      <p:sp>
        <p:nvSpPr>
          <p:cNvPr id="12" name="矩形 11">
            <a:extLst>
              <a:ext uri="{FF2B5EF4-FFF2-40B4-BE49-F238E27FC236}">
                <a16:creationId xmlns:a16="http://schemas.microsoft.com/office/drawing/2014/main" id="{D40B7165-8DED-4EF3-ABAA-4D5013932C0E}"/>
              </a:ext>
            </a:extLst>
          </p:cNvPr>
          <p:cNvSpPr/>
          <p:nvPr/>
        </p:nvSpPr>
        <p:spPr>
          <a:xfrm>
            <a:off x="2859379" y="4273715"/>
            <a:ext cx="3057009" cy="461665"/>
          </a:xfrm>
          <a:prstGeom prst="rect">
            <a:avLst/>
          </a:prstGeom>
        </p:spPr>
        <p:txBody>
          <a:bodyPr wrap="square">
            <a:spAutoFit/>
          </a:bodyPr>
          <a:lstStyle/>
          <a:p>
            <a:pPr algn="ctr"/>
            <a:r>
              <a:rPr lang="zh-CN" altLang="en-US" sz="2400" b="1" dirty="0">
                <a:latin typeface="微软雅黑" panose="020B0503020204020204" pitchFamily="34" charset="-122"/>
                <a:ea typeface="微软雅黑" panose="020B0503020204020204" pitchFamily="34" charset="-122"/>
              </a:rPr>
              <a:t>对称密钥密码</a:t>
            </a:r>
            <a:endParaRPr lang="zh-CN" altLang="en-US" sz="2400" b="1" dirty="0"/>
          </a:p>
        </p:txBody>
      </p:sp>
      <p:sp>
        <p:nvSpPr>
          <p:cNvPr id="10" name="矩形 9">
            <a:extLst>
              <a:ext uri="{FF2B5EF4-FFF2-40B4-BE49-F238E27FC236}">
                <a16:creationId xmlns:a16="http://schemas.microsoft.com/office/drawing/2014/main" id="{0F56B4CB-69CD-453A-895B-83CB5083C3DC}"/>
              </a:ext>
            </a:extLst>
          </p:cNvPr>
          <p:cNvSpPr/>
          <p:nvPr/>
        </p:nvSpPr>
        <p:spPr bwMode="auto">
          <a:xfrm>
            <a:off x="382604" y="5054207"/>
            <a:ext cx="8498589" cy="810819"/>
          </a:xfrm>
          <a:prstGeom prst="rect">
            <a:avLst/>
          </a:prstGeom>
          <a:solidFill>
            <a:srgbClr val="16164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lnSpc>
                <a:spcPct val="150000"/>
              </a:lnSpc>
              <a:spcBef>
                <a:spcPct val="0"/>
              </a:spcBef>
              <a:spcAft>
                <a:spcPct val="0"/>
              </a:spcAft>
            </a:pPr>
            <a:r>
              <a:rPr lang="zh-CN" altLang="en-US" sz="2800" b="1" dirty="0">
                <a:solidFill>
                  <a:srgbClr val="FFC000"/>
                </a:solidFill>
                <a:latin typeface="微软雅黑" panose="020B0503020204020204" pitchFamily="34" charset="-122"/>
                <a:ea typeface="微软雅黑" panose="020B0503020204020204" pitchFamily="34" charset="-122"/>
              </a:rPr>
              <a:t>特点：算法实现简单、速度快、密钥短、密钥分发难</a:t>
            </a:r>
          </a:p>
          <a:p>
            <a:pPr algn="ctr" fontAlgn="base">
              <a:lnSpc>
                <a:spcPct val="150000"/>
              </a:lnSpc>
              <a:spcBef>
                <a:spcPct val="0"/>
              </a:spcBef>
              <a:spcAft>
                <a:spcPct val="0"/>
              </a:spcAft>
            </a:pPr>
            <a:endParaRPr kumimoji="0" lang="zh-CN" altLang="en-US" sz="2800" b="1" i="0" u="none" strike="noStrike" cap="none" normalizeH="0" baseline="0" dirty="0">
              <a:ln>
                <a:noFill/>
              </a:ln>
              <a:solidFill>
                <a:schemeClr val="bg1"/>
              </a:solidFill>
              <a:effectLst/>
              <a:latin typeface="Times New Roman" pitchFamily="18" charset="0"/>
              <a:ea typeface="宋体" pitchFamily="2" charset="-122"/>
            </a:endParaRPr>
          </a:p>
        </p:txBody>
      </p:sp>
      <p:sp>
        <p:nvSpPr>
          <p:cNvPr id="51" name="云形标注 50"/>
          <p:cNvSpPr/>
          <p:nvPr/>
        </p:nvSpPr>
        <p:spPr>
          <a:xfrm>
            <a:off x="3681352" y="3317417"/>
            <a:ext cx="1679598" cy="803286"/>
          </a:xfrm>
          <a:prstGeom prst="cloudCallout">
            <a:avLst>
              <a:gd name="adj1" fmla="val -7553"/>
              <a:gd name="adj2" fmla="val 36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accent2">
                    <a:lumMod val="50000"/>
                  </a:schemeClr>
                </a:solidFill>
              </a:rPr>
              <a:t>非公共网络</a:t>
            </a:r>
          </a:p>
        </p:txBody>
      </p:sp>
      <p:sp>
        <p:nvSpPr>
          <p:cNvPr id="52" name="任意多边形 51"/>
          <p:cNvSpPr/>
          <p:nvPr/>
        </p:nvSpPr>
        <p:spPr>
          <a:xfrm flipV="1">
            <a:off x="1527085" y="2149002"/>
            <a:ext cx="6280236" cy="73026"/>
          </a:xfrm>
          <a:custGeom>
            <a:avLst/>
            <a:gdLst>
              <a:gd name="connsiteX0" fmla="*/ 0 w 7010400"/>
              <a:gd name="connsiteY0" fmla="*/ 203200 h 967317"/>
              <a:gd name="connsiteX1" fmla="*/ 838200 w 7010400"/>
              <a:gd name="connsiteY1" fmla="*/ 584200 h 967317"/>
              <a:gd name="connsiteX2" fmla="*/ 2362200 w 7010400"/>
              <a:gd name="connsiteY2" fmla="*/ 889000 h 967317"/>
              <a:gd name="connsiteX3" fmla="*/ 3873500 w 7010400"/>
              <a:gd name="connsiteY3" fmla="*/ 952500 h 967317"/>
              <a:gd name="connsiteX4" fmla="*/ 5524500 w 7010400"/>
              <a:gd name="connsiteY4" fmla="*/ 800100 h 967317"/>
              <a:gd name="connsiteX5" fmla="*/ 6362700 w 7010400"/>
              <a:gd name="connsiteY5" fmla="*/ 482600 h 967317"/>
              <a:gd name="connsiteX6" fmla="*/ 7010400 w 7010400"/>
              <a:gd name="connsiteY6" fmla="*/ 0 h 967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0400" h="967317">
                <a:moveTo>
                  <a:pt x="0" y="203200"/>
                </a:moveTo>
                <a:cubicBezTo>
                  <a:pt x="222250" y="336550"/>
                  <a:pt x="444500" y="469900"/>
                  <a:pt x="838200" y="584200"/>
                </a:cubicBezTo>
                <a:cubicBezTo>
                  <a:pt x="1231900" y="698500"/>
                  <a:pt x="1856317" y="827617"/>
                  <a:pt x="2362200" y="889000"/>
                </a:cubicBezTo>
                <a:cubicBezTo>
                  <a:pt x="2868083" y="950383"/>
                  <a:pt x="3346450" y="967317"/>
                  <a:pt x="3873500" y="952500"/>
                </a:cubicBezTo>
                <a:cubicBezTo>
                  <a:pt x="4400550" y="937683"/>
                  <a:pt x="5109633" y="878417"/>
                  <a:pt x="5524500" y="800100"/>
                </a:cubicBezTo>
                <a:cubicBezTo>
                  <a:pt x="5939367" y="721783"/>
                  <a:pt x="6115050" y="615950"/>
                  <a:pt x="6362700" y="482600"/>
                </a:cubicBezTo>
                <a:cubicBezTo>
                  <a:pt x="6610350" y="349250"/>
                  <a:pt x="6810375" y="174625"/>
                  <a:pt x="7010400" y="0"/>
                </a:cubicBezTo>
              </a:path>
            </a:pathLst>
          </a:custGeom>
          <a:ln w="19050">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53" name="Group 7"/>
          <p:cNvGrpSpPr>
            <a:grpSpLocks/>
          </p:cNvGrpSpPr>
          <p:nvPr/>
        </p:nvGrpSpPr>
        <p:grpSpPr bwMode="auto">
          <a:xfrm rot="10800000">
            <a:off x="4009969" y="1601307"/>
            <a:ext cx="730260" cy="474671"/>
            <a:chOff x="3677" y="2698"/>
            <a:chExt cx="987" cy="517"/>
          </a:xfrm>
        </p:grpSpPr>
        <p:grpSp>
          <p:nvGrpSpPr>
            <p:cNvPr id="54" name="Group 8"/>
            <p:cNvGrpSpPr>
              <a:grpSpLocks/>
            </p:cNvGrpSpPr>
            <p:nvPr/>
          </p:nvGrpSpPr>
          <p:grpSpPr bwMode="auto">
            <a:xfrm>
              <a:off x="4291" y="2698"/>
              <a:ext cx="373" cy="517"/>
              <a:chOff x="4291" y="2698"/>
              <a:chExt cx="373" cy="517"/>
            </a:xfrm>
          </p:grpSpPr>
          <p:sp>
            <p:nvSpPr>
              <p:cNvPr id="61" name="Oval 9"/>
              <p:cNvSpPr>
                <a:spLocks noChangeArrowheads="1"/>
              </p:cNvSpPr>
              <p:nvPr/>
            </p:nvSpPr>
            <p:spPr bwMode="auto">
              <a:xfrm>
                <a:off x="4291" y="2698"/>
                <a:ext cx="373" cy="485"/>
              </a:xfrm>
              <a:prstGeom prst="ellipse">
                <a:avLst/>
              </a:prstGeom>
              <a:solidFill>
                <a:srgbClr val="606000"/>
              </a:solidFill>
              <a:ln w="9525">
                <a:noFill/>
                <a:round/>
                <a:headEnd/>
                <a:tailEnd/>
              </a:ln>
              <a:effectLst/>
            </p:spPr>
            <p:txBody>
              <a:bodyPr vert="horz" wrap="square" lIns="91440" tIns="45720" rIns="91440" bIns="45720" numCol="1" anchor="ctr" anchorCtr="0" compatLnSpc="1">
                <a:prstTxWarp prst="textNoShape">
                  <a:avLst/>
                </a:prstTxWarp>
              </a:bodyPr>
              <a:lstStyle/>
              <a:p>
                <a:endParaRPr lang="zh-CN" altLang="en-US"/>
              </a:p>
            </p:txBody>
          </p:sp>
          <p:sp>
            <p:nvSpPr>
              <p:cNvPr id="62" name="Oval 10"/>
              <p:cNvSpPr>
                <a:spLocks noChangeArrowheads="1"/>
              </p:cNvSpPr>
              <p:nvPr/>
            </p:nvSpPr>
            <p:spPr bwMode="auto">
              <a:xfrm>
                <a:off x="4291" y="2729"/>
                <a:ext cx="373" cy="486"/>
              </a:xfrm>
              <a:prstGeom prst="ellipse">
                <a:avLst/>
              </a:prstGeom>
              <a:solidFill>
                <a:srgbClr val="FFFF00"/>
              </a:solidFill>
              <a:ln w="9525">
                <a:noFill/>
                <a:round/>
                <a:headEnd/>
                <a:tailEnd/>
              </a:ln>
              <a:effectLst/>
            </p:spPr>
            <p:txBody>
              <a:bodyPr vert="horz" wrap="square" lIns="91440" tIns="45720" rIns="91440" bIns="45720" numCol="1" anchor="ctr" anchorCtr="0" compatLnSpc="1">
                <a:prstTxWarp prst="textNoShape">
                  <a:avLst/>
                </a:prstTxWarp>
              </a:bodyPr>
              <a:lstStyle/>
              <a:p>
                <a:endParaRPr lang="zh-CN" altLang="en-US"/>
              </a:p>
            </p:txBody>
          </p:sp>
          <p:sp>
            <p:nvSpPr>
              <p:cNvPr id="63" name="Oval 11"/>
              <p:cNvSpPr>
                <a:spLocks noChangeArrowheads="1"/>
              </p:cNvSpPr>
              <p:nvPr/>
            </p:nvSpPr>
            <p:spPr bwMode="auto">
              <a:xfrm>
                <a:off x="4307" y="2732"/>
                <a:ext cx="342" cy="461"/>
              </a:xfrm>
              <a:prstGeom prst="ellipse">
                <a:avLst/>
              </a:prstGeom>
              <a:solidFill>
                <a:srgbClr val="A0A000"/>
              </a:solidFill>
              <a:ln w="9525">
                <a:noFill/>
                <a:round/>
                <a:headEnd/>
                <a:tailEnd/>
              </a:ln>
              <a:effectLst/>
            </p:spPr>
            <p:txBody>
              <a:bodyPr vert="horz" wrap="square" lIns="91440" tIns="45720" rIns="91440" bIns="45720" numCol="1" anchor="ctr" anchorCtr="0" compatLnSpc="1">
                <a:prstTxWarp prst="textNoShape">
                  <a:avLst/>
                </a:prstTxWarp>
              </a:bodyPr>
              <a:lstStyle/>
              <a:p>
                <a:endParaRPr lang="zh-CN" altLang="en-US"/>
              </a:p>
            </p:txBody>
          </p:sp>
          <p:grpSp>
            <p:nvGrpSpPr>
              <p:cNvPr id="64" name="Group 12"/>
              <p:cNvGrpSpPr>
                <a:grpSpLocks/>
              </p:cNvGrpSpPr>
              <p:nvPr/>
            </p:nvGrpSpPr>
            <p:grpSpPr bwMode="auto">
              <a:xfrm>
                <a:off x="4543" y="2893"/>
                <a:ext cx="89" cy="134"/>
                <a:chOff x="4543" y="2893"/>
                <a:chExt cx="89" cy="134"/>
              </a:xfrm>
            </p:grpSpPr>
            <p:sp>
              <p:nvSpPr>
                <p:cNvPr id="65" name="Oval 13"/>
                <p:cNvSpPr>
                  <a:spLocks noChangeArrowheads="1"/>
                </p:cNvSpPr>
                <p:nvPr/>
              </p:nvSpPr>
              <p:spPr bwMode="auto">
                <a:xfrm>
                  <a:off x="4543" y="2893"/>
                  <a:ext cx="89" cy="134"/>
                </a:xfrm>
                <a:prstGeom prst="ellipse">
                  <a:avLst/>
                </a:prstGeom>
                <a:solidFill>
                  <a:srgbClr val="FFFF00"/>
                </a:solidFill>
                <a:ln w="9525">
                  <a:noFill/>
                  <a:round/>
                  <a:headEnd/>
                  <a:tailEnd/>
                </a:ln>
                <a:effectLst/>
              </p:spPr>
              <p:txBody>
                <a:bodyPr vert="horz" wrap="square" lIns="91440" tIns="45720" rIns="91440" bIns="45720" numCol="1" anchor="ctr" anchorCtr="0" compatLnSpc="1">
                  <a:prstTxWarp prst="textNoShape">
                    <a:avLst/>
                  </a:prstTxWarp>
                </a:bodyPr>
                <a:lstStyle/>
                <a:p>
                  <a:endParaRPr lang="zh-CN" altLang="en-US"/>
                </a:p>
              </p:txBody>
            </p:sp>
            <p:sp>
              <p:nvSpPr>
                <p:cNvPr id="66" name="Oval 14"/>
                <p:cNvSpPr>
                  <a:spLocks noChangeArrowheads="1"/>
                </p:cNvSpPr>
                <p:nvPr/>
              </p:nvSpPr>
              <p:spPr bwMode="auto">
                <a:xfrm>
                  <a:off x="4552" y="2893"/>
                  <a:ext cx="71" cy="105"/>
                </a:xfrm>
                <a:prstGeom prst="ellipse">
                  <a:avLst/>
                </a:prstGeom>
                <a:solidFill>
                  <a:srgbClr val="606060"/>
                </a:solidFill>
                <a:ln w="9525">
                  <a:noFill/>
                  <a:round/>
                  <a:headEnd/>
                  <a:tailEnd/>
                </a:ln>
                <a:effectLst/>
              </p:spPr>
              <p:txBody>
                <a:bodyPr vert="horz" wrap="square" lIns="91440" tIns="45720" rIns="91440" bIns="45720" numCol="1" anchor="ctr" anchorCtr="0" compatLnSpc="1">
                  <a:prstTxWarp prst="textNoShape">
                    <a:avLst/>
                  </a:prstTxWarp>
                </a:bodyPr>
                <a:lstStyle/>
                <a:p>
                  <a:endParaRPr lang="zh-CN" altLang="en-US"/>
                </a:p>
              </p:txBody>
            </p:sp>
          </p:grpSp>
        </p:grpSp>
        <p:grpSp>
          <p:nvGrpSpPr>
            <p:cNvPr id="55" name="Group 15"/>
            <p:cNvGrpSpPr>
              <a:grpSpLocks/>
            </p:cNvGrpSpPr>
            <p:nvPr/>
          </p:nvGrpSpPr>
          <p:grpSpPr bwMode="auto">
            <a:xfrm>
              <a:off x="3677" y="2857"/>
              <a:ext cx="839" cy="220"/>
              <a:chOff x="3677" y="2857"/>
              <a:chExt cx="839" cy="220"/>
            </a:xfrm>
          </p:grpSpPr>
          <p:sp>
            <p:nvSpPr>
              <p:cNvPr id="56" name="Freeform 16"/>
              <p:cNvSpPr>
                <a:spLocks/>
              </p:cNvSpPr>
              <p:nvPr/>
            </p:nvSpPr>
            <p:spPr bwMode="auto">
              <a:xfrm>
                <a:off x="3677" y="2857"/>
                <a:ext cx="645" cy="171"/>
              </a:xfrm>
              <a:custGeom>
                <a:avLst/>
                <a:gdLst/>
                <a:ahLst/>
                <a:cxnLst>
                  <a:cxn ang="0">
                    <a:pos x="644" y="170"/>
                  </a:cxn>
                  <a:cxn ang="0">
                    <a:pos x="0" y="113"/>
                  </a:cxn>
                  <a:cxn ang="0">
                    <a:pos x="0" y="85"/>
                  </a:cxn>
                  <a:cxn ang="0">
                    <a:pos x="42" y="0"/>
                  </a:cxn>
                  <a:cxn ang="0">
                    <a:pos x="128" y="0"/>
                  </a:cxn>
                  <a:cxn ang="0">
                    <a:pos x="128" y="41"/>
                  </a:cxn>
                  <a:cxn ang="0">
                    <a:pos x="171" y="41"/>
                  </a:cxn>
                  <a:cxn ang="0">
                    <a:pos x="171" y="0"/>
                  </a:cxn>
                  <a:cxn ang="0">
                    <a:pos x="213" y="0"/>
                  </a:cxn>
                  <a:cxn ang="0">
                    <a:pos x="213" y="41"/>
                  </a:cxn>
                  <a:cxn ang="0">
                    <a:pos x="300" y="41"/>
                  </a:cxn>
                  <a:cxn ang="0">
                    <a:pos x="300" y="0"/>
                  </a:cxn>
                  <a:cxn ang="0">
                    <a:pos x="342" y="0"/>
                  </a:cxn>
                  <a:cxn ang="0">
                    <a:pos x="385" y="41"/>
                  </a:cxn>
                  <a:cxn ang="0">
                    <a:pos x="429" y="0"/>
                  </a:cxn>
                  <a:cxn ang="0">
                    <a:pos x="472" y="41"/>
                  </a:cxn>
                  <a:cxn ang="0">
                    <a:pos x="472" y="0"/>
                  </a:cxn>
                  <a:cxn ang="0">
                    <a:pos x="514" y="0"/>
                  </a:cxn>
                  <a:cxn ang="0">
                    <a:pos x="514" y="41"/>
                  </a:cxn>
                  <a:cxn ang="0">
                    <a:pos x="557" y="41"/>
                  </a:cxn>
                  <a:cxn ang="0">
                    <a:pos x="601" y="0"/>
                  </a:cxn>
                  <a:cxn ang="0">
                    <a:pos x="644" y="0"/>
                  </a:cxn>
                  <a:cxn ang="0">
                    <a:pos x="644" y="170"/>
                  </a:cxn>
                </a:cxnLst>
                <a:rect l="0" t="0" r="r" b="b"/>
                <a:pathLst>
                  <a:path w="645" h="171">
                    <a:moveTo>
                      <a:pt x="644" y="170"/>
                    </a:moveTo>
                    <a:lnTo>
                      <a:pt x="0" y="113"/>
                    </a:lnTo>
                    <a:lnTo>
                      <a:pt x="0" y="85"/>
                    </a:lnTo>
                    <a:lnTo>
                      <a:pt x="42" y="0"/>
                    </a:lnTo>
                    <a:lnTo>
                      <a:pt x="128" y="0"/>
                    </a:lnTo>
                    <a:lnTo>
                      <a:pt x="128" y="41"/>
                    </a:lnTo>
                    <a:lnTo>
                      <a:pt x="171" y="41"/>
                    </a:lnTo>
                    <a:lnTo>
                      <a:pt x="171" y="0"/>
                    </a:lnTo>
                    <a:lnTo>
                      <a:pt x="213" y="0"/>
                    </a:lnTo>
                    <a:lnTo>
                      <a:pt x="213" y="41"/>
                    </a:lnTo>
                    <a:lnTo>
                      <a:pt x="300" y="41"/>
                    </a:lnTo>
                    <a:lnTo>
                      <a:pt x="300" y="0"/>
                    </a:lnTo>
                    <a:lnTo>
                      <a:pt x="342" y="0"/>
                    </a:lnTo>
                    <a:lnTo>
                      <a:pt x="385" y="41"/>
                    </a:lnTo>
                    <a:lnTo>
                      <a:pt x="429" y="0"/>
                    </a:lnTo>
                    <a:lnTo>
                      <a:pt x="472" y="41"/>
                    </a:lnTo>
                    <a:lnTo>
                      <a:pt x="472" y="0"/>
                    </a:lnTo>
                    <a:lnTo>
                      <a:pt x="514" y="0"/>
                    </a:lnTo>
                    <a:lnTo>
                      <a:pt x="514" y="41"/>
                    </a:lnTo>
                    <a:lnTo>
                      <a:pt x="557" y="41"/>
                    </a:lnTo>
                    <a:lnTo>
                      <a:pt x="601" y="0"/>
                    </a:lnTo>
                    <a:lnTo>
                      <a:pt x="644" y="0"/>
                    </a:lnTo>
                    <a:lnTo>
                      <a:pt x="644" y="170"/>
                    </a:lnTo>
                  </a:path>
                </a:pathLst>
              </a:custGeom>
              <a:solidFill>
                <a:srgbClr val="606000"/>
              </a:solidFill>
              <a:ln w="9525" cap="rnd">
                <a:no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7"/>
              <p:cNvSpPr>
                <a:spLocks/>
              </p:cNvSpPr>
              <p:nvPr/>
            </p:nvSpPr>
            <p:spPr bwMode="auto">
              <a:xfrm>
                <a:off x="3677" y="2857"/>
                <a:ext cx="839" cy="220"/>
              </a:xfrm>
              <a:custGeom>
                <a:avLst/>
                <a:gdLst/>
                <a:ahLst/>
                <a:cxnLst>
                  <a:cxn ang="0">
                    <a:pos x="644" y="170"/>
                  </a:cxn>
                  <a:cxn ang="0">
                    <a:pos x="42" y="170"/>
                  </a:cxn>
                  <a:cxn ang="0">
                    <a:pos x="0" y="85"/>
                  </a:cxn>
                  <a:cxn ang="0">
                    <a:pos x="42" y="0"/>
                  </a:cxn>
                  <a:cxn ang="0">
                    <a:pos x="128" y="0"/>
                  </a:cxn>
                  <a:cxn ang="0">
                    <a:pos x="128" y="42"/>
                  </a:cxn>
                  <a:cxn ang="0">
                    <a:pos x="171" y="42"/>
                  </a:cxn>
                  <a:cxn ang="0">
                    <a:pos x="171" y="0"/>
                  </a:cxn>
                  <a:cxn ang="0">
                    <a:pos x="213" y="0"/>
                  </a:cxn>
                  <a:cxn ang="0">
                    <a:pos x="213" y="42"/>
                  </a:cxn>
                  <a:cxn ang="0">
                    <a:pos x="300" y="42"/>
                  </a:cxn>
                  <a:cxn ang="0">
                    <a:pos x="300" y="0"/>
                  </a:cxn>
                  <a:cxn ang="0">
                    <a:pos x="342" y="0"/>
                  </a:cxn>
                  <a:cxn ang="0">
                    <a:pos x="385" y="42"/>
                  </a:cxn>
                  <a:cxn ang="0">
                    <a:pos x="429" y="0"/>
                  </a:cxn>
                  <a:cxn ang="0">
                    <a:pos x="472" y="42"/>
                  </a:cxn>
                  <a:cxn ang="0">
                    <a:pos x="472" y="0"/>
                  </a:cxn>
                  <a:cxn ang="0">
                    <a:pos x="514" y="0"/>
                  </a:cxn>
                  <a:cxn ang="0">
                    <a:pos x="514" y="42"/>
                  </a:cxn>
                  <a:cxn ang="0">
                    <a:pos x="557" y="42"/>
                  </a:cxn>
                  <a:cxn ang="0">
                    <a:pos x="601" y="0"/>
                  </a:cxn>
                  <a:cxn ang="0">
                    <a:pos x="644" y="0"/>
                  </a:cxn>
                  <a:cxn ang="0">
                    <a:pos x="644" y="170"/>
                  </a:cxn>
                </a:cxnLst>
                <a:rect l="0" t="0" r="r" b="b"/>
                <a:pathLst>
                  <a:path w="645" h="171">
                    <a:moveTo>
                      <a:pt x="644" y="170"/>
                    </a:moveTo>
                    <a:lnTo>
                      <a:pt x="42" y="170"/>
                    </a:lnTo>
                    <a:lnTo>
                      <a:pt x="0" y="85"/>
                    </a:lnTo>
                    <a:lnTo>
                      <a:pt x="42" y="0"/>
                    </a:lnTo>
                    <a:lnTo>
                      <a:pt x="128" y="0"/>
                    </a:lnTo>
                    <a:lnTo>
                      <a:pt x="128" y="42"/>
                    </a:lnTo>
                    <a:lnTo>
                      <a:pt x="171" y="42"/>
                    </a:lnTo>
                    <a:lnTo>
                      <a:pt x="171" y="0"/>
                    </a:lnTo>
                    <a:lnTo>
                      <a:pt x="213" y="0"/>
                    </a:lnTo>
                    <a:lnTo>
                      <a:pt x="213" y="42"/>
                    </a:lnTo>
                    <a:lnTo>
                      <a:pt x="300" y="42"/>
                    </a:lnTo>
                    <a:lnTo>
                      <a:pt x="300" y="0"/>
                    </a:lnTo>
                    <a:lnTo>
                      <a:pt x="342" y="0"/>
                    </a:lnTo>
                    <a:lnTo>
                      <a:pt x="385" y="42"/>
                    </a:lnTo>
                    <a:lnTo>
                      <a:pt x="429" y="0"/>
                    </a:lnTo>
                    <a:lnTo>
                      <a:pt x="472" y="42"/>
                    </a:lnTo>
                    <a:lnTo>
                      <a:pt x="472" y="0"/>
                    </a:lnTo>
                    <a:lnTo>
                      <a:pt x="514" y="0"/>
                    </a:lnTo>
                    <a:lnTo>
                      <a:pt x="514" y="42"/>
                    </a:lnTo>
                    <a:lnTo>
                      <a:pt x="557" y="42"/>
                    </a:lnTo>
                    <a:lnTo>
                      <a:pt x="601" y="0"/>
                    </a:lnTo>
                    <a:lnTo>
                      <a:pt x="644" y="0"/>
                    </a:lnTo>
                    <a:lnTo>
                      <a:pt x="644" y="170"/>
                    </a:lnTo>
                  </a:path>
                </a:pathLst>
              </a:custGeom>
              <a:solidFill>
                <a:srgbClr val="A0A000"/>
              </a:solidFill>
              <a:ln w="9525" cap="rnd">
                <a:no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8"/>
              <p:cNvSpPr>
                <a:spLocks/>
              </p:cNvSpPr>
              <p:nvPr/>
            </p:nvSpPr>
            <p:spPr bwMode="auto">
              <a:xfrm>
                <a:off x="3677" y="2970"/>
                <a:ext cx="590" cy="44"/>
              </a:xfrm>
              <a:custGeom>
                <a:avLst/>
                <a:gdLst/>
                <a:ahLst/>
                <a:cxnLst>
                  <a:cxn ang="0">
                    <a:pos x="589" y="43"/>
                  </a:cxn>
                  <a:cxn ang="0">
                    <a:pos x="20" y="43"/>
                  </a:cxn>
                  <a:cxn ang="0">
                    <a:pos x="0" y="0"/>
                  </a:cxn>
                  <a:cxn ang="0">
                    <a:pos x="589" y="0"/>
                  </a:cxn>
                  <a:cxn ang="0">
                    <a:pos x="589" y="43"/>
                  </a:cxn>
                </a:cxnLst>
                <a:rect l="0" t="0" r="r" b="b"/>
                <a:pathLst>
                  <a:path w="590" h="44">
                    <a:moveTo>
                      <a:pt x="589" y="43"/>
                    </a:moveTo>
                    <a:lnTo>
                      <a:pt x="20" y="43"/>
                    </a:lnTo>
                    <a:lnTo>
                      <a:pt x="0" y="0"/>
                    </a:lnTo>
                    <a:lnTo>
                      <a:pt x="589" y="0"/>
                    </a:lnTo>
                    <a:lnTo>
                      <a:pt x="589" y="43"/>
                    </a:lnTo>
                  </a:path>
                </a:pathLst>
              </a:custGeom>
              <a:solidFill>
                <a:srgbClr val="808000"/>
              </a:solidFill>
              <a:ln w="9525" cap="rnd">
                <a:no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9"/>
              <p:cNvSpPr>
                <a:spLocks/>
              </p:cNvSpPr>
              <p:nvPr/>
            </p:nvSpPr>
            <p:spPr bwMode="auto">
              <a:xfrm>
                <a:off x="3699" y="2920"/>
                <a:ext cx="558" cy="19"/>
              </a:xfrm>
              <a:custGeom>
                <a:avLst/>
                <a:gdLst/>
                <a:ahLst/>
                <a:cxnLst>
                  <a:cxn ang="0">
                    <a:pos x="557" y="0"/>
                  </a:cxn>
                  <a:cxn ang="0">
                    <a:pos x="557" y="18"/>
                  </a:cxn>
                  <a:cxn ang="0">
                    <a:pos x="0" y="18"/>
                  </a:cxn>
                  <a:cxn ang="0">
                    <a:pos x="0" y="0"/>
                  </a:cxn>
                  <a:cxn ang="0">
                    <a:pos x="557" y="0"/>
                  </a:cxn>
                </a:cxnLst>
                <a:rect l="0" t="0" r="r" b="b"/>
                <a:pathLst>
                  <a:path w="558" h="19">
                    <a:moveTo>
                      <a:pt x="557" y="0"/>
                    </a:moveTo>
                    <a:lnTo>
                      <a:pt x="557" y="18"/>
                    </a:lnTo>
                    <a:lnTo>
                      <a:pt x="0" y="18"/>
                    </a:lnTo>
                    <a:lnTo>
                      <a:pt x="0" y="0"/>
                    </a:lnTo>
                    <a:lnTo>
                      <a:pt x="557" y="0"/>
                    </a:lnTo>
                  </a:path>
                </a:pathLst>
              </a:custGeom>
              <a:solidFill>
                <a:srgbClr val="808000"/>
              </a:solidFill>
              <a:ln w="9525" cap="rnd">
                <a:no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0"/>
              <p:cNvSpPr>
                <a:spLocks/>
              </p:cNvSpPr>
              <p:nvPr/>
            </p:nvSpPr>
            <p:spPr bwMode="auto">
              <a:xfrm>
                <a:off x="3720" y="3028"/>
                <a:ext cx="556" cy="19"/>
              </a:xfrm>
              <a:custGeom>
                <a:avLst/>
                <a:gdLst/>
                <a:ahLst/>
                <a:cxnLst>
                  <a:cxn ang="0">
                    <a:pos x="555" y="0"/>
                  </a:cxn>
                  <a:cxn ang="0">
                    <a:pos x="555" y="18"/>
                  </a:cxn>
                  <a:cxn ang="0">
                    <a:pos x="0" y="18"/>
                  </a:cxn>
                  <a:cxn ang="0">
                    <a:pos x="0" y="0"/>
                  </a:cxn>
                  <a:cxn ang="0">
                    <a:pos x="555" y="0"/>
                  </a:cxn>
                </a:cxnLst>
                <a:rect l="0" t="0" r="r" b="b"/>
                <a:pathLst>
                  <a:path w="556" h="19">
                    <a:moveTo>
                      <a:pt x="555" y="0"/>
                    </a:moveTo>
                    <a:lnTo>
                      <a:pt x="555" y="18"/>
                    </a:lnTo>
                    <a:lnTo>
                      <a:pt x="0" y="18"/>
                    </a:lnTo>
                    <a:lnTo>
                      <a:pt x="0" y="0"/>
                    </a:lnTo>
                    <a:lnTo>
                      <a:pt x="555" y="0"/>
                    </a:lnTo>
                  </a:path>
                </a:pathLst>
              </a:custGeom>
              <a:solidFill>
                <a:srgbClr val="808000"/>
              </a:solidFill>
              <a:ln w="9525" cap="rnd">
                <a:no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grpSp>
      <p:sp>
        <p:nvSpPr>
          <p:cNvPr id="67" name="TextBox 35"/>
          <p:cNvSpPr txBox="1"/>
          <p:nvPr/>
        </p:nvSpPr>
        <p:spPr>
          <a:xfrm>
            <a:off x="4141232" y="1212326"/>
            <a:ext cx="839799" cy="369332"/>
          </a:xfrm>
          <a:prstGeom prst="rect">
            <a:avLst/>
          </a:prstGeom>
          <a:noFill/>
        </p:spPr>
        <p:txBody>
          <a:bodyPr wrap="square" rtlCol="0">
            <a:spAutoFit/>
          </a:bodyPr>
          <a:lstStyle/>
          <a:p>
            <a:r>
              <a:rPr lang="en-US" altLang="zh-CN" b="1" dirty="0">
                <a:solidFill>
                  <a:schemeClr val="accent2">
                    <a:lumMod val="50000"/>
                  </a:schemeClr>
                </a:solidFill>
              </a:rPr>
              <a:t>Key</a:t>
            </a:r>
            <a:endParaRPr lang="zh-CN" altLang="en-US" b="1" dirty="0">
              <a:solidFill>
                <a:schemeClr val="accent2">
                  <a:lumMod val="50000"/>
                </a:schemeClr>
              </a:solidFill>
            </a:endParaRPr>
          </a:p>
        </p:txBody>
      </p:sp>
      <p:sp>
        <p:nvSpPr>
          <p:cNvPr id="68" name="TextBox 36"/>
          <p:cNvSpPr txBox="1"/>
          <p:nvPr/>
        </p:nvSpPr>
        <p:spPr>
          <a:xfrm>
            <a:off x="3754378" y="2368080"/>
            <a:ext cx="1350981" cy="369332"/>
          </a:xfrm>
          <a:prstGeom prst="rect">
            <a:avLst/>
          </a:prstGeom>
          <a:noFill/>
        </p:spPr>
        <p:txBody>
          <a:bodyPr wrap="square" rtlCol="0">
            <a:spAutoFit/>
          </a:bodyPr>
          <a:lstStyle/>
          <a:p>
            <a:r>
              <a:rPr lang="zh-CN" altLang="en-US" b="1" dirty="0">
                <a:solidFill>
                  <a:schemeClr val="accent2">
                    <a:lumMod val="50000"/>
                  </a:schemeClr>
                </a:solidFill>
              </a:rPr>
              <a:t>安全信道</a:t>
            </a:r>
          </a:p>
        </p:txBody>
      </p:sp>
      <p:pic>
        <p:nvPicPr>
          <p:cNvPr id="69" name="Picture 12" descr="broker1"/>
          <p:cNvPicPr>
            <a:picLocks noChangeAspect="1" noChangeArrowheads="1"/>
          </p:cNvPicPr>
          <p:nvPr/>
        </p:nvPicPr>
        <p:blipFill>
          <a:blip r:embed="rId3" cstate="print"/>
          <a:srcRect r="32913" b="24605"/>
          <a:stretch>
            <a:fillRect/>
          </a:stretch>
        </p:blipFill>
        <p:spPr bwMode="auto">
          <a:xfrm>
            <a:off x="7311879" y="1343297"/>
            <a:ext cx="1277955" cy="1453204"/>
          </a:xfrm>
          <a:prstGeom prst="rect">
            <a:avLst/>
          </a:prstGeom>
          <a:noFill/>
        </p:spPr>
      </p:pic>
      <p:pic>
        <p:nvPicPr>
          <p:cNvPr id="70" name="Picture 7" descr="mail"/>
          <p:cNvPicPr>
            <a:picLocks noChangeAspect="1" noChangeArrowheads="1"/>
          </p:cNvPicPr>
          <p:nvPr/>
        </p:nvPicPr>
        <p:blipFill>
          <a:blip r:embed="rId4" cstate="print"/>
          <a:srcRect/>
          <a:stretch>
            <a:fillRect/>
          </a:stretch>
        </p:blipFill>
        <p:spPr bwMode="auto">
          <a:xfrm>
            <a:off x="2111293" y="3426956"/>
            <a:ext cx="1314468" cy="813022"/>
          </a:xfrm>
          <a:prstGeom prst="rect">
            <a:avLst/>
          </a:prstGeom>
          <a:noFill/>
        </p:spPr>
      </p:pic>
      <p:sp>
        <p:nvSpPr>
          <p:cNvPr id="71" name="竖卷形 70"/>
          <p:cNvSpPr/>
          <p:nvPr/>
        </p:nvSpPr>
        <p:spPr>
          <a:xfrm>
            <a:off x="541234" y="3390443"/>
            <a:ext cx="839799" cy="803286"/>
          </a:xfrm>
          <a:prstGeom prst="verticalScroll">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箭头连接符 71"/>
          <p:cNvCxnSpPr/>
          <p:nvPr/>
        </p:nvCxnSpPr>
        <p:spPr>
          <a:xfrm flipV="1">
            <a:off x="1308007" y="3755573"/>
            <a:ext cx="876312" cy="2"/>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TextBox 42"/>
          <p:cNvSpPr txBox="1"/>
          <p:nvPr/>
        </p:nvSpPr>
        <p:spPr>
          <a:xfrm>
            <a:off x="614260" y="3536495"/>
            <a:ext cx="730260" cy="553998"/>
          </a:xfrm>
          <a:prstGeom prst="rect">
            <a:avLst/>
          </a:prstGeom>
          <a:noFill/>
        </p:spPr>
        <p:txBody>
          <a:bodyPr wrap="square" rtlCol="0">
            <a:spAutoFit/>
          </a:bodyPr>
          <a:lstStyle/>
          <a:p>
            <a:r>
              <a:rPr lang="en-US" altLang="zh-CN" sz="1000" b="1" dirty="0">
                <a:solidFill>
                  <a:schemeClr val="accent2">
                    <a:lumMod val="50000"/>
                  </a:schemeClr>
                </a:solidFill>
              </a:rPr>
              <a:t>This is a secret letter</a:t>
            </a:r>
            <a:endParaRPr lang="zh-CN" altLang="en-US" sz="1000" b="1" dirty="0">
              <a:solidFill>
                <a:schemeClr val="accent2">
                  <a:lumMod val="50000"/>
                </a:schemeClr>
              </a:solidFill>
            </a:endParaRPr>
          </a:p>
        </p:txBody>
      </p:sp>
      <p:sp>
        <p:nvSpPr>
          <p:cNvPr id="74" name="TextBox 43"/>
          <p:cNvSpPr txBox="1"/>
          <p:nvPr/>
        </p:nvSpPr>
        <p:spPr>
          <a:xfrm>
            <a:off x="504721" y="3025313"/>
            <a:ext cx="839799" cy="369332"/>
          </a:xfrm>
          <a:prstGeom prst="rect">
            <a:avLst/>
          </a:prstGeom>
          <a:noFill/>
        </p:spPr>
        <p:txBody>
          <a:bodyPr wrap="square" rtlCol="0">
            <a:spAutoFit/>
          </a:bodyPr>
          <a:lstStyle/>
          <a:p>
            <a:r>
              <a:rPr lang="zh-CN" altLang="en-US" b="1" dirty="0">
                <a:solidFill>
                  <a:schemeClr val="accent2">
                    <a:lumMod val="50000"/>
                  </a:schemeClr>
                </a:solidFill>
              </a:rPr>
              <a:t>明文</a:t>
            </a:r>
          </a:p>
        </p:txBody>
      </p:sp>
      <p:sp>
        <p:nvSpPr>
          <p:cNvPr id="75" name="TextBox 46"/>
          <p:cNvSpPr txBox="1"/>
          <p:nvPr/>
        </p:nvSpPr>
        <p:spPr>
          <a:xfrm>
            <a:off x="2330371" y="3098339"/>
            <a:ext cx="839799" cy="369332"/>
          </a:xfrm>
          <a:prstGeom prst="rect">
            <a:avLst/>
          </a:prstGeom>
          <a:noFill/>
        </p:spPr>
        <p:txBody>
          <a:bodyPr wrap="square" rtlCol="0">
            <a:spAutoFit/>
          </a:bodyPr>
          <a:lstStyle/>
          <a:p>
            <a:r>
              <a:rPr lang="zh-CN" altLang="en-US" b="1" dirty="0">
                <a:solidFill>
                  <a:schemeClr val="accent2">
                    <a:lumMod val="50000"/>
                  </a:schemeClr>
                </a:solidFill>
              </a:rPr>
              <a:t>密文</a:t>
            </a:r>
          </a:p>
        </p:txBody>
      </p:sp>
      <p:sp>
        <p:nvSpPr>
          <p:cNvPr id="76" name="TextBox 48"/>
          <p:cNvSpPr txBox="1"/>
          <p:nvPr/>
        </p:nvSpPr>
        <p:spPr>
          <a:xfrm>
            <a:off x="1381033" y="3025313"/>
            <a:ext cx="839799" cy="369332"/>
          </a:xfrm>
          <a:prstGeom prst="rect">
            <a:avLst/>
          </a:prstGeom>
          <a:noFill/>
        </p:spPr>
        <p:txBody>
          <a:bodyPr wrap="square" rtlCol="0">
            <a:spAutoFit/>
          </a:bodyPr>
          <a:lstStyle/>
          <a:p>
            <a:r>
              <a:rPr lang="zh-CN" altLang="en-US" b="1" dirty="0">
                <a:solidFill>
                  <a:schemeClr val="accent2">
                    <a:lumMod val="50000"/>
                  </a:schemeClr>
                </a:solidFill>
              </a:rPr>
              <a:t>加密</a:t>
            </a:r>
          </a:p>
        </p:txBody>
      </p:sp>
      <p:cxnSp>
        <p:nvCxnSpPr>
          <p:cNvPr id="77" name="直接箭头连接符 76"/>
          <p:cNvCxnSpPr/>
          <p:nvPr/>
        </p:nvCxnSpPr>
        <p:spPr>
          <a:xfrm>
            <a:off x="3279709" y="3755573"/>
            <a:ext cx="365130" cy="1588"/>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7" descr="mail"/>
          <p:cNvPicPr>
            <a:picLocks noChangeAspect="1" noChangeArrowheads="1"/>
          </p:cNvPicPr>
          <p:nvPr/>
        </p:nvPicPr>
        <p:blipFill>
          <a:blip r:embed="rId4" cstate="print"/>
          <a:srcRect/>
          <a:stretch>
            <a:fillRect/>
          </a:stretch>
        </p:blipFill>
        <p:spPr bwMode="auto">
          <a:xfrm>
            <a:off x="5653054" y="3463469"/>
            <a:ext cx="1314468" cy="813022"/>
          </a:xfrm>
          <a:prstGeom prst="rect">
            <a:avLst/>
          </a:prstGeom>
          <a:noFill/>
        </p:spPr>
      </p:pic>
      <p:sp>
        <p:nvSpPr>
          <p:cNvPr id="79" name="TextBox 54"/>
          <p:cNvSpPr txBox="1"/>
          <p:nvPr/>
        </p:nvSpPr>
        <p:spPr>
          <a:xfrm>
            <a:off x="5835619" y="3061826"/>
            <a:ext cx="839799" cy="369332"/>
          </a:xfrm>
          <a:prstGeom prst="rect">
            <a:avLst/>
          </a:prstGeom>
          <a:noFill/>
        </p:spPr>
        <p:txBody>
          <a:bodyPr wrap="square" rtlCol="0">
            <a:spAutoFit/>
          </a:bodyPr>
          <a:lstStyle/>
          <a:p>
            <a:r>
              <a:rPr lang="zh-CN" altLang="en-US" b="1" dirty="0">
                <a:solidFill>
                  <a:schemeClr val="accent2">
                    <a:lumMod val="50000"/>
                  </a:schemeClr>
                </a:solidFill>
              </a:rPr>
              <a:t>密文</a:t>
            </a:r>
          </a:p>
        </p:txBody>
      </p:sp>
      <p:cxnSp>
        <p:nvCxnSpPr>
          <p:cNvPr id="80" name="直接箭头连接符 79"/>
          <p:cNvCxnSpPr/>
          <p:nvPr/>
        </p:nvCxnSpPr>
        <p:spPr>
          <a:xfrm>
            <a:off x="5360950" y="3792086"/>
            <a:ext cx="365130" cy="1588"/>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V="1">
            <a:off x="6784957" y="3792087"/>
            <a:ext cx="876312" cy="2"/>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82" name="Picture 9" descr="lock"/>
          <p:cNvPicPr>
            <a:picLocks noChangeAspect="1" noChangeArrowheads="1"/>
          </p:cNvPicPr>
          <p:nvPr/>
        </p:nvPicPr>
        <p:blipFill>
          <a:blip r:embed="rId5" cstate="print"/>
          <a:srcRect/>
          <a:stretch>
            <a:fillRect/>
          </a:stretch>
        </p:blipFill>
        <p:spPr bwMode="auto">
          <a:xfrm>
            <a:off x="6967522" y="3499983"/>
            <a:ext cx="524377" cy="511182"/>
          </a:xfrm>
          <a:prstGeom prst="rect">
            <a:avLst/>
          </a:prstGeom>
          <a:noFill/>
        </p:spPr>
      </p:pic>
      <p:sp>
        <p:nvSpPr>
          <p:cNvPr id="83" name="TextBox 58"/>
          <p:cNvSpPr txBox="1"/>
          <p:nvPr/>
        </p:nvSpPr>
        <p:spPr>
          <a:xfrm>
            <a:off x="6857983" y="3061827"/>
            <a:ext cx="839799" cy="369332"/>
          </a:xfrm>
          <a:prstGeom prst="rect">
            <a:avLst/>
          </a:prstGeom>
          <a:noFill/>
        </p:spPr>
        <p:txBody>
          <a:bodyPr wrap="square" rtlCol="0">
            <a:spAutoFit/>
          </a:bodyPr>
          <a:lstStyle/>
          <a:p>
            <a:r>
              <a:rPr lang="zh-CN" altLang="en-US" b="1" dirty="0">
                <a:solidFill>
                  <a:schemeClr val="accent2">
                    <a:lumMod val="50000"/>
                  </a:schemeClr>
                </a:solidFill>
              </a:rPr>
              <a:t>解密</a:t>
            </a:r>
          </a:p>
        </p:txBody>
      </p:sp>
      <p:sp>
        <p:nvSpPr>
          <p:cNvPr id="84" name="竖卷形 83"/>
          <p:cNvSpPr/>
          <p:nvPr/>
        </p:nvSpPr>
        <p:spPr>
          <a:xfrm>
            <a:off x="7624756" y="3390444"/>
            <a:ext cx="839799" cy="803286"/>
          </a:xfrm>
          <a:prstGeom prst="verticalScroll">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60"/>
          <p:cNvSpPr txBox="1"/>
          <p:nvPr/>
        </p:nvSpPr>
        <p:spPr>
          <a:xfrm>
            <a:off x="7697782" y="3536496"/>
            <a:ext cx="730260" cy="553998"/>
          </a:xfrm>
          <a:prstGeom prst="rect">
            <a:avLst/>
          </a:prstGeom>
          <a:noFill/>
        </p:spPr>
        <p:txBody>
          <a:bodyPr wrap="square" rtlCol="0">
            <a:spAutoFit/>
          </a:bodyPr>
          <a:lstStyle/>
          <a:p>
            <a:r>
              <a:rPr lang="en-US" altLang="zh-CN" sz="1000" b="1" dirty="0">
                <a:solidFill>
                  <a:schemeClr val="accent2">
                    <a:lumMod val="50000"/>
                  </a:schemeClr>
                </a:solidFill>
              </a:rPr>
              <a:t>This is a secret letter</a:t>
            </a:r>
            <a:endParaRPr lang="zh-CN" altLang="en-US" sz="1000" b="1" dirty="0">
              <a:solidFill>
                <a:schemeClr val="accent2">
                  <a:lumMod val="50000"/>
                </a:schemeClr>
              </a:solidFill>
            </a:endParaRPr>
          </a:p>
        </p:txBody>
      </p:sp>
      <p:sp>
        <p:nvSpPr>
          <p:cNvPr id="86" name="TextBox 61"/>
          <p:cNvSpPr txBox="1"/>
          <p:nvPr/>
        </p:nvSpPr>
        <p:spPr>
          <a:xfrm>
            <a:off x="7588243" y="3025314"/>
            <a:ext cx="839799" cy="369332"/>
          </a:xfrm>
          <a:prstGeom prst="rect">
            <a:avLst/>
          </a:prstGeom>
          <a:noFill/>
        </p:spPr>
        <p:txBody>
          <a:bodyPr wrap="square" rtlCol="0">
            <a:spAutoFit/>
          </a:bodyPr>
          <a:lstStyle/>
          <a:p>
            <a:r>
              <a:rPr lang="zh-CN" altLang="en-US" b="1" dirty="0">
                <a:solidFill>
                  <a:schemeClr val="accent2">
                    <a:lumMod val="50000"/>
                  </a:schemeClr>
                </a:solidFill>
              </a:rPr>
              <a:t>明文</a:t>
            </a:r>
          </a:p>
        </p:txBody>
      </p:sp>
      <p:sp>
        <p:nvSpPr>
          <p:cNvPr id="87" name="TextBox 45"/>
          <p:cNvSpPr txBox="1"/>
          <p:nvPr/>
        </p:nvSpPr>
        <p:spPr>
          <a:xfrm>
            <a:off x="7040548" y="1491768"/>
            <a:ext cx="839799" cy="369332"/>
          </a:xfrm>
          <a:prstGeom prst="rect">
            <a:avLst/>
          </a:prstGeom>
          <a:noFill/>
        </p:spPr>
        <p:txBody>
          <a:bodyPr wrap="square" rtlCol="0">
            <a:spAutoFit/>
          </a:bodyPr>
          <a:lstStyle/>
          <a:p>
            <a:r>
              <a:rPr lang="en-US" altLang="zh-CN" b="1" dirty="0">
                <a:solidFill>
                  <a:schemeClr val="accent2">
                    <a:lumMod val="50000"/>
                  </a:schemeClr>
                </a:solidFill>
              </a:rPr>
              <a:t>Alice</a:t>
            </a:r>
            <a:endParaRPr lang="zh-CN" altLang="en-US" b="1" dirty="0">
              <a:solidFill>
                <a:schemeClr val="accent2">
                  <a:lumMod val="50000"/>
                </a:schemeClr>
              </a:solidFill>
            </a:endParaRPr>
          </a:p>
        </p:txBody>
      </p:sp>
      <p:sp>
        <p:nvSpPr>
          <p:cNvPr id="88" name="TextBox 47"/>
          <p:cNvSpPr txBox="1"/>
          <p:nvPr/>
        </p:nvSpPr>
        <p:spPr>
          <a:xfrm>
            <a:off x="1058764" y="1461604"/>
            <a:ext cx="839799" cy="369332"/>
          </a:xfrm>
          <a:prstGeom prst="rect">
            <a:avLst/>
          </a:prstGeom>
          <a:noFill/>
        </p:spPr>
        <p:txBody>
          <a:bodyPr wrap="square" rtlCol="0">
            <a:spAutoFit/>
          </a:bodyPr>
          <a:lstStyle/>
          <a:p>
            <a:r>
              <a:rPr lang="en-US" altLang="zh-CN" b="1" dirty="0">
                <a:solidFill>
                  <a:schemeClr val="accent2">
                    <a:lumMod val="50000"/>
                  </a:schemeClr>
                </a:solidFill>
              </a:rPr>
              <a:t>Bob</a:t>
            </a:r>
            <a:endParaRPr lang="zh-CN" altLang="en-US" b="1" dirty="0">
              <a:solidFill>
                <a:schemeClr val="accent2">
                  <a:lumMod val="50000"/>
                </a:schemeClr>
              </a:solidFill>
            </a:endParaRPr>
          </a:p>
        </p:txBody>
      </p:sp>
      <p:pic>
        <p:nvPicPr>
          <p:cNvPr id="89" name="Picture 9" descr="lock"/>
          <p:cNvPicPr>
            <a:picLocks noChangeAspect="1" noChangeArrowheads="1"/>
          </p:cNvPicPr>
          <p:nvPr/>
        </p:nvPicPr>
        <p:blipFill>
          <a:blip r:embed="rId5" cstate="print"/>
          <a:srcRect/>
          <a:stretch>
            <a:fillRect/>
          </a:stretch>
        </p:blipFill>
        <p:spPr bwMode="auto">
          <a:xfrm>
            <a:off x="1490572" y="3463470"/>
            <a:ext cx="524377" cy="511182"/>
          </a:xfrm>
          <a:prstGeom prst="rect">
            <a:avLst/>
          </a:prstGeom>
          <a:noFill/>
        </p:spPr>
      </p:pic>
      <p:pic>
        <p:nvPicPr>
          <p:cNvPr id="90" name="Picture 13" descr="broker2"/>
          <p:cNvPicPr>
            <a:picLocks noChangeAspect="1" noChangeArrowheads="1"/>
          </p:cNvPicPr>
          <p:nvPr/>
        </p:nvPicPr>
        <p:blipFill>
          <a:blip r:embed="rId6" cstate="print"/>
          <a:srcRect r="29375" b="31186"/>
          <a:stretch>
            <a:fillRect/>
          </a:stretch>
        </p:blipFill>
        <p:spPr bwMode="auto">
          <a:xfrm>
            <a:off x="78761" y="1610501"/>
            <a:ext cx="1345405" cy="1241442"/>
          </a:xfrm>
          <a:prstGeom prst="rect">
            <a:avLst/>
          </a:prstGeom>
          <a:noFill/>
        </p:spPr>
      </p:pic>
    </p:spTree>
    <p:extLst>
      <p:ext uri="{BB962C8B-B14F-4D97-AF65-F5344CB8AC3E}">
        <p14:creationId xmlns:p14="http://schemas.microsoft.com/office/powerpoint/2010/main" val="353587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blinds(horizontal)">
                                      <p:cBhvr>
                                        <p:cTn id="12" dur="500"/>
                                        <p:tgtEl>
                                          <p:spTgt spid="8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blinds(horizontal)">
                                      <p:cBhvr>
                                        <p:cTn id="15" dur="500"/>
                                        <p:tgtEl>
                                          <p:spTgt spid="87"/>
                                        </p:tgtEl>
                                      </p:cBhvr>
                                    </p:animEffect>
                                  </p:childTnLst>
                                </p:cTn>
                              </p:par>
                              <p:par>
                                <p:cTn id="16" presetID="3" presetClass="entr" presetSubtype="1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blinds(horizontal)">
                                      <p:cBhvr>
                                        <p:cTn id="18" dur="500"/>
                                        <p:tgtEl>
                                          <p:spTgt spid="6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blinds(horizontal)">
                                      <p:cBhvr>
                                        <p:cTn id="23" dur="500"/>
                                        <p:tgtEl>
                                          <p:spTgt spid="5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blinds(horizontal)">
                                      <p:cBhvr>
                                        <p:cTn id="26" dur="500"/>
                                        <p:tgtEl>
                                          <p:spTgt spid="6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blinds(horizontal)">
                                      <p:cBhvr>
                                        <p:cTn id="29" dur="500"/>
                                        <p:tgtEl>
                                          <p:spTgt spid="5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blinds(horizontal)">
                                      <p:cBhvr>
                                        <p:cTn id="32" dur="500"/>
                                        <p:tgtEl>
                                          <p:spTgt spid="6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blinds(horizontal)">
                                      <p:cBhvr>
                                        <p:cTn id="37" dur="500"/>
                                        <p:tgtEl>
                                          <p:spTgt spid="7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blinds(horizontal)">
                                      <p:cBhvr>
                                        <p:cTn id="40" dur="500"/>
                                        <p:tgtEl>
                                          <p:spTgt spid="7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blinds(horizontal)">
                                      <p:cBhvr>
                                        <p:cTn id="43" dur="500"/>
                                        <p:tgtEl>
                                          <p:spTgt spid="7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animEffect transition="in" filter="blinds(horizontal)">
                                      <p:cBhvr>
                                        <p:cTn id="48" dur="500"/>
                                        <p:tgtEl>
                                          <p:spTgt spid="89"/>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blinds(horizontal)">
                                      <p:cBhvr>
                                        <p:cTn id="51" dur="500"/>
                                        <p:tgtEl>
                                          <p:spTgt spid="76"/>
                                        </p:tgtEl>
                                      </p:cBhvr>
                                    </p:animEffect>
                                  </p:childTnLst>
                                </p:cTn>
                              </p:par>
                              <p:par>
                                <p:cTn id="52" presetID="3" presetClass="entr" presetSubtype="10" fill="hold" nodeType="withEffect">
                                  <p:stCondLst>
                                    <p:cond delay="0"/>
                                  </p:stCondLst>
                                  <p:childTnLst>
                                    <p:set>
                                      <p:cBhvr>
                                        <p:cTn id="53" dur="1" fill="hold">
                                          <p:stCondLst>
                                            <p:cond delay="0"/>
                                          </p:stCondLst>
                                        </p:cTn>
                                        <p:tgtEl>
                                          <p:spTgt spid="72"/>
                                        </p:tgtEl>
                                        <p:attrNameLst>
                                          <p:attrName>style.visibility</p:attrName>
                                        </p:attrNameLst>
                                      </p:cBhvr>
                                      <p:to>
                                        <p:strVal val="visible"/>
                                      </p:to>
                                    </p:set>
                                    <p:animEffect transition="in" filter="blinds(horizontal)">
                                      <p:cBhvr>
                                        <p:cTn id="54" dur="500"/>
                                        <p:tgtEl>
                                          <p:spTgt spid="72"/>
                                        </p:tgtEl>
                                      </p:cBhvr>
                                    </p:animEffect>
                                  </p:childTnLst>
                                </p:cTn>
                              </p:par>
                              <p:par>
                                <p:cTn id="55" presetID="3" presetClass="entr" presetSubtype="10"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blinds(horizontal)">
                                      <p:cBhvr>
                                        <p:cTn id="57" dur="500"/>
                                        <p:tgtEl>
                                          <p:spTgt spid="70"/>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75"/>
                                        </p:tgtEl>
                                        <p:attrNameLst>
                                          <p:attrName>style.visibility</p:attrName>
                                        </p:attrNameLst>
                                      </p:cBhvr>
                                      <p:to>
                                        <p:strVal val="visible"/>
                                      </p:to>
                                    </p:set>
                                    <p:animEffect transition="in" filter="blinds(horizontal)">
                                      <p:cBhvr>
                                        <p:cTn id="60" dur="500"/>
                                        <p:tgtEl>
                                          <p:spTgt spid="75"/>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blinds(horizontal)">
                                      <p:cBhvr>
                                        <p:cTn id="65" dur="500"/>
                                        <p:tgtEl>
                                          <p:spTgt spid="51"/>
                                        </p:tgtEl>
                                      </p:cBhvr>
                                    </p:animEffect>
                                  </p:childTnLst>
                                </p:cTn>
                              </p:par>
                              <p:par>
                                <p:cTn id="66" presetID="3" presetClass="entr" presetSubtype="10" fill="hold" nodeType="with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blinds(horizontal)">
                                      <p:cBhvr>
                                        <p:cTn id="68" dur="500"/>
                                        <p:tgtEl>
                                          <p:spTgt spid="7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79"/>
                                        </p:tgtEl>
                                        <p:attrNameLst>
                                          <p:attrName>style.visibility</p:attrName>
                                        </p:attrNameLst>
                                      </p:cBhvr>
                                      <p:to>
                                        <p:strVal val="visible"/>
                                      </p:to>
                                    </p:set>
                                    <p:animEffect transition="in" filter="blinds(horizontal)">
                                      <p:cBhvr>
                                        <p:cTn id="71" dur="500"/>
                                        <p:tgtEl>
                                          <p:spTgt spid="79"/>
                                        </p:tgtEl>
                                      </p:cBhvr>
                                    </p:animEffect>
                                  </p:childTnLst>
                                </p:cTn>
                              </p:par>
                              <p:par>
                                <p:cTn id="72" presetID="3" presetClass="entr" presetSubtype="10" fill="hold" nodeType="withEffect">
                                  <p:stCondLst>
                                    <p:cond delay="0"/>
                                  </p:stCondLst>
                                  <p:childTnLst>
                                    <p:set>
                                      <p:cBhvr>
                                        <p:cTn id="73" dur="1" fill="hold">
                                          <p:stCondLst>
                                            <p:cond delay="0"/>
                                          </p:stCondLst>
                                        </p:cTn>
                                        <p:tgtEl>
                                          <p:spTgt spid="80"/>
                                        </p:tgtEl>
                                        <p:attrNameLst>
                                          <p:attrName>style.visibility</p:attrName>
                                        </p:attrNameLst>
                                      </p:cBhvr>
                                      <p:to>
                                        <p:strVal val="visible"/>
                                      </p:to>
                                    </p:set>
                                    <p:animEffect transition="in" filter="blinds(horizontal)">
                                      <p:cBhvr>
                                        <p:cTn id="74" dur="500"/>
                                        <p:tgtEl>
                                          <p:spTgt spid="80"/>
                                        </p:tgtEl>
                                      </p:cBhvr>
                                    </p:animEffect>
                                  </p:childTnLst>
                                </p:cTn>
                              </p:par>
                              <p:par>
                                <p:cTn id="75" presetID="3" presetClass="entr" presetSubtype="10" fill="hold" nodeType="withEffect">
                                  <p:stCondLst>
                                    <p:cond delay="0"/>
                                  </p:stCondLst>
                                  <p:childTnLst>
                                    <p:set>
                                      <p:cBhvr>
                                        <p:cTn id="76" dur="1" fill="hold">
                                          <p:stCondLst>
                                            <p:cond delay="0"/>
                                          </p:stCondLst>
                                        </p:cTn>
                                        <p:tgtEl>
                                          <p:spTgt spid="78"/>
                                        </p:tgtEl>
                                        <p:attrNameLst>
                                          <p:attrName>style.visibility</p:attrName>
                                        </p:attrNameLst>
                                      </p:cBhvr>
                                      <p:to>
                                        <p:strVal val="visible"/>
                                      </p:to>
                                    </p:set>
                                    <p:animEffect transition="in" filter="blinds(horizontal)">
                                      <p:cBhvr>
                                        <p:cTn id="77" dur="500"/>
                                        <p:tgtEl>
                                          <p:spTgt spid="7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81"/>
                                        </p:tgtEl>
                                        <p:attrNameLst>
                                          <p:attrName>style.visibility</p:attrName>
                                        </p:attrNameLst>
                                      </p:cBhvr>
                                      <p:to>
                                        <p:strVal val="visible"/>
                                      </p:to>
                                    </p:set>
                                    <p:animEffect transition="in" filter="blinds(horizontal)">
                                      <p:cBhvr>
                                        <p:cTn id="82" dur="500"/>
                                        <p:tgtEl>
                                          <p:spTgt spid="81"/>
                                        </p:tgtEl>
                                      </p:cBhvr>
                                    </p:animEffect>
                                  </p:childTnLst>
                                </p:cTn>
                              </p:par>
                              <p:par>
                                <p:cTn id="83" presetID="3" presetClass="entr" presetSubtype="10" fill="hold" nodeType="withEffect">
                                  <p:stCondLst>
                                    <p:cond delay="0"/>
                                  </p:stCondLst>
                                  <p:childTnLst>
                                    <p:set>
                                      <p:cBhvr>
                                        <p:cTn id="84" dur="1" fill="hold">
                                          <p:stCondLst>
                                            <p:cond delay="0"/>
                                          </p:stCondLst>
                                        </p:cTn>
                                        <p:tgtEl>
                                          <p:spTgt spid="82"/>
                                        </p:tgtEl>
                                        <p:attrNameLst>
                                          <p:attrName>style.visibility</p:attrName>
                                        </p:attrNameLst>
                                      </p:cBhvr>
                                      <p:to>
                                        <p:strVal val="visible"/>
                                      </p:to>
                                    </p:set>
                                    <p:animEffect transition="in" filter="blinds(horizontal)">
                                      <p:cBhvr>
                                        <p:cTn id="85" dur="500"/>
                                        <p:tgtEl>
                                          <p:spTgt spid="82"/>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blinds(horizontal)">
                                      <p:cBhvr>
                                        <p:cTn id="88" dur="500"/>
                                        <p:tgtEl>
                                          <p:spTgt spid="83"/>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84"/>
                                        </p:tgtEl>
                                        <p:attrNameLst>
                                          <p:attrName>style.visibility</p:attrName>
                                        </p:attrNameLst>
                                      </p:cBhvr>
                                      <p:to>
                                        <p:strVal val="visible"/>
                                      </p:to>
                                    </p:set>
                                    <p:animEffect transition="in" filter="blinds(horizontal)">
                                      <p:cBhvr>
                                        <p:cTn id="91" dur="500"/>
                                        <p:tgtEl>
                                          <p:spTgt spid="84"/>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blinds(horizontal)">
                                      <p:cBhvr>
                                        <p:cTn id="94" dur="500"/>
                                        <p:tgtEl>
                                          <p:spTgt spid="85"/>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86"/>
                                        </p:tgtEl>
                                        <p:attrNameLst>
                                          <p:attrName>style.visibility</p:attrName>
                                        </p:attrNameLst>
                                      </p:cBhvr>
                                      <p:to>
                                        <p:strVal val="visible"/>
                                      </p:to>
                                    </p:set>
                                    <p:animEffect transition="in" filter="blinds(horizontal)">
                                      <p:cBhvr>
                                        <p:cTn id="97" dur="500"/>
                                        <p:tgtEl>
                                          <p:spTgt spid="86"/>
                                        </p:tgtEl>
                                      </p:cBhvr>
                                    </p:animEffect>
                                  </p:childTnLst>
                                </p:cTn>
                              </p:par>
                              <p:par>
                                <p:cTn id="98" presetID="3" presetClass="entr" presetSubtype="10" fill="hold" nodeType="withEffect">
                                  <p:stCondLst>
                                    <p:cond delay="0"/>
                                  </p:stCondLst>
                                  <p:childTnLst>
                                    <p:set>
                                      <p:cBhvr>
                                        <p:cTn id="99" dur="1" fill="hold">
                                          <p:stCondLst>
                                            <p:cond delay="0"/>
                                          </p:stCondLst>
                                        </p:cTn>
                                        <p:tgtEl>
                                          <p:spTgt spid="90"/>
                                        </p:tgtEl>
                                        <p:attrNameLst>
                                          <p:attrName>style.visibility</p:attrName>
                                        </p:attrNameLst>
                                      </p:cBhvr>
                                      <p:to>
                                        <p:strVal val="visible"/>
                                      </p:to>
                                    </p:set>
                                    <p:animEffect transition="in" filter="blinds(horizontal)">
                                      <p:cBhvr>
                                        <p:cTn id="10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1" grpId="0" animBg="1"/>
      <p:bldP spid="52" grpId="0" animBg="1"/>
      <p:bldP spid="67" grpId="0"/>
      <p:bldP spid="68" grpId="0"/>
      <p:bldP spid="71" grpId="0" animBg="1"/>
      <p:bldP spid="73" grpId="0"/>
      <p:bldP spid="74" grpId="0"/>
      <p:bldP spid="75" grpId="0"/>
      <p:bldP spid="76" grpId="0"/>
      <p:bldP spid="79" grpId="0"/>
      <p:bldP spid="83" grpId="0"/>
      <p:bldP spid="84" grpId="0" animBg="1"/>
      <p:bldP spid="85" grpId="0"/>
      <p:bldP spid="86" grpId="0"/>
      <p:bldP spid="87" grpId="0"/>
      <p:bldP spid="88"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104775" y="137556"/>
            <a:ext cx="365202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fontAlgn="base">
              <a:spcBef>
                <a:spcPct val="50000"/>
              </a:spcBef>
              <a:spcAft>
                <a:spcPct val="0"/>
              </a:spcAft>
              <a:defRPr/>
            </a:pPr>
            <a:r>
              <a:rPr lang="zh-CN" altLang="en-US" sz="2800" dirty="0">
                <a:solidFill>
                  <a:srgbClr val="A50021"/>
                </a:solidFill>
                <a:latin typeface="微软雅黑" panose="020B0503020204020204" pitchFamily="34" charset="-122"/>
                <a:ea typeface="微软雅黑" panose="020B0503020204020204" pitchFamily="34" charset="-122"/>
              </a:rPr>
              <a:t>公开密钥密码</a:t>
            </a:r>
          </a:p>
        </p:txBody>
      </p:sp>
      <p:sp>
        <p:nvSpPr>
          <p:cNvPr id="9" name="矩形 8">
            <a:extLst>
              <a:ext uri="{FF2B5EF4-FFF2-40B4-BE49-F238E27FC236}">
                <a16:creationId xmlns:a16="http://schemas.microsoft.com/office/drawing/2014/main" id="{3F1AB581-5A92-4ECE-94A3-60C898446168}"/>
              </a:ext>
            </a:extLst>
          </p:cNvPr>
          <p:cNvSpPr/>
          <p:nvPr/>
        </p:nvSpPr>
        <p:spPr>
          <a:xfrm>
            <a:off x="3506259" y="3540081"/>
            <a:ext cx="2203494" cy="461665"/>
          </a:xfrm>
          <a:prstGeom prst="rect">
            <a:avLst/>
          </a:prstGeom>
        </p:spPr>
        <p:txBody>
          <a:bodyPr wrap="square">
            <a:spAutoFit/>
          </a:bodyPr>
          <a:lstStyle/>
          <a:p>
            <a:pPr algn="ctr"/>
            <a:r>
              <a:rPr lang="zh-CN" altLang="en-US" sz="2400" b="1" dirty="0">
                <a:latin typeface="微软雅黑" panose="020B0503020204020204" pitchFamily="34" charset="-122"/>
                <a:ea typeface="微软雅黑" panose="020B0503020204020204" pitchFamily="34" charset="-122"/>
              </a:rPr>
              <a:t>公开密钥密码</a:t>
            </a:r>
            <a:endParaRPr lang="zh-CN" altLang="en-US" sz="2400" b="1" dirty="0"/>
          </a:p>
        </p:txBody>
      </p:sp>
      <p:sp>
        <p:nvSpPr>
          <p:cNvPr id="10" name="矩形 9">
            <a:extLst>
              <a:ext uri="{FF2B5EF4-FFF2-40B4-BE49-F238E27FC236}">
                <a16:creationId xmlns:a16="http://schemas.microsoft.com/office/drawing/2014/main" id="{0F56B4CB-69CD-453A-895B-83CB5083C3DC}"/>
              </a:ext>
            </a:extLst>
          </p:cNvPr>
          <p:cNvSpPr/>
          <p:nvPr/>
        </p:nvSpPr>
        <p:spPr bwMode="auto">
          <a:xfrm>
            <a:off x="382604" y="4716656"/>
            <a:ext cx="8498589" cy="1548246"/>
          </a:xfrm>
          <a:prstGeom prst="rect">
            <a:avLst/>
          </a:prstGeom>
          <a:solidFill>
            <a:srgbClr val="16164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fontAlgn="base">
              <a:lnSpc>
                <a:spcPct val="150000"/>
              </a:lnSpc>
              <a:spcBef>
                <a:spcPct val="0"/>
              </a:spcBef>
              <a:spcAft>
                <a:spcPct val="0"/>
              </a:spcAft>
            </a:pPr>
            <a:r>
              <a:rPr lang="zh-CN" altLang="en-US" sz="2400" b="1" dirty="0">
                <a:solidFill>
                  <a:srgbClr val="FFC000"/>
                </a:solidFill>
                <a:latin typeface="微软雅黑" panose="020B0503020204020204" pitchFamily="34" charset="-122"/>
                <a:ea typeface="微软雅黑" panose="020B0503020204020204" pitchFamily="34" charset="-122"/>
              </a:rPr>
              <a:t>特点：算法实现复杂、相对于对称密钥密码算法，速度较慢、有的算法密钥长度长</a:t>
            </a:r>
            <a:r>
              <a:rPr lang="en-US" altLang="zh-CN" sz="2400" b="1" dirty="0">
                <a:solidFill>
                  <a:srgbClr val="FFC000"/>
                </a:solidFill>
                <a:latin typeface="微软雅黑" panose="020B0503020204020204" pitchFamily="34" charset="-122"/>
                <a:ea typeface="微软雅黑" panose="020B0503020204020204" pitchFamily="34" charset="-122"/>
              </a:rPr>
              <a:t>(</a:t>
            </a:r>
            <a:r>
              <a:rPr lang="zh-CN" altLang="en-US" sz="2400" b="1" dirty="0">
                <a:solidFill>
                  <a:srgbClr val="FFC000"/>
                </a:solidFill>
                <a:latin typeface="微软雅黑" panose="020B0503020204020204" pitchFamily="34" charset="-122"/>
                <a:ea typeface="微软雅黑" panose="020B0503020204020204" pitchFamily="34" charset="-122"/>
              </a:rPr>
              <a:t>如</a:t>
            </a:r>
            <a:r>
              <a:rPr lang="en-US" altLang="zh-CN" sz="2400" b="1" dirty="0">
                <a:solidFill>
                  <a:srgbClr val="FFC000"/>
                </a:solidFill>
                <a:latin typeface="微软雅黑" panose="020B0503020204020204" pitchFamily="34" charset="-122"/>
                <a:ea typeface="微软雅黑" panose="020B0503020204020204" pitchFamily="34" charset="-122"/>
              </a:rPr>
              <a:t>RSA, </a:t>
            </a:r>
            <a:r>
              <a:rPr lang="en-US" altLang="zh-CN" sz="2400" b="1" dirty="0" err="1">
                <a:solidFill>
                  <a:srgbClr val="FFC000"/>
                </a:solidFill>
                <a:latin typeface="微软雅黑" panose="020B0503020204020204" pitchFamily="34" charset="-122"/>
                <a:ea typeface="微软雅黑" panose="020B0503020204020204" pitchFamily="34" charset="-122"/>
              </a:rPr>
              <a:t>EIGamal</a:t>
            </a:r>
            <a:r>
              <a:rPr lang="zh-CN" altLang="en-US" sz="2400" b="1" dirty="0">
                <a:solidFill>
                  <a:srgbClr val="FFC000"/>
                </a:solidFill>
                <a:latin typeface="微软雅黑" panose="020B0503020204020204" pitchFamily="34" charset="-122"/>
                <a:ea typeface="微软雅黑" panose="020B0503020204020204" pitchFamily="34" charset="-122"/>
              </a:rPr>
              <a:t>算法</a:t>
            </a:r>
            <a:r>
              <a:rPr lang="en-US" altLang="zh-CN" sz="2400" b="1" dirty="0">
                <a:solidFill>
                  <a:srgbClr val="FFC000"/>
                </a:solidFill>
                <a:latin typeface="微软雅黑" panose="020B0503020204020204" pitchFamily="34" charset="-122"/>
                <a:ea typeface="微软雅黑" panose="020B0503020204020204" pitchFamily="34" charset="-122"/>
              </a:rPr>
              <a:t>)</a:t>
            </a:r>
            <a:r>
              <a:rPr lang="zh-CN" altLang="en-US" sz="2400" b="1" dirty="0">
                <a:solidFill>
                  <a:srgbClr val="FFC000"/>
                </a:solidFill>
                <a:latin typeface="微软雅黑" panose="020B0503020204020204" pitchFamily="34" charset="-122"/>
                <a:ea typeface="微软雅黑" panose="020B0503020204020204" pitchFamily="34" charset="-122"/>
              </a:rPr>
              <a:t>、密钥分发容易</a:t>
            </a:r>
          </a:p>
          <a:p>
            <a:pPr algn="just" fontAlgn="base">
              <a:lnSpc>
                <a:spcPct val="150000"/>
              </a:lnSpc>
              <a:spcBef>
                <a:spcPct val="0"/>
              </a:spcBef>
              <a:spcAft>
                <a:spcPct val="0"/>
              </a:spcAft>
            </a:pPr>
            <a:endParaRPr lang="en-US" altLang="zh-CN" sz="2000" b="1" dirty="0">
              <a:solidFill>
                <a:srgbClr val="FFC000"/>
              </a:solidFill>
              <a:latin typeface="微软雅黑" panose="020B0503020204020204" pitchFamily="34" charset="-122"/>
              <a:ea typeface="微软雅黑" panose="020B0503020204020204" pitchFamily="34" charset="-122"/>
            </a:endParaRPr>
          </a:p>
          <a:p>
            <a:pPr algn="just" fontAlgn="base">
              <a:lnSpc>
                <a:spcPct val="150000"/>
              </a:lnSpc>
              <a:spcBef>
                <a:spcPct val="0"/>
              </a:spcBef>
              <a:spcAft>
                <a:spcPct val="0"/>
              </a:spcAft>
            </a:pPr>
            <a:endParaRPr lang="zh-CN" altLang="en-US" sz="2000" b="1" dirty="0">
              <a:solidFill>
                <a:srgbClr val="FFC000"/>
              </a:solidFill>
              <a:latin typeface="微软雅黑" panose="020B0503020204020204" pitchFamily="34" charset="-122"/>
              <a:ea typeface="微软雅黑" panose="020B0503020204020204" pitchFamily="34" charset="-122"/>
            </a:endParaRPr>
          </a:p>
          <a:p>
            <a:pPr algn="ctr" fontAlgn="base">
              <a:lnSpc>
                <a:spcPct val="150000"/>
              </a:lnSpc>
              <a:spcBef>
                <a:spcPct val="0"/>
              </a:spcBef>
              <a:spcAft>
                <a:spcPct val="0"/>
              </a:spcAft>
            </a:pPr>
            <a:endParaRPr kumimoji="0" lang="zh-CN" altLang="en-US" sz="2800" b="1" i="0" u="none" strike="noStrike" cap="none" normalizeH="0" baseline="0" dirty="0">
              <a:ln>
                <a:noFill/>
              </a:ln>
              <a:solidFill>
                <a:schemeClr val="bg1"/>
              </a:solidFill>
              <a:effectLst/>
              <a:latin typeface="Times New Roman" pitchFamily="18" charset="0"/>
              <a:ea typeface="宋体" pitchFamily="2" charset="-122"/>
            </a:endParaRPr>
          </a:p>
        </p:txBody>
      </p:sp>
      <p:pic>
        <p:nvPicPr>
          <p:cNvPr id="13" name="Picture 12" descr="broker1"/>
          <p:cNvPicPr>
            <a:picLocks noChangeAspect="1" noChangeArrowheads="1"/>
          </p:cNvPicPr>
          <p:nvPr/>
        </p:nvPicPr>
        <p:blipFill>
          <a:blip r:embed="rId3" cstate="print"/>
          <a:srcRect r="32913" b="24605"/>
          <a:stretch>
            <a:fillRect/>
          </a:stretch>
        </p:blipFill>
        <p:spPr bwMode="auto">
          <a:xfrm>
            <a:off x="6991457" y="1080055"/>
            <a:ext cx="1277955" cy="1453204"/>
          </a:xfrm>
          <a:prstGeom prst="rect">
            <a:avLst/>
          </a:prstGeom>
          <a:noFill/>
        </p:spPr>
      </p:pic>
      <p:pic>
        <p:nvPicPr>
          <p:cNvPr id="14" name="Picture 13" descr="broker2"/>
          <p:cNvPicPr>
            <a:picLocks noChangeAspect="1" noChangeArrowheads="1"/>
          </p:cNvPicPr>
          <p:nvPr/>
        </p:nvPicPr>
        <p:blipFill>
          <a:blip r:embed="rId4" cstate="print"/>
          <a:srcRect r="29375" b="31186"/>
          <a:stretch>
            <a:fillRect/>
          </a:stretch>
        </p:blipFill>
        <p:spPr bwMode="auto">
          <a:xfrm>
            <a:off x="565169" y="1153081"/>
            <a:ext cx="1345405" cy="1241442"/>
          </a:xfrm>
          <a:prstGeom prst="rect">
            <a:avLst/>
          </a:prstGeom>
          <a:noFill/>
        </p:spPr>
      </p:pic>
      <p:sp>
        <p:nvSpPr>
          <p:cNvPr id="15" name="TextBox 5"/>
          <p:cNvSpPr txBox="1"/>
          <p:nvPr/>
        </p:nvSpPr>
        <p:spPr>
          <a:xfrm>
            <a:off x="358712" y="993593"/>
            <a:ext cx="811161" cy="461665"/>
          </a:xfrm>
          <a:prstGeom prst="rect">
            <a:avLst/>
          </a:prstGeom>
          <a:noFill/>
        </p:spPr>
        <p:txBody>
          <a:bodyPr wrap="square" rtlCol="0">
            <a:spAutoFit/>
          </a:bodyPr>
          <a:lstStyle/>
          <a:p>
            <a:r>
              <a:rPr lang="en-US" altLang="zh-CN" sz="2400" b="1" dirty="0">
                <a:solidFill>
                  <a:schemeClr val="accent2">
                    <a:lumMod val="50000"/>
                  </a:schemeClr>
                </a:solidFill>
              </a:rPr>
              <a:t>Bob</a:t>
            </a:r>
            <a:endParaRPr lang="zh-CN" altLang="en-US" sz="2400" b="1" dirty="0">
              <a:solidFill>
                <a:schemeClr val="accent2">
                  <a:lumMod val="50000"/>
                </a:schemeClr>
              </a:solidFill>
            </a:endParaRPr>
          </a:p>
        </p:txBody>
      </p:sp>
      <p:pic>
        <p:nvPicPr>
          <p:cNvPr id="16" name="Picture 9" descr="key1"/>
          <p:cNvPicPr>
            <a:picLocks noChangeAspect="1" noChangeArrowheads="1"/>
          </p:cNvPicPr>
          <p:nvPr/>
        </p:nvPicPr>
        <p:blipFill>
          <a:blip r:embed="rId5" cstate="print"/>
          <a:srcRect/>
          <a:stretch>
            <a:fillRect/>
          </a:stretch>
        </p:blipFill>
        <p:spPr bwMode="auto">
          <a:xfrm>
            <a:off x="6310331" y="2987166"/>
            <a:ext cx="876312" cy="351752"/>
          </a:xfrm>
          <a:prstGeom prst="rect">
            <a:avLst/>
          </a:prstGeom>
          <a:noFill/>
          <a:effectLst/>
        </p:spPr>
      </p:pic>
      <p:pic>
        <p:nvPicPr>
          <p:cNvPr id="17" name="Picture 10" descr="key3"/>
          <p:cNvPicPr>
            <a:picLocks noChangeAspect="1" noChangeArrowheads="1"/>
          </p:cNvPicPr>
          <p:nvPr/>
        </p:nvPicPr>
        <p:blipFill>
          <a:blip r:embed="rId6" cstate="print"/>
          <a:srcRect/>
          <a:stretch>
            <a:fillRect/>
          </a:stretch>
        </p:blipFill>
        <p:spPr bwMode="auto">
          <a:xfrm>
            <a:off x="6273818" y="2549010"/>
            <a:ext cx="1000057" cy="401643"/>
          </a:xfrm>
          <a:prstGeom prst="rect">
            <a:avLst/>
          </a:prstGeom>
          <a:noFill/>
          <a:effectLst/>
        </p:spPr>
      </p:pic>
      <p:sp>
        <p:nvSpPr>
          <p:cNvPr id="18" name="TextBox 23"/>
          <p:cNvSpPr txBox="1"/>
          <p:nvPr/>
        </p:nvSpPr>
        <p:spPr>
          <a:xfrm>
            <a:off x="7223156" y="2622036"/>
            <a:ext cx="949338" cy="369332"/>
          </a:xfrm>
          <a:prstGeom prst="rect">
            <a:avLst/>
          </a:prstGeom>
          <a:noFill/>
        </p:spPr>
        <p:txBody>
          <a:bodyPr wrap="square" rtlCol="0">
            <a:spAutoFit/>
          </a:bodyPr>
          <a:lstStyle/>
          <a:p>
            <a:r>
              <a:rPr lang="zh-CN" altLang="en-US" b="1" dirty="0">
                <a:solidFill>
                  <a:schemeClr val="accent2">
                    <a:lumMod val="50000"/>
                  </a:schemeClr>
                </a:solidFill>
              </a:rPr>
              <a:t>公钥</a:t>
            </a:r>
          </a:p>
        </p:txBody>
      </p:sp>
      <p:sp>
        <p:nvSpPr>
          <p:cNvPr id="19" name="TextBox 24"/>
          <p:cNvSpPr txBox="1"/>
          <p:nvPr/>
        </p:nvSpPr>
        <p:spPr>
          <a:xfrm>
            <a:off x="7223156" y="2987166"/>
            <a:ext cx="949338" cy="369332"/>
          </a:xfrm>
          <a:prstGeom prst="rect">
            <a:avLst/>
          </a:prstGeom>
          <a:noFill/>
        </p:spPr>
        <p:txBody>
          <a:bodyPr wrap="square" rtlCol="0">
            <a:spAutoFit/>
          </a:bodyPr>
          <a:lstStyle/>
          <a:p>
            <a:r>
              <a:rPr lang="zh-CN" altLang="en-US" b="1" dirty="0">
                <a:solidFill>
                  <a:schemeClr val="accent2">
                    <a:lumMod val="50000"/>
                  </a:schemeClr>
                </a:solidFill>
              </a:rPr>
              <a:t>私钥</a:t>
            </a:r>
          </a:p>
        </p:txBody>
      </p:sp>
      <p:pic>
        <p:nvPicPr>
          <p:cNvPr id="20" name="Picture 10" descr="key3"/>
          <p:cNvPicPr>
            <a:picLocks noChangeAspect="1" noChangeArrowheads="1"/>
          </p:cNvPicPr>
          <p:nvPr/>
        </p:nvPicPr>
        <p:blipFill>
          <a:blip r:embed="rId6" cstate="print"/>
          <a:srcRect/>
          <a:stretch>
            <a:fillRect/>
          </a:stretch>
        </p:blipFill>
        <p:spPr bwMode="auto">
          <a:xfrm>
            <a:off x="1454102" y="2600533"/>
            <a:ext cx="1000057" cy="401643"/>
          </a:xfrm>
          <a:prstGeom prst="rect">
            <a:avLst/>
          </a:prstGeom>
          <a:noFill/>
          <a:effectLst/>
        </p:spPr>
      </p:pic>
      <p:pic>
        <p:nvPicPr>
          <p:cNvPr id="21" name="Picture 7" descr="mail"/>
          <p:cNvPicPr>
            <a:picLocks noChangeAspect="1" noChangeArrowheads="1"/>
          </p:cNvPicPr>
          <p:nvPr/>
        </p:nvPicPr>
        <p:blipFill>
          <a:blip r:embed="rId7" cstate="print"/>
          <a:srcRect/>
          <a:stretch>
            <a:fillRect/>
          </a:stretch>
        </p:blipFill>
        <p:spPr bwMode="auto">
          <a:xfrm>
            <a:off x="2220875" y="3841975"/>
            <a:ext cx="1204929" cy="745270"/>
          </a:xfrm>
          <a:prstGeom prst="rect">
            <a:avLst/>
          </a:prstGeom>
          <a:noFill/>
        </p:spPr>
      </p:pic>
      <p:sp>
        <p:nvSpPr>
          <p:cNvPr id="22" name="竖卷形 21"/>
          <p:cNvSpPr/>
          <p:nvPr/>
        </p:nvSpPr>
        <p:spPr>
          <a:xfrm>
            <a:off x="358712" y="3790452"/>
            <a:ext cx="839799" cy="803286"/>
          </a:xfrm>
          <a:prstGeom prst="verticalScroll">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30"/>
          <p:cNvSpPr txBox="1"/>
          <p:nvPr/>
        </p:nvSpPr>
        <p:spPr>
          <a:xfrm>
            <a:off x="431738" y="3936504"/>
            <a:ext cx="730260" cy="553998"/>
          </a:xfrm>
          <a:prstGeom prst="rect">
            <a:avLst/>
          </a:prstGeom>
          <a:noFill/>
        </p:spPr>
        <p:txBody>
          <a:bodyPr wrap="square" rtlCol="0">
            <a:spAutoFit/>
          </a:bodyPr>
          <a:lstStyle/>
          <a:p>
            <a:r>
              <a:rPr lang="en-US" altLang="zh-CN" sz="1000" b="1" dirty="0">
                <a:solidFill>
                  <a:schemeClr val="accent2">
                    <a:lumMod val="50000"/>
                  </a:schemeClr>
                </a:solidFill>
              </a:rPr>
              <a:t>This is a secret letter</a:t>
            </a:r>
            <a:endParaRPr lang="zh-CN" altLang="en-US" sz="1000" b="1" dirty="0">
              <a:solidFill>
                <a:schemeClr val="accent2">
                  <a:lumMod val="50000"/>
                </a:schemeClr>
              </a:solidFill>
            </a:endParaRPr>
          </a:p>
        </p:txBody>
      </p:sp>
      <p:sp>
        <p:nvSpPr>
          <p:cNvPr id="24" name="竖卷形 23"/>
          <p:cNvSpPr/>
          <p:nvPr/>
        </p:nvSpPr>
        <p:spPr>
          <a:xfrm>
            <a:off x="7515260" y="3790452"/>
            <a:ext cx="839799" cy="803286"/>
          </a:xfrm>
          <a:prstGeom prst="verticalScroll">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2"/>
          <p:cNvSpPr txBox="1"/>
          <p:nvPr/>
        </p:nvSpPr>
        <p:spPr>
          <a:xfrm>
            <a:off x="7588286" y="3936504"/>
            <a:ext cx="730260" cy="553998"/>
          </a:xfrm>
          <a:prstGeom prst="rect">
            <a:avLst/>
          </a:prstGeom>
          <a:noFill/>
        </p:spPr>
        <p:txBody>
          <a:bodyPr wrap="square" rtlCol="0">
            <a:spAutoFit/>
          </a:bodyPr>
          <a:lstStyle/>
          <a:p>
            <a:r>
              <a:rPr lang="en-US" altLang="zh-CN" sz="1000" b="1" dirty="0">
                <a:solidFill>
                  <a:schemeClr val="accent2">
                    <a:lumMod val="50000"/>
                  </a:schemeClr>
                </a:solidFill>
              </a:rPr>
              <a:t>This is a secret letter</a:t>
            </a:r>
            <a:endParaRPr lang="zh-CN" altLang="en-US" sz="1000" b="1" dirty="0">
              <a:solidFill>
                <a:schemeClr val="accent2">
                  <a:lumMod val="50000"/>
                </a:schemeClr>
              </a:solidFill>
            </a:endParaRPr>
          </a:p>
        </p:txBody>
      </p:sp>
      <p:pic>
        <p:nvPicPr>
          <p:cNvPr id="26" name="Picture 7" descr="mail"/>
          <p:cNvPicPr>
            <a:picLocks noChangeAspect="1" noChangeArrowheads="1"/>
          </p:cNvPicPr>
          <p:nvPr/>
        </p:nvPicPr>
        <p:blipFill>
          <a:blip r:embed="rId7" cstate="print"/>
          <a:srcRect/>
          <a:stretch>
            <a:fillRect/>
          </a:stretch>
        </p:blipFill>
        <p:spPr bwMode="auto">
          <a:xfrm>
            <a:off x="5507045" y="3863478"/>
            <a:ext cx="1204929" cy="745270"/>
          </a:xfrm>
          <a:prstGeom prst="rect">
            <a:avLst/>
          </a:prstGeom>
          <a:noFill/>
        </p:spPr>
      </p:pic>
      <p:cxnSp>
        <p:nvCxnSpPr>
          <p:cNvPr id="27" name="直接箭头连接符 26"/>
          <p:cNvCxnSpPr/>
          <p:nvPr/>
        </p:nvCxnSpPr>
        <p:spPr>
          <a:xfrm rot="10800000" flipV="1">
            <a:off x="2659031" y="2804601"/>
            <a:ext cx="3359196" cy="1"/>
          </a:xfrm>
          <a:prstGeom prst="straightConnector1">
            <a:avLst/>
          </a:prstGeom>
          <a:ln w="1905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TextBox 36"/>
          <p:cNvSpPr txBox="1"/>
          <p:nvPr/>
        </p:nvSpPr>
        <p:spPr>
          <a:xfrm>
            <a:off x="3501677" y="2401088"/>
            <a:ext cx="1898677" cy="369332"/>
          </a:xfrm>
          <a:prstGeom prst="rect">
            <a:avLst/>
          </a:prstGeom>
          <a:noFill/>
        </p:spPr>
        <p:txBody>
          <a:bodyPr wrap="square" rtlCol="0">
            <a:spAutoFit/>
          </a:bodyPr>
          <a:lstStyle/>
          <a:p>
            <a:r>
              <a:rPr lang="zh-CN" altLang="en-US" b="1" dirty="0">
                <a:solidFill>
                  <a:schemeClr val="accent2">
                    <a:lumMod val="50000"/>
                  </a:schemeClr>
                </a:solidFill>
              </a:rPr>
              <a:t>公钥发布给</a:t>
            </a:r>
            <a:r>
              <a:rPr lang="en-US" altLang="zh-CN" b="1" dirty="0">
                <a:solidFill>
                  <a:schemeClr val="accent2">
                    <a:lumMod val="50000"/>
                  </a:schemeClr>
                </a:solidFill>
              </a:rPr>
              <a:t>Bob</a:t>
            </a:r>
            <a:endParaRPr lang="zh-CN" altLang="en-US" b="1" dirty="0">
              <a:solidFill>
                <a:schemeClr val="accent2">
                  <a:lumMod val="50000"/>
                </a:schemeClr>
              </a:solidFill>
            </a:endParaRPr>
          </a:p>
        </p:txBody>
      </p:sp>
      <p:cxnSp>
        <p:nvCxnSpPr>
          <p:cNvPr id="29" name="直接箭头连接符 28"/>
          <p:cNvCxnSpPr/>
          <p:nvPr/>
        </p:nvCxnSpPr>
        <p:spPr>
          <a:xfrm rot="5400000">
            <a:off x="1235024" y="3425322"/>
            <a:ext cx="803288" cy="2"/>
          </a:xfrm>
          <a:prstGeom prst="straightConnector1">
            <a:avLst/>
          </a:prstGeom>
          <a:ln w="1905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1161998" y="4192095"/>
            <a:ext cx="1122775" cy="1"/>
          </a:xfrm>
          <a:prstGeom prst="straightConnector1">
            <a:avLst/>
          </a:prstGeom>
          <a:ln w="1905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3462317" y="4155582"/>
            <a:ext cx="2044728" cy="1588"/>
          </a:xfrm>
          <a:prstGeom prst="straightConnector1">
            <a:avLst/>
          </a:prstGeom>
          <a:ln w="1905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602435" y="4192095"/>
            <a:ext cx="876312" cy="1588"/>
          </a:xfrm>
          <a:prstGeom prst="straightConnector1">
            <a:avLst/>
          </a:prstGeom>
          <a:ln w="1905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rot="5400000">
            <a:off x="6676255" y="3534067"/>
            <a:ext cx="657234" cy="1588"/>
          </a:xfrm>
          <a:prstGeom prst="straightConnector1">
            <a:avLst/>
          </a:prstGeom>
          <a:ln w="1905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TextBox 54"/>
          <p:cNvSpPr txBox="1"/>
          <p:nvPr/>
        </p:nvSpPr>
        <p:spPr>
          <a:xfrm>
            <a:off x="1892258" y="2929152"/>
            <a:ext cx="1314468" cy="369332"/>
          </a:xfrm>
          <a:prstGeom prst="rect">
            <a:avLst/>
          </a:prstGeom>
          <a:noFill/>
        </p:spPr>
        <p:txBody>
          <a:bodyPr wrap="square" rtlCol="0">
            <a:spAutoFit/>
          </a:bodyPr>
          <a:lstStyle/>
          <a:p>
            <a:r>
              <a:rPr lang="en-US" altLang="zh-CN" b="1" dirty="0">
                <a:solidFill>
                  <a:schemeClr val="accent2">
                    <a:lumMod val="50000"/>
                  </a:schemeClr>
                </a:solidFill>
              </a:rPr>
              <a:t>Alice</a:t>
            </a:r>
            <a:r>
              <a:rPr lang="zh-CN" altLang="en-US" b="1" dirty="0">
                <a:solidFill>
                  <a:schemeClr val="accent2">
                    <a:lumMod val="50000"/>
                  </a:schemeClr>
                </a:solidFill>
              </a:rPr>
              <a:t>公钥</a:t>
            </a:r>
          </a:p>
        </p:txBody>
      </p:sp>
      <p:sp>
        <p:nvSpPr>
          <p:cNvPr id="35" name="TextBox 55"/>
          <p:cNvSpPr txBox="1"/>
          <p:nvPr/>
        </p:nvSpPr>
        <p:spPr>
          <a:xfrm>
            <a:off x="1782718" y="3513358"/>
            <a:ext cx="2008215" cy="369332"/>
          </a:xfrm>
          <a:prstGeom prst="rect">
            <a:avLst/>
          </a:prstGeom>
          <a:noFill/>
        </p:spPr>
        <p:txBody>
          <a:bodyPr wrap="square" rtlCol="0">
            <a:spAutoFit/>
          </a:bodyPr>
          <a:lstStyle/>
          <a:p>
            <a:r>
              <a:rPr lang="zh-CN" altLang="en-US" b="1" dirty="0">
                <a:solidFill>
                  <a:schemeClr val="accent2">
                    <a:lumMod val="50000"/>
                  </a:schemeClr>
                </a:solidFill>
              </a:rPr>
              <a:t>用</a:t>
            </a:r>
            <a:r>
              <a:rPr lang="en-US" altLang="zh-CN" b="1" dirty="0">
                <a:solidFill>
                  <a:schemeClr val="accent2">
                    <a:lumMod val="50000"/>
                  </a:schemeClr>
                </a:solidFill>
              </a:rPr>
              <a:t>Alice</a:t>
            </a:r>
            <a:r>
              <a:rPr lang="zh-CN" altLang="en-US" b="1" dirty="0">
                <a:solidFill>
                  <a:schemeClr val="accent2">
                    <a:lumMod val="50000"/>
                  </a:schemeClr>
                </a:solidFill>
              </a:rPr>
              <a:t>公钥加密</a:t>
            </a:r>
          </a:p>
        </p:txBody>
      </p:sp>
      <p:sp>
        <p:nvSpPr>
          <p:cNvPr id="36" name="TextBox 56"/>
          <p:cNvSpPr txBox="1"/>
          <p:nvPr/>
        </p:nvSpPr>
        <p:spPr>
          <a:xfrm>
            <a:off x="7004078" y="3425322"/>
            <a:ext cx="1533546" cy="369332"/>
          </a:xfrm>
          <a:prstGeom prst="rect">
            <a:avLst/>
          </a:prstGeom>
          <a:noFill/>
        </p:spPr>
        <p:txBody>
          <a:bodyPr wrap="square" rtlCol="0">
            <a:spAutoFit/>
          </a:bodyPr>
          <a:lstStyle/>
          <a:p>
            <a:r>
              <a:rPr lang="zh-CN" altLang="en-US" b="1" dirty="0">
                <a:solidFill>
                  <a:schemeClr val="accent2">
                    <a:lumMod val="50000"/>
                  </a:schemeClr>
                </a:solidFill>
              </a:rPr>
              <a:t>用私钥解密</a:t>
            </a:r>
          </a:p>
        </p:txBody>
      </p:sp>
      <p:pic>
        <p:nvPicPr>
          <p:cNvPr id="37" name="Picture 9" descr="lock"/>
          <p:cNvPicPr>
            <a:picLocks noChangeAspect="1" noChangeArrowheads="1"/>
          </p:cNvPicPr>
          <p:nvPr/>
        </p:nvPicPr>
        <p:blipFill>
          <a:blip r:embed="rId8" cstate="print"/>
          <a:srcRect/>
          <a:stretch>
            <a:fillRect/>
          </a:stretch>
        </p:blipFill>
        <p:spPr bwMode="auto">
          <a:xfrm>
            <a:off x="1308050" y="3826965"/>
            <a:ext cx="524377" cy="511182"/>
          </a:xfrm>
          <a:prstGeom prst="rect">
            <a:avLst/>
          </a:prstGeom>
          <a:noFill/>
        </p:spPr>
      </p:pic>
      <p:pic>
        <p:nvPicPr>
          <p:cNvPr id="38" name="Picture 9" descr="lock"/>
          <p:cNvPicPr>
            <a:picLocks noChangeAspect="1" noChangeArrowheads="1"/>
          </p:cNvPicPr>
          <p:nvPr/>
        </p:nvPicPr>
        <p:blipFill>
          <a:blip r:embed="rId8" cstate="print"/>
          <a:srcRect/>
          <a:stretch>
            <a:fillRect/>
          </a:stretch>
        </p:blipFill>
        <p:spPr bwMode="auto">
          <a:xfrm>
            <a:off x="6785000" y="3826965"/>
            <a:ext cx="524377" cy="511182"/>
          </a:xfrm>
          <a:prstGeom prst="rect">
            <a:avLst/>
          </a:prstGeom>
          <a:noFill/>
        </p:spPr>
      </p:pic>
      <p:sp>
        <p:nvSpPr>
          <p:cNvPr id="39" name="TextBox 6"/>
          <p:cNvSpPr txBox="1"/>
          <p:nvPr/>
        </p:nvSpPr>
        <p:spPr>
          <a:xfrm>
            <a:off x="7977308" y="849222"/>
            <a:ext cx="957213" cy="461665"/>
          </a:xfrm>
          <a:prstGeom prst="rect">
            <a:avLst/>
          </a:prstGeom>
          <a:noFill/>
        </p:spPr>
        <p:txBody>
          <a:bodyPr wrap="square" rtlCol="0">
            <a:spAutoFit/>
          </a:bodyPr>
          <a:lstStyle/>
          <a:p>
            <a:r>
              <a:rPr lang="en-US" altLang="zh-CN" sz="2400" b="1" dirty="0">
                <a:solidFill>
                  <a:schemeClr val="accent2">
                    <a:lumMod val="50000"/>
                  </a:schemeClr>
                </a:solidFill>
              </a:rPr>
              <a:t>Alice</a:t>
            </a:r>
            <a:endParaRPr lang="zh-CN" altLang="en-US" sz="2400" b="1" dirty="0">
              <a:solidFill>
                <a:schemeClr val="accent2">
                  <a:lumMod val="50000"/>
                </a:schemeClr>
              </a:solidFill>
            </a:endParaRPr>
          </a:p>
        </p:txBody>
      </p:sp>
    </p:spTree>
    <p:extLst>
      <p:ext uri="{BB962C8B-B14F-4D97-AF65-F5344CB8AC3E}">
        <p14:creationId xmlns:p14="http://schemas.microsoft.com/office/powerpoint/2010/main" val="206750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par>
                                <p:cTn id="13" presetID="3" presetClass="entr" presetSubtype="1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linds(horizontal)">
                                      <p:cBhvr>
                                        <p:cTn id="26" dur="500"/>
                                        <p:tgtEl>
                                          <p:spTgt spid="28"/>
                                        </p:tgtEl>
                                      </p:cBhvr>
                                    </p:animEffect>
                                  </p:childTnLst>
                                </p:cTn>
                              </p:par>
                              <p:par>
                                <p:cTn id="27" presetID="3" presetClass="entr" presetSubtype="1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linds(horizontal)">
                                      <p:cBhvr>
                                        <p:cTn id="29" dur="500"/>
                                        <p:tgtEl>
                                          <p:spTgt spid="27"/>
                                        </p:tgtEl>
                                      </p:cBhvr>
                                    </p:animEffect>
                                  </p:childTnLst>
                                </p:cTn>
                              </p:par>
                              <p:par>
                                <p:cTn id="30" presetID="3" presetClass="entr" presetSubtype="1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blinds(horizontal)">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linds(horizontal)">
                                      <p:cBhvr>
                                        <p:cTn id="40" dur="500"/>
                                        <p:tgtEl>
                                          <p:spTgt spid="2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linds(horizontal)">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blinds(horizontal)">
                                      <p:cBhvr>
                                        <p:cTn id="48" dur="500"/>
                                        <p:tgtEl>
                                          <p:spTgt spid="29"/>
                                        </p:tgtEl>
                                      </p:cBhvr>
                                    </p:animEffect>
                                  </p:childTnLst>
                                </p:cTn>
                              </p:par>
                              <p:par>
                                <p:cTn id="49" presetID="3" presetClass="entr" presetSubtype="1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blinds(horizontal)">
                                      <p:cBhvr>
                                        <p:cTn id="51" dur="500"/>
                                        <p:tgtEl>
                                          <p:spTgt spid="37"/>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blinds(horizontal)">
                                      <p:cBhvr>
                                        <p:cTn id="54" dur="500"/>
                                        <p:tgtEl>
                                          <p:spTgt spid="35"/>
                                        </p:tgtEl>
                                      </p:cBhvr>
                                    </p:animEffect>
                                  </p:childTnLst>
                                </p:cTn>
                              </p:par>
                              <p:par>
                                <p:cTn id="55" presetID="3" presetClass="entr" presetSubtype="1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linds(horizontal)">
                                      <p:cBhvr>
                                        <p:cTn id="57" dur="500"/>
                                        <p:tgtEl>
                                          <p:spTgt spid="21"/>
                                        </p:tgtEl>
                                      </p:cBhvr>
                                    </p:animEffect>
                                  </p:childTnLst>
                                </p:cTn>
                              </p:par>
                              <p:par>
                                <p:cTn id="58" presetID="3" presetClass="entr" presetSubtype="10" fill="hold"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blinds(horizontal)">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blinds(horizontal)">
                                      <p:cBhvr>
                                        <p:cTn id="65" dur="500"/>
                                        <p:tgtEl>
                                          <p:spTgt spid="31"/>
                                        </p:tgtEl>
                                      </p:cBhvr>
                                    </p:animEffect>
                                  </p:childTnLst>
                                </p:cTn>
                              </p:par>
                              <p:par>
                                <p:cTn id="66" presetID="3" presetClass="entr" presetSubtype="1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blinds(horizontal)">
                                      <p:cBhvr>
                                        <p:cTn id="68" dur="500"/>
                                        <p:tgtEl>
                                          <p:spTgt spid="26"/>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blinds(horizontal)">
                                      <p:cBhvr>
                                        <p:cTn id="73" dur="500"/>
                                        <p:tgtEl>
                                          <p:spTgt spid="33"/>
                                        </p:tgtEl>
                                      </p:cBhvr>
                                    </p:animEffect>
                                  </p:childTnLst>
                                </p:cTn>
                              </p:par>
                              <p:par>
                                <p:cTn id="74" presetID="3" presetClass="entr" presetSubtype="10" fill="hold" nodeType="with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blinds(horizontal)">
                                      <p:cBhvr>
                                        <p:cTn id="76" dur="500"/>
                                        <p:tgtEl>
                                          <p:spTgt spid="38"/>
                                        </p:tgtEl>
                                      </p:cBhvr>
                                    </p:animEffect>
                                  </p:childTnLst>
                                </p:cTn>
                              </p:par>
                              <p:par>
                                <p:cTn id="77" presetID="3" presetClass="entr" presetSubtype="10" fill="hold"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blinds(horizontal)">
                                      <p:cBhvr>
                                        <p:cTn id="79" dur="500"/>
                                        <p:tgtEl>
                                          <p:spTgt spid="32"/>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blinds(horizontal)">
                                      <p:cBhvr>
                                        <p:cTn id="82" dur="500"/>
                                        <p:tgtEl>
                                          <p:spTgt spid="36"/>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blinds(horizontal)">
                                      <p:cBhvr>
                                        <p:cTn id="85" dur="500"/>
                                        <p:tgtEl>
                                          <p:spTgt spid="25"/>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blinds(horizontal)">
                                      <p:cBhvr>
                                        <p:cTn id="8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p:bldP spid="19" grpId="0"/>
      <p:bldP spid="22" grpId="0" animBg="1"/>
      <p:bldP spid="23" grpId="0"/>
      <p:bldP spid="24" grpId="0" animBg="1"/>
      <p:bldP spid="25" grpId="0"/>
      <p:bldP spid="28" grpId="0"/>
      <p:bldP spid="34" grpId="0"/>
      <p:bldP spid="35"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F07886F8-7163-4E6D-B113-A50CD86FFCEC}"/>
              </a:ext>
            </a:extLst>
          </p:cNvPr>
          <p:cNvSpPr txBox="1">
            <a:spLocks noChangeArrowheads="1"/>
          </p:cNvSpPr>
          <p:nvPr/>
        </p:nvSpPr>
        <p:spPr bwMode="auto">
          <a:xfrm>
            <a:off x="294540" y="181425"/>
            <a:ext cx="4424693" cy="523220"/>
          </a:xfrm>
          <a:prstGeom prst="rect">
            <a:avLst/>
          </a:prstGeom>
          <a:noFill/>
          <a:ln>
            <a:noFill/>
          </a:ln>
          <a:extLst/>
        </p:spPr>
        <p:txBody>
          <a:bodyPr wrap="square">
            <a:spAutoFit/>
          </a:bodyPr>
          <a:lstStyle>
            <a:lvl1pPr>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fontAlgn="base">
              <a:spcBef>
                <a:spcPct val="50000"/>
              </a:spcBef>
              <a:spcAft>
                <a:spcPct val="0"/>
              </a:spcAft>
              <a:defRPr/>
            </a:pPr>
            <a:r>
              <a:rPr lang="zh-CN" altLang="en-US" sz="2800" dirty="0">
                <a:solidFill>
                  <a:srgbClr val="A50021"/>
                </a:solidFill>
                <a:latin typeface="微软雅黑" panose="020B0503020204020204" pitchFamily="34" charset="-122"/>
                <a:ea typeface="微软雅黑" panose="020B0503020204020204" pitchFamily="34" charset="-122"/>
              </a:rPr>
              <a:t>研究现状</a:t>
            </a:r>
            <a:r>
              <a:rPr lang="en-US" altLang="zh-CN" sz="2800" dirty="0">
                <a:solidFill>
                  <a:srgbClr val="A50021"/>
                </a:solidFill>
                <a:latin typeface="微软雅黑" panose="020B0503020204020204" pitchFamily="34" charset="-122"/>
                <a:ea typeface="微软雅黑" panose="020B0503020204020204" pitchFamily="34" charset="-122"/>
              </a:rPr>
              <a:t>1</a:t>
            </a:r>
            <a:r>
              <a:rPr lang="zh-CN" altLang="en-US" sz="2800" dirty="0">
                <a:solidFill>
                  <a:srgbClr val="A50021"/>
                </a:solidFill>
                <a:latin typeface="微软雅黑" panose="020B0503020204020204" pitchFamily="34" charset="-122"/>
                <a:ea typeface="微软雅黑" panose="020B0503020204020204" pitchFamily="34" charset="-122"/>
              </a:rPr>
              <a:t>：</a:t>
            </a:r>
            <a:r>
              <a:rPr lang="en-US" altLang="zh-CN" sz="2800" dirty="0">
                <a:solidFill>
                  <a:srgbClr val="A50021"/>
                </a:solidFill>
                <a:latin typeface="微软雅黑" panose="020B0503020204020204" pitchFamily="34" charset="-122"/>
                <a:ea typeface="微软雅黑" panose="020B0503020204020204" pitchFamily="34" charset="-122"/>
              </a:rPr>
              <a:t>SM2</a:t>
            </a:r>
            <a:r>
              <a:rPr lang="zh-CN" altLang="en-US" sz="2800" dirty="0">
                <a:solidFill>
                  <a:srgbClr val="A50021"/>
                </a:solidFill>
                <a:latin typeface="微软雅黑" panose="020B0503020204020204" pitchFamily="34" charset="-122"/>
                <a:ea typeface="微软雅黑" panose="020B0503020204020204" pitchFamily="34" charset="-122"/>
              </a:rPr>
              <a:t>国密体制</a:t>
            </a:r>
          </a:p>
        </p:txBody>
      </p:sp>
      <p:sp>
        <p:nvSpPr>
          <p:cNvPr id="3" name="矩形 2"/>
          <p:cNvSpPr/>
          <p:nvPr/>
        </p:nvSpPr>
        <p:spPr>
          <a:xfrm>
            <a:off x="428405" y="1079539"/>
            <a:ext cx="8432800" cy="4893647"/>
          </a:xfrm>
          <a:prstGeom prst="rect">
            <a:avLst/>
          </a:prstGeom>
        </p:spPr>
        <p:txBody>
          <a:bodyPr wrap="square">
            <a:spAutoFit/>
          </a:bodyPr>
          <a:lstStyle/>
          <a:p>
            <a:r>
              <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SM2 </a:t>
            </a:r>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是一种国家密码标准，其主要使用的密码算法就是椭圆曲线 </a:t>
            </a:r>
            <a:r>
              <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ECC </a:t>
            </a:r>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算法。</a:t>
            </a:r>
            <a:endPar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endPar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marL="342900" indent="-342900">
              <a:buFont typeface="Wingdings" panose="05000000000000000000" pitchFamily="2" charset="2"/>
              <a:buChar char="Ø"/>
            </a:pPr>
            <a:r>
              <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2010 </a:t>
            </a:r>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年，</a:t>
            </a:r>
            <a:r>
              <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SM2</a:t>
            </a:r>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第一次亮相。</a:t>
            </a:r>
            <a:endPar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marL="342900" indent="-342900">
              <a:buFont typeface="Wingdings" panose="05000000000000000000" pitchFamily="2" charset="2"/>
              <a:buChar char="Ø"/>
            </a:pPr>
            <a:r>
              <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2012 </a:t>
            </a:r>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年，</a:t>
            </a:r>
            <a:r>
              <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SM2</a:t>
            </a:r>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成为中国商用密码标准。</a:t>
            </a:r>
            <a:endPar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marL="342900" indent="-342900">
              <a:buFont typeface="Wingdings" panose="05000000000000000000" pitchFamily="2" charset="2"/>
              <a:buChar char="Ø"/>
            </a:pPr>
            <a:r>
              <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2013 </a:t>
            </a:r>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年，孙荣燕，蔡昌曙，周洲等人将 </a:t>
            </a:r>
            <a:r>
              <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SM2 </a:t>
            </a:r>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数字签名算法与 </a:t>
            </a:r>
            <a:r>
              <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ECDSA </a:t>
            </a:r>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算法进行了对比与分析研究，对 </a:t>
            </a:r>
            <a:r>
              <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ECDSA-SM2 </a:t>
            </a:r>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算法的数字模型进行了正确性证明。</a:t>
            </a:r>
            <a:endPar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marL="342900" indent="-342900">
              <a:buFont typeface="Wingdings" panose="05000000000000000000" pitchFamily="2" charset="2"/>
              <a:buChar char="Ø"/>
            </a:pPr>
            <a:r>
              <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2016 </a:t>
            </a:r>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年，</a:t>
            </a:r>
            <a:r>
              <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SM2</a:t>
            </a:r>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成为中国国家密码标准，正式标志其在公钥密码领域成为了最高级别的算法。</a:t>
            </a:r>
            <a:endPar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marL="342900" indent="-342900">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同年，陈泽凯实现了一个基于身份的 </a:t>
            </a:r>
            <a:r>
              <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SM2 </a:t>
            </a:r>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椭圆曲线数字签名方案 </a:t>
            </a:r>
            <a:r>
              <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SM2-IBS</a:t>
            </a:r>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，具有效率高、签名长度短、不依赖 </a:t>
            </a:r>
            <a:r>
              <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PKI </a:t>
            </a:r>
            <a:r>
              <a:rPr lang="zh-CN" alt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等特点。</a:t>
            </a:r>
            <a:endParaRPr lang="en-US"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136080773"/>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
          <p:cNvSpPr txBox="1">
            <a:spLocks noChangeArrowheads="1"/>
          </p:cNvSpPr>
          <p:nvPr/>
        </p:nvSpPr>
        <p:spPr bwMode="auto">
          <a:xfrm>
            <a:off x="72014" y="149459"/>
            <a:ext cx="5754625" cy="523220"/>
          </a:xfrm>
          <a:prstGeom prst="rect">
            <a:avLst/>
          </a:prstGeom>
          <a:noFill/>
          <a:ln>
            <a:noFill/>
          </a:ln>
        </p:spPr>
        <p:txBody>
          <a:bodyPr wrap="square">
            <a:spAutoFit/>
          </a:bodyPr>
          <a:lstStyle>
            <a:lvl1pPr>
              <a:defRPr sz="2400" b="1">
                <a:solidFill>
                  <a:schemeClr val="bg1"/>
                </a:solidFill>
                <a:latin typeface="Times New Roman" panose="02020603050405020304" pitchFamily="18" charset="0"/>
                <a:ea typeface="宋体" panose="02010600030101010101" pitchFamily="2" charset="-122"/>
              </a:defRPr>
            </a:lvl1pPr>
            <a:lvl2pPr marL="742950" indent="-285750">
              <a:defRPr sz="2400" b="1">
                <a:solidFill>
                  <a:schemeClr val="bg1"/>
                </a:solidFill>
                <a:latin typeface="Times New Roman" panose="02020603050405020304" pitchFamily="18" charset="0"/>
                <a:ea typeface="宋体" panose="02010600030101010101" pitchFamily="2" charset="-122"/>
              </a:defRPr>
            </a:lvl2pPr>
            <a:lvl3pPr marL="1143000" indent="-228600">
              <a:defRPr sz="2400" b="1">
                <a:solidFill>
                  <a:schemeClr val="bg1"/>
                </a:solidFill>
                <a:latin typeface="Times New Roman" panose="02020603050405020304" pitchFamily="18" charset="0"/>
                <a:ea typeface="宋体" panose="02010600030101010101" pitchFamily="2" charset="-122"/>
              </a:defRPr>
            </a:lvl3pPr>
            <a:lvl4pPr marL="1600200" indent="-228600">
              <a:defRPr sz="2400" b="1">
                <a:solidFill>
                  <a:schemeClr val="bg1"/>
                </a:solidFill>
                <a:latin typeface="Times New Roman" panose="02020603050405020304" pitchFamily="18" charset="0"/>
                <a:ea typeface="宋体" panose="02010600030101010101" pitchFamily="2" charset="-122"/>
              </a:defRPr>
            </a:lvl4pPr>
            <a:lvl5pPr marL="2057400" indent="-228600">
              <a:defRPr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Times New Roman" panose="02020603050405020304" pitchFamily="18" charset="0"/>
                <a:ea typeface="宋体" panose="02010600030101010101" pitchFamily="2" charset="-122"/>
              </a:defRPr>
            </a:lvl9pPr>
          </a:lstStyle>
          <a:p>
            <a:pPr defTabSz="685800" fontAlgn="base">
              <a:spcBef>
                <a:spcPct val="50000"/>
              </a:spcBef>
              <a:spcAft>
                <a:spcPct val="0"/>
              </a:spcAft>
              <a:defRPr/>
            </a:pPr>
            <a:r>
              <a:rPr lang="zh-CN" altLang="en-US" sz="2800" dirty="0">
                <a:solidFill>
                  <a:srgbClr val="A50021"/>
                </a:solidFill>
                <a:latin typeface="微软雅黑" panose="020B0503020204020204" pitchFamily="34" charset="-122"/>
                <a:ea typeface="微软雅黑" panose="020B0503020204020204" pitchFamily="34" charset="-122"/>
              </a:rPr>
              <a:t>研究现状</a:t>
            </a:r>
            <a:r>
              <a:rPr lang="en-US" altLang="zh-CN" sz="2800" dirty="0">
                <a:solidFill>
                  <a:srgbClr val="A50021"/>
                </a:solidFill>
                <a:latin typeface="微软雅黑" panose="020B0503020204020204" pitchFamily="34" charset="-122"/>
                <a:ea typeface="微软雅黑" panose="020B0503020204020204" pitchFamily="34" charset="-122"/>
              </a:rPr>
              <a:t>2</a:t>
            </a:r>
            <a:r>
              <a:rPr lang="zh-CN" altLang="en-US" sz="2800" dirty="0">
                <a:solidFill>
                  <a:srgbClr val="A50021"/>
                </a:solidFill>
                <a:latin typeface="微软雅黑" panose="020B0503020204020204" pitchFamily="34" charset="-122"/>
                <a:ea typeface="微软雅黑" panose="020B0503020204020204" pitchFamily="34" charset="-122"/>
              </a:rPr>
              <a:t>：移动终端</a:t>
            </a:r>
          </a:p>
        </p:txBody>
      </p:sp>
      <p:sp>
        <p:nvSpPr>
          <p:cNvPr id="2" name="椭圆 1">
            <a:extLst>
              <a:ext uri="{FF2B5EF4-FFF2-40B4-BE49-F238E27FC236}">
                <a16:creationId xmlns:a16="http://schemas.microsoft.com/office/drawing/2014/main" id="{A32AAD3F-1E13-4A6A-9317-FA016826E26B}"/>
              </a:ext>
            </a:extLst>
          </p:cNvPr>
          <p:cNvSpPr/>
          <p:nvPr/>
        </p:nvSpPr>
        <p:spPr bwMode="auto">
          <a:xfrm>
            <a:off x="4421981" y="2914651"/>
            <a:ext cx="800100" cy="692944"/>
          </a:xfrm>
          <a:prstGeom prst="ellipse">
            <a:avLst/>
          </a:prstGeom>
          <a:no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endParaRPr lang="zh-CN" altLang="en-US" b="1">
              <a:solidFill>
                <a:srgbClr val="FFFFFF"/>
              </a:solidFill>
              <a:latin typeface="Times New Roman" pitchFamily="18" charset="0"/>
              <a:ea typeface="宋体" pitchFamily="2" charset="-122"/>
            </a:endParaRPr>
          </a:p>
        </p:txBody>
      </p:sp>
      <p:sp>
        <p:nvSpPr>
          <p:cNvPr id="3" name="椭圆 2">
            <a:extLst>
              <a:ext uri="{FF2B5EF4-FFF2-40B4-BE49-F238E27FC236}">
                <a16:creationId xmlns:a16="http://schemas.microsoft.com/office/drawing/2014/main" id="{7B2CDD9D-4F65-42CB-8934-0F38926713E8}"/>
              </a:ext>
            </a:extLst>
          </p:cNvPr>
          <p:cNvSpPr/>
          <p:nvPr/>
        </p:nvSpPr>
        <p:spPr bwMode="auto">
          <a:xfrm>
            <a:off x="6965156" y="2200276"/>
            <a:ext cx="457200" cy="1564481"/>
          </a:xfrm>
          <a:prstGeom prst="ellipse">
            <a:avLst/>
          </a:prstGeom>
          <a:no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endParaRPr lang="zh-CN" altLang="en-US" b="1">
              <a:solidFill>
                <a:srgbClr val="FFFFFF"/>
              </a:solidFill>
              <a:latin typeface="Times New Roman" pitchFamily="18" charset="0"/>
              <a:ea typeface="宋体" pitchFamily="2" charset="-122"/>
            </a:endParaRPr>
          </a:p>
        </p:txBody>
      </p:sp>
      <p:sp>
        <p:nvSpPr>
          <p:cNvPr id="5" name="椭圆 4"/>
          <p:cNvSpPr/>
          <p:nvPr/>
        </p:nvSpPr>
        <p:spPr bwMode="auto">
          <a:xfrm>
            <a:off x="2880360" y="1463040"/>
            <a:ext cx="285750" cy="382905"/>
          </a:xfrm>
          <a:prstGeom prst="ellipse">
            <a:avLst/>
          </a:prstGeom>
          <a:no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endParaRPr lang="zh-CN" altLang="en-US" b="1">
              <a:solidFill>
                <a:srgbClr val="FFFFFF"/>
              </a:solidFill>
              <a:latin typeface="Times New Roman" pitchFamily="18" charset="0"/>
              <a:ea typeface="宋体" pitchFamily="2" charset="-122"/>
            </a:endParaRPr>
          </a:p>
        </p:txBody>
      </p:sp>
      <p:sp>
        <p:nvSpPr>
          <p:cNvPr id="6" name="椭圆 5"/>
          <p:cNvSpPr/>
          <p:nvPr/>
        </p:nvSpPr>
        <p:spPr bwMode="auto">
          <a:xfrm>
            <a:off x="2583180" y="1463040"/>
            <a:ext cx="685800" cy="685800"/>
          </a:xfrm>
          <a:prstGeom prst="ellipse">
            <a:avLst/>
          </a:prstGeom>
          <a:no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endParaRPr lang="zh-CN" altLang="en-US" b="1">
              <a:solidFill>
                <a:srgbClr val="FFFFFF"/>
              </a:solidFill>
              <a:latin typeface="Times New Roman" pitchFamily="18" charset="0"/>
              <a:ea typeface="宋体" pitchFamily="2" charset="-122"/>
            </a:endParaRPr>
          </a:p>
        </p:txBody>
      </p:sp>
      <p:sp>
        <p:nvSpPr>
          <p:cNvPr id="7" name="椭圆 6"/>
          <p:cNvSpPr/>
          <p:nvPr/>
        </p:nvSpPr>
        <p:spPr bwMode="auto">
          <a:xfrm>
            <a:off x="2406015" y="1417320"/>
            <a:ext cx="685800" cy="685800"/>
          </a:xfrm>
          <a:prstGeom prst="ellipse">
            <a:avLst/>
          </a:prstGeom>
          <a:no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endParaRPr lang="zh-CN" altLang="en-US" b="1">
              <a:ln>
                <a:solidFill>
                  <a:sysClr val="windowText" lastClr="000000"/>
                </a:solidFill>
              </a:ln>
              <a:solidFill>
                <a:srgbClr val="FFFFFF"/>
              </a:solidFill>
              <a:latin typeface="Times New Roman" pitchFamily="18" charset="0"/>
              <a:ea typeface="宋体" pitchFamily="2" charset="-122"/>
            </a:endParaRPr>
          </a:p>
        </p:txBody>
      </p:sp>
      <p:sp>
        <p:nvSpPr>
          <p:cNvPr id="10" name="椭圆形标注 9"/>
          <p:cNvSpPr/>
          <p:nvPr/>
        </p:nvSpPr>
        <p:spPr bwMode="auto">
          <a:xfrm>
            <a:off x="3166110" y="2000250"/>
            <a:ext cx="685800" cy="459486"/>
          </a:xfrm>
          <a:prstGeom prst="wedgeEllipseCallout">
            <a:avLst/>
          </a:prstGeom>
          <a:no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endParaRPr lang="zh-CN" altLang="en-US" b="1">
              <a:ln>
                <a:solidFill>
                  <a:sysClr val="windowText" lastClr="000000"/>
                </a:solidFill>
              </a:ln>
              <a:solidFill>
                <a:srgbClr val="FFFFFF"/>
              </a:solidFill>
              <a:latin typeface="Times New Roman" pitchFamily="18" charset="0"/>
              <a:ea typeface="宋体" pitchFamily="2"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116" y="1031327"/>
            <a:ext cx="2878466" cy="2733430"/>
          </a:xfrm>
          <a:prstGeom prst="rect">
            <a:avLst/>
          </a:prstGeom>
        </p:spPr>
      </p:pic>
      <p:pic>
        <p:nvPicPr>
          <p:cNvPr id="9" name="图片 8"/>
          <p:cNvPicPr>
            <a:picLocks noChangeAspect="1"/>
          </p:cNvPicPr>
          <p:nvPr/>
        </p:nvPicPr>
        <p:blipFill rotWithShape="1">
          <a:blip r:embed="rId4">
            <a:extLst>
              <a:ext uri="{28A0092B-C50C-407E-A947-70E740481C1C}">
                <a14:useLocalDpi xmlns:a14="http://schemas.microsoft.com/office/drawing/2010/main" val="0"/>
              </a:ext>
            </a:extLst>
          </a:blip>
          <a:srcRect l="11494" r="15237" b="9193"/>
          <a:stretch/>
        </p:blipFill>
        <p:spPr>
          <a:xfrm>
            <a:off x="4421981" y="1023192"/>
            <a:ext cx="3751385" cy="2674264"/>
          </a:xfrm>
          <a:prstGeom prst="rect">
            <a:avLst/>
          </a:prstGeom>
        </p:spPr>
      </p:pic>
      <p:sp>
        <p:nvSpPr>
          <p:cNvPr id="13" name="文本框 12"/>
          <p:cNvSpPr txBox="1"/>
          <p:nvPr/>
        </p:nvSpPr>
        <p:spPr>
          <a:xfrm>
            <a:off x="402487" y="4020879"/>
            <a:ext cx="3568264" cy="2492990"/>
          </a:xfrm>
          <a:prstGeom prst="rect">
            <a:avLst/>
          </a:prstGeom>
          <a:noFill/>
        </p:spPr>
        <p:txBody>
          <a:bodyPr wrap="square" rtlCol="0">
            <a:spAutoFit/>
          </a:bodyPr>
          <a:lstStyle/>
          <a:p>
            <a:r>
              <a:rPr lang="en-US" sz="2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1991 </a:t>
            </a:r>
            <a:r>
              <a:rPr lang="zh-CN" altLang="en-US" sz="2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年，</a:t>
            </a:r>
            <a:r>
              <a:rPr lang="en-US" sz="2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Weiser</a:t>
            </a:r>
            <a:r>
              <a:rPr lang="zh-CN" altLang="en-US" sz="2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提出了“泛在计算</a:t>
            </a:r>
            <a:r>
              <a:rPr lang="en-US" sz="2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(Ubiquitous Computing)”</a:t>
            </a:r>
            <a:r>
              <a:rPr lang="zh-CN" altLang="en-US" sz="2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的概念，即人们可以在任意时间、任意地点通过合适的终端与网络进行连接从而获取信息和服务，开启了对移动互联网研究的先河；</a:t>
            </a:r>
            <a:endParaRPr lang="en-US" altLang="zh-CN" sz="2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endParaRPr lang="en-US" sz="1600" dirty="0"/>
          </a:p>
        </p:txBody>
      </p:sp>
      <p:sp>
        <p:nvSpPr>
          <p:cNvPr id="14" name="文本框 13"/>
          <p:cNvSpPr txBox="1"/>
          <p:nvPr/>
        </p:nvSpPr>
        <p:spPr>
          <a:xfrm>
            <a:off x="4268564" y="4047969"/>
            <a:ext cx="4058218" cy="2067233"/>
          </a:xfrm>
          <a:prstGeom prst="rect">
            <a:avLst/>
          </a:prstGeom>
          <a:noFill/>
        </p:spPr>
        <p:txBody>
          <a:bodyPr wrap="square" rtlCol="0">
            <a:spAutoFit/>
          </a:bodyPr>
          <a:lstStyle/>
          <a:p>
            <a:pPr indent="261268" algn="just">
              <a:lnSpc>
                <a:spcPts val="2166"/>
              </a:lnSpc>
            </a:pPr>
            <a:r>
              <a:rPr lang="en-US" sz="2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2015</a:t>
            </a:r>
            <a:r>
              <a:rPr lang="zh-CN" altLang="en-US" sz="2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年，国内学者朱为朋提出了移动终端及其数据加密方法，通过在移动终端所运行系统里建立安全核心领域，设计一个安全密码模块，在安全领域里对用户的敏感数据进行密码处理，并将处理结果保存下来。</a:t>
            </a:r>
            <a:endParaRPr lang="en-US" altLang="zh-CN" sz="20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1278893140"/>
      </p:ext>
    </p:extLst>
  </p:cSld>
  <p:clrMapOvr>
    <a:masterClrMapping/>
  </p:clrMapOvr>
  <p:transition>
    <p:randomBar dir="vert"/>
  </p:transition>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pPr>
      <a:bodyPr anchor="ctr"/>
      <a:lstStyle>
        <a:defPPr indent="711200">
          <a:lnSpc>
            <a:spcPct val="130000"/>
          </a:lnSpc>
          <a:buFont typeface="Wingdings" panose="05000000000000000000" pitchFamily="2" charset="2"/>
          <a:buChar char="Ø"/>
          <a:defRPr sz="2800" b="1" dirty="0" smtClean="0">
            <a:solidFill>
              <a:srgbClr val="1570C1"/>
            </a:solidFill>
            <a:latin typeface="黑体" panose="02010609060101010101" pitchFamily="49" charset="-122"/>
            <a:ea typeface="黑体" panose="02010609060101010101" pitchFamily="49"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20334</TotalTime>
  <Words>2161</Words>
  <Application>Microsoft Office PowerPoint</Application>
  <PresentationFormat>全屏显示(4:3)</PresentationFormat>
  <Paragraphs>183</Paragraphs>
  <Slides>25</Slides>
  <Notes>25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25</vt:i4>
      </vt:variant>
    </vt:vector>
  </HeadingPairs>
  <TitlesOfParts>
    <vt:vector size="38" baseType="lpstr">
      <vt:lpstr>等线</vt:lpstr>
      <vt:lpstr>等线 Light</vt:lpstr>
      <vt:lpstr>黑体</vt:lpstr>
      <vt:lpstr>华文行楷</vt:lpstr>
      <vt:lpstr>宋体</vt:lpstr>
      <vt:lpstr>微软雅黑</vt:lpstr>
      <vt:lpstr>Arial</vt:lpstr>
      <vt:lpstr>Calibri</vt:lpstr>
      <vt:lpstr>Calibri Light</vt:lpstr>
      <vt:lpstr>Times New Roman</vt:lpstr>
      <vt:lpstr>Wingdings</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changjia</dc:creator>
  <cp:lastModifiedBy>DIWEIKA</cp:lastModifiedBy>
  <cp:revision>759</cp:revision>
  <cp:lastPrinted>2020-04-29T04:09:22Z</cp:lastPrinted>
  <dcterms:created xsi:type="dcterms:W3CDTF">2019-04-15T01:43:07Z</dcterms:created>
  <dcterms:modified xsi:type="dcterms:W3CDTF">2022-05-22T02:02:32Z</dcterms:modified>
</cp:coreProperties>
</file>