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73" r:id="rId4"/>
    <p:sldId id="281" r:id="rId5"/>
    <p:sldId id="276" r:id="rId6"/>
    <p:sldId id="277" r:id="rId7"/>
    <p:sldId id="278" r:id="rId8"/>
    <p:sldId id="279" r:id="rId9"/>
    <p:sldId id="267" r:id="rId10"/>
    <p:sldId id="280" r:id="rId11"/>
    <p:sldId id="275" r:id="rId12"/>
    <p:sldId id="263" r:id="rId13"/>
    <p:sldId id="274" r:id="rId14"/>
    <p:sldId id="272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308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63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2795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496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658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9926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1560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387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20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6968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902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9D5-CC02-4839-9422-B8AF05A3A1D8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484A-4BEA-4EE4-8FE5-9C85290ADD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2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b_spring1415/slides/lecture2_segmentation.pdf" TargetMode="External"/><Relationship Id="rId2" Type="http://schemas.openxmlformats.org/officeDocument/2006/relationships/hyperlink" Target="https://zh.coursera.org/learn/probabilistic-graphical-model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:8080/leaderboard/displaylb.php?challengeid=11&amp;compid=6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kolesman/SEC/tree/master/CR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63" y="1451136"/>
            <a:ext cx="8814733" cy="50492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0560" y="315258"/>
            <a:ext cx="77059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</a:rPr>
              <a:t>条件随机场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</a:rPr>
              <a:t>(Conditional Random Field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</a:rPr>
              <a:t>图像分割中的应用</a:t>
            </a:r>
          </a:p>
        </p:txBody>
      </p:sp>
      <p:sp>
        <p:nvSpPr>
          <p:cNvPr id="8" name="矩形 7"/>
          <p:cNvSpPr/>
          <p:nvPr/>
        </p:nvSpPr>
        <p:spPr>
          <a:xfrm>
            <a:off x="7339684" y="989471"/>
            <a:ext cx="3788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分享人 </a:t>
            </a:r>
            <a:r>
              <a:rPr lang="en-US" altLang="zh-CN" sz="2400" b="1" dirty="0">
                <a:solidFill>
                  <a:srgbClr val="00B0F0"/>
                </a:solidFill>
                <a:latin typeface="+mj-ea"/>
                <a:ea typeface="+mj-ea"/>
              </a:rPr>
              <a:t>: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杨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磊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(ylxx@live.com)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1768980" y="2085174"/>
            <a:ext cx="581114" cy="734938"/>
          </a:xfrm>
          <a:prstGeom prst="downArrow">
            <a:avLst/>
          </a:prstGeom>
          <a:solidFill>
            <a:srgbClr val="FF0000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49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67" y="78976"/>
            <a:ext cx="6186748" cy="1595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7" y="1674086"/>
            <a:ext cx="6289033" cy="4802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73" y="2285941"/>
            <a:ext cx="4955154" cy="2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09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036" y="388450"/>
            <a:ext cx="4503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</a:rPr>
              <a:t>CRF </a:t>
            </a:r>
            <a:r>
              <a:rPr lang="zh-CN" altLang="en-US" sz="3600" b="1" dirty="0" smtClean="0">
                <a:solidFill>
                  <a:schemeClr val="bg1">
                    <a:lumMod val="75000"/>
                  </a:schemeClr>
                </a:solidFill>
              </a:rPr>
              <a:t>与半监督学习</a:t>
            </a:r>
            <a:endParaRPr lang="en-US" altLang="zh-C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08164" y="6488668"/>
            <a:ext cx="8092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Material Recognition in the Wild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439" y="1034781"/>
            <a:ext cx="69489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在半监督学习中 </a:t>
            </a:r>
            <a:r>
              <a:rPr lang="en-US" altLang="zh-CN" b="1" dirty="0" smtClean="0">
                <a:solidFill>
                  <a:schemeClr val="accent4"/>
                </a:solidFill>
              </a:rPr>
              <a:t>CRF</a:t>
            </a:r>
            <a:r>
              <a:rPr lang="zh-CN" altLang="en-US" b="1" dirty="0" smtClean="0">
                <a:solidFill>
                  <a:schemeClr val="accent4"/>
                </a:solidFill>
              </a:rPr>
              <a:t>是重要的提升方法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51" y="1404113"/>
            <a:ext cx="5718383" cy="49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2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036" y="388450"/>
            <a:ext cx="4657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</a:rPr>
              <a:t>CRF </a:t>
            </a:r>
            <a:r>
              <a:rPr lang="zh-CN" altLang="en-US" sz="3600" b="1" dirty="0" smtClean="0">
                <a:solidFill>
                  <a:schemeClr val="bg1">
                    <a:lumMod val="75000"/>
                  </a:schemeClr>
                </a:solidFill>
              </a:rPr>
              <a:t>与半监督学习</a:t>
            </a:r>
            <a:endParaRPr lang="en-US" altLang="zh-C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394" y="6477712"/>
            <a:ext cx="9913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Seed, Expand, Constrain: Three Principles for Weakly-Supervised Image Segmentation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439" y="1034781"/>
            <a:ext cx="69489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在半监督学习中 </a:t>
            </a:r>
            <a:r>
              <a:rPr lang="en-US" altLang="zh-CN" b="1" dirty="0" smtClean="0">
                <a:solidFill>
                  <a:schemeClr val="accent4"/>
                </a:solidFill>
              </a:rPr>
              <a:t>CRF</a:t>
            </a:r>
            <a:r>
              <a:rPr lang="zh-CN" altLang="en-US" b="1" dirty="0" smtClean="0">
                <a:solidFill>
                  <a:schemeClr val="accent4"/>
                </a:solidFill>
              </a:rPr>
              <a:t>是重要的提升方法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39" y="1404113"/>
            <a:ext cx="9105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57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05" y="711615"/>
            <a:ext cx="4972050" cy="43148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4036" y="388450"/>
            <a:ext cx="336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</a:rPr>
              <a:t>CRF as RNN</a:t>
            </a:r>
            <a:endParaRPr lang="en-US" altLang="zh-C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39" y="1721265"/>
            <a:ext cx="5067300" cy="3305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79648" y="6488668"/>
            <a:ext cx="8092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en-US" altLang="zh-CN" dirty="0" smtClean="0">
                <a:latin typeface="Arial" panose="020B0604020202020204" pitchFamily="34" charset="0"/>
              </a:rPr>
              <a:t>onditional random fields </a:t>
            </a:r>
            <a:r>
              <a:rPr lang="en-US" altLang="zh-CN" dirty="0">
                <a:latin typeface="Arial" panose="020B0604020202020204" pitchFamily="34" charset="0"/>
              </a:rPr>
              <a:t>as recurrent neural networks. </a:t>
            </a:r>
            <a:r>
              <a:rPr lang="en-US" altLang="zh-CN" dirty="0" smtClean="0">
                <a:latin typeface="Arial" panose="020B0604020202020204" pitchFamily="34" charset="0"/>
              </a:rPr>
              <a:t>In ICCV, </a:t>
            </a:r>
            <a:r>
              <a:rPr lang="en-US" altLang="zh-CN" dirty="0">
                <a:latin typeface="Arial" panose="020B0604020202020204" pitchFamily="34" charset="0"/>
              </a:rPr>
              <a:t>2015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6439" y="1034781"/>
            <a:ext cx="69489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亮点：将</a:t>
            </a:r>
            <a:r>
              <a:rPr lang="en-US" altLang="zh-CN" b="1" dirty="0" smtClean="0">
                <a:solidFill>
                  <a:schemeClr val="accent4"/>
                </a:solidFill>
              </a:rPr>
              <a:t>CRF</a:t>
            </a:r>
            <a:r>
              <a:rPr lang="zh-CN" altLang="en-US" b="1" dirty="0" smtClean="0">
                <a:solidFill>
                  <a:schemeClr val="accent4"/>
                </a:solidFill>
              </a:rPr>
              <a:t>并入网络中 一同进行反向传播 实现 </a:t>
            </a:r>
            <a:r>
              <a:rPr lang="en-US" altLang="zh-CN" b="1" dirty="0" smtClean="0">
                <a:solidFill>
                  <a:schemeClr val="accent4"/>
                </a:solidFill>
              </a:rPr>
              <a:t>end-to-end </a:t>
            </a:r>
            <a:r>
              <a:rPr lang="zh-CN" altLang="en-US" b="1" dirty="0" smtClean="0">
                <a:solidFill>
                  <a:schemeClr val="accent4"/>
                </a:solidFill>
              </a:rPr>
              <a:t>训练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78888"/>
          <a:stretch/>
        </p:blipFill>
        <p:spPr>
          <a:xfrm>
            <a:off x="5059110" y="5209866"/>
            <a:ext cx="983352" cy="1095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68449"/>
          <a:stretch/>
        </p:blipFill>
        <p:spPr>
          <a:xfrm>
            <a:off x="3589552" y="5207554"/>
            <a:ext cx="1469558" cy="1095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80076" y="5570575"/>
            <a:ext cx="1806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effectLst/>
                <a:latin typeface="Arial" panose="020B0604020202020204" pitchFamily="34" charset="0"/>
              </a:rPr>
              <a:t>VOC2012 </a:t>
            </a:r>
            <a:r>
              <a:rPr lang="en-US" altLang="zh-CN" b="0" i="0" dirty="0" err="1" smtClean="0">
                <a:effectLst/>
                <a:latin typeface="Arial" panose="020B0604020202020204" pitchFamily="34" charset="0"/>
              </a:rPr>
              <a:t>mIoU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13446"/>
            <a:ext cx="4876800" cy="3362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913112"/>
            <a:ext cx="9925050" cy="4486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4036" y="388450"/>
            <a:ext cx="982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>
                    <a:lumMod val="75000"/>
                  </a:schemeClr>
                </a:solidFill>
              </a:rPr>
              <a:t>Dense and Low-Rank Gaussian CRFs Using Deep </a:t>
            </a:r>
            <a:r>
              <a:rPr lang="en-US" altLang="zh-CN" sz="2400" b="1" dirty="0" err="1" smtClean="0">
                <a:solidFill>
                  <a:schemeClr val="bg1">
                    <a:lumMod val="75000"/>
                  </a:schemeClr>
                </a:solidFill>
              </a:rPr>
              <a:t>Embeddings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6018" y="6534834"/>
            <a:ext cx="8346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Dense and Low-Rank Gaussian CRFs Using Deep </a:t>
            </a:r>
            <a:r>
              <a:rPr lang="en-US" altLang="zh-CN" dirty="0" err="1">
                <a:latin typeface="Arial" panose="020B0604020202020204" pitchFamily="34" charset="0"/>
              </a:rPr>
              <a:t>Embeddings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en-US" altLang="zh-CN" dirty="0" smtClean="0">
                <a:latin typeface="Arial" panose="020B0604020202020204" pitchFamily="34" charset="0"/>
              </a:rPr>
              <a:t>In ICCV, 2017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3475" y="5543495"/>
            <a:ext cx="694897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4"/>
                </a:solidFill>
              </a:rPr>
              <a:t>亮点：由</a:t>
            </a:r>
            <a:r>
              <a:rPr lang="en-US" altLang="zh-CN" b="1" dirty="0" err="1" smtClean="0">
                <a:solidFill>
                  <a:schemeClr val="accent4"/>
                </a:solidFill>
              </a:rPr>
              <a:t>resnet</a:t>
            </a:r>
            <a:r>
              <a:rPr lang="zh-CN" altLang="en-US" b="1" dirty="0">
                <a:solidFill>
                  <a:schemeClr val="accent4"/>
                </a:solidFill>
              </a:rPr>
              <a:t>生成</a:t>
            </a:r>
            <a:r>
              <a:rPr lang="en-US" altLang="zh-CN" b="1" dirty="0" smtClean="0">
                <a:solidFill>
                  <a:schemeClr val="accent4"/>
                </a:solidFill>
              </a:rPr>
              <a:t>pairwise potentials</a:t>
            </a:r>
            <a:r>
              <a:rPr lang="zh-CN" altLang="en-US" b="1" dirty="0" smtClean="0">
                <a:solidFill>
                  <a:schemeClr val="accent4"/>
                </a:solidFill>
              </a:rPr>
              <a:t>来输入</a:t>
            </a:r>
            <a:r>
              <a:rPr lang="en-US" altLang="zh-CN" b="1" dirty="0">
                <a:solidFill>
                  <a:schemeClr val="accent4"/>
                </a:solidFill>
              </a:rPr>
              <a:t>CRF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r>
              <a:rPr lang="en-US" altLang="zh-CN" b="1" dirty="0" smtClean="0">
                <a:solidFill>
                  <a:schemeClr val="accent4"/>
                </a:solidFill>
              </a:rPr>
              <a:t>           </a:t>
            </a:r>
            <a:r>
              <a:rPr lang="zh-CN" altLang="en-US" b="1" dirty="0" smtClean="0">
                <a:solidFill>
                  <a:schemeClr val="accent4"/>
                </a:solidFill>
              </a:rPr>
              <a:t>将</a:t>
            </a:r>
            <a:r>
              <a:rPr lang="en-US" altLang="zh-CN" b="1" dirty="0" smtClean="0">
                <a:solidFill>
                  <a:schemeClr val="accent4"/>
                </a:solidFill>
              </a:rPr>
              <a:t>CRF</a:t>
            </a:r>
            <a:r>
              <a:rPr lang="zh-CN" altLang="en-US" b="1" dirty="0" smtClean="0">
                <a:solidFill>
                  <a:schemeClr val="accent4"/>
                </a:solidFill>
              </a:rPr>
              <a:t>完全并入网络中 </a:t>
            </a:r>
            <a:r>
              <a:rPr lang="en-US" altLang="zh-CN" b="1" dirty="0" smtClean="0">
                <a:solidFill>
                  <a:schemeClr val="accent4"/>
                </a:solidFill>
              </a:rPr>
              <a:t>end-to end</a:t>
            </a:r>
            <a:r>
              <a:rPr lang="zh-CN" altLang="en-US" b="1" dirty="0" smtClean="0">
                <a:solidFill>
                  <a:schemeClr val="accent4"/>
                </a:solidFill>
              </a:rPr>
              <a:t>训练 </a:t>
            </a:r>
            <a:endParaRPr lang="en-US" altLang="zh-CN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1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036" y="388450"/>
            <a:ext cx="4943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600" b="1" dirty="0" smtClean="0">
                <a:solidFill>
                  <a:schemeClr val="bg1">
                    <a:lumMod val="75000"/>
                  </a:schemeClr>
                </a:solidFill>
              </a:rPr>
              <a:t>深入</a:t>
            </a:r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了解概率图模型 </a:t>
            </a:r>
            <a:endParaRPr lang="en-US" altLang="zh-CN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83697" y="3324323"/>
            <a:ext cx="86004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斯坦福大学课程：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Probabilistic 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Graphical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</a:p>
          <a:p>
            <a:r>
              <a:rPr lang="en-US" altLang="zh-CN" sz="2000" dirty="0" smtClean="0"/>
              <a:t>                        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zh.coursera.org/learn/probabilistic-graphical-models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83697" y="1931359"/>
            <a:ext cx="88934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Fei-Fei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Li 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PDF</a:t>
            </a:r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讲义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Introduction to </a:t>
            </a:r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Segmentation</a:t>
            </a:r>
          </a:p>
          <a:p>
            <a:r>
              <a:rPr lang="en-US" altLang="zh-CN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</a:t>
            </a:r>
            <a:r>
              <a:rPr lang="en-US" altLang="zh-CN" sz="1400" u="sng" dirty="0" smtClean="0">
                <a:hlinkClick r:id="rId3"/>
              </a:rPr>
              <a:t>http</a:t>
            </a:r>
            <a:r>
              <a:rPr lang="en-US" altLang="zh-CN" sz="1400" u="sng" dirty="0">
                <a:hlinkClick r:id="rId3"/>
              </a:rPr>
              <a:t>://vision.stanford.edu/teaching/cs231b_spring1415/slides/lecture2_segmentation.pdf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3846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9046" y="273526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accent1"/>
                </a:solidFill>
              </a:rPr>
              <a:t>Q&amp;A</a:t>
            </a:r>
            <a:endParaRPr lang="en-US" altLang="zh-CN" sz="4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85" y="716333"/>
            <a:ext cx="5133975" cy="5391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95701" y="6581001"/>
            <a:ext cx="80928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hlinkClick r:id="rId3"/>
              </a:rPr>
              <a:t>http://host.robots.ox.ac.uk:8080/leaderboard/displaylb.php?challengeid=11&amp;compid=</a:t>
            </a:r>
            <a:r>
              <a:rPr lang="zh-CN" altLang="en-US" sz="1200" dirty="0" smtClean="0">
                <a:hlinkClick r:id="rId3"/>
              </a:rPr>
              <a:t>6</a:t>
            </a:r>
            <a:r>
              <a:rPr lang="zh-CN" altLang="en-US" sz="1200" dirty="0" smtClean="0"/>
              <a:t> 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2979885" y="347001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Segmentation Results: </a:t>
            </a:r>
            <a:r>
              <a:rPr lang="en-US" altLang="zh-CN" dirty="0" smtClean="0"/>
              <a:t>VOC2012 Leaderboard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781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20643" y="1589882"/>
            <a:ext cx="699931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b="1" dirty="0"/>
              <a:t>1. CRF</a:t>
            </a:r>
            <a:r>
              <a:rPr lang="zh-CN" altLang="en-US" sz="2400" b="1" dirty="0" smtClean="0"/>
              <a:t>的效果</a:t>
            </a:r>
            <a:r>
              <a:rPr lang="zh-CN" altLang="en-US" sz="2400" dirty="0" smtClean="0"/>
              <a:t>与使用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b="1" dirty="0" smtClean="0"/>
              <a:t>2. </a:t>
            </a:r>
            <a:r>
              <a:rPr lang="en-US" altLang="zh-CN" sz="2400" b="1" dirty="0" smtClean="0"/>
              <a:t>CRF</a:t>
            </a:r>
            <a:r>
              <a:rPr lang="zh-CN" altLang="en-US" sz="2400" b="1" dirty="0" smtClean="0"/>
              <a:t>公式</a:t>
            </a:r>
            <a:endParaRPr lang="en-US" altLang="zh-CN" sz="2400" b="1" dirty="0" smtClean="0"/>
          </a:p>
          <a:p>
            <a:endParaRPr lang="en-US" altLang="zh-CN" sz="2000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4.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CRF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的使用案例 </a:t>
            </a:r>
            <a:endParaRPr lang="en-US" altLang="zh-CN" sz="2000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5.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Q&amp;A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0643" y="758886"/>
            <a:ext cx="2308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65000"/>
                  </a:schemeClr>
                </a:solidFill>
              </a:rPr>
              <a:t>Outline</a:t>
            </a:r>
            <a:endParaRPr lang="en-US" altLang="zh-CN" sz="6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3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7" y="1179320"/>
            <a:ext cx="11624148" cy="52271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4036" y="388450"/>
            <a:ext cx="824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Segmentation 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Base Line—</a:t>
            </a:r>
            <a:r>
              <a:rPr lang="en-US" altLang="zh-CN" sz="2800" b="1" dirty="0" err="1" smtClean="0">
                <a:solidFill>
                  <a:schemeClr val="bg1">
                    <a:lumMod val="65000"/>
                  </a:schemeClr>
                </a:solidFill>
              </a:rPr>
              <a:t>DeepLab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</a:rPr>
              <a:t>的结构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4793"/>
          <a:stretch/>
        </p:blipFill>
        <p:spPr>
          <a:xfrm>
            <a:off x="4073875" y="1996301"/>
            <a:ext cx="1031511" cy="8362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38970" y="1117989"/>
            <a:ext cx="2537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</a:rPr>
              <a:t>pre-trained classification networks </a:t>
            </a:r>
            <a:endParaRPr lang="zh-CN" altLang="en-US" sz="1200" dirty="0"/>
          </a:p>
        </p:txBody>
      </p:sp>
      <p:sp>
        <p:nvSpPr>
          <p:cNvPr id="6" name="下箭头 5"/>
          <p:cNvSpPr/>
          <p:nvPr/>
        </p:nvSpPr>
        <p:spPr>
          <a:xfrm>
            <a:off x="4471352" y="1512983"/>
            <a:ext cx="236555" cy="60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24036" y="388450"/>
            <a:ext cx="2985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CRF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</a:rPr>
              <a:t>的作用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01840" y="1762918"/>
            <a:ext cx="5347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随机场 是</a:t>
            </a:r>
            <a:r>
              <a:rPr lang="zh-CN" altLang="en-US" dirty="0" smtClean="0"/>
              <a:t>一种由</a:t>
            </a:r>
            <a:r>
              <a:rPr lang="zh-CN" altLang="en-US" dirty="0" smtClean="0"/>
              <a:t>无向图</a:t>
            </a:r>
            <a:r>
              <a:rPr lang="zh-CN" altLang="en-US" dirty="0"/>
              <a:t>描述</a:t>
            </a:r>
            <a:r>
              <a:rPr lang="zh-CN" altLang="en-US" dirty="0" smtClean="0"/>
              <a:t>的 </a:t>
            </a:r>
            <a:r>
              <a:rPr lang="zh-CN" altLang="en-US" b="1" dirty="0" smtClean="0"/>
              <a:t>概率</a:t>
            </a:r>
            <a:r>
              <a:rPr lang="zh-CN" altLang="en-US" b="1" dirty="0" smtClean="0"/>
              <a:t>图</a:t>
            </a:r>
            <a:r>
              <a:rPr lang="zh-CN" altLang="en-US" b="1" dirty="0" smtClean="0"/>
              <a:t>模型</a:t>
            </a:r>
            <a:endParaRPr lang="en-US" altLang="zh-CN" b="1" dirty="0" smtClean="0"/>
          </a:p>
          <a:p>
            <a:r>
              <a:rPr lang="zh-CN" altLang="en-US" dirty="0" smtClean="0"/>
              <a:t>在分割中常见用法是 作为一个后处理过程</a:t>
            </a:r>
            <a:endParaRPr lang="en-US" altLang="zh-CN" dirty="0" smtClean="0"/>
          </a:p>
          <a:p>
            <a:r>
              <a:rPr lang="zh-CN" altLang="en-US" dirty="0"/>
              <a:t>输入</a:t>
            </a:r>
            <a:r>
              <a:rPr lang="zh-CN" altLang="en-US" dirty="0" smtClean="0"/>
              <a:t>原图和粗分类结果</a:t>
            </a:r>
            <a:endParaRPr lang="en-US" altLang="zh-CN" dirty="0" smtClean="0"/>
          </a:p>
          <a:p>
            <a:r>
              <a:rPr lang="zh-CN" altLang="en-US" dirty="0" smtClean="0"/>
              <a:t>尽量把在原图中 距离近且颜色相似的像素归为一类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938013" y="3027726"/>
            <a:ext cx="6240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为何是在全卷积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(FCN)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后加上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CRF:</a:t>
            </a:r>
            <a:endParaRPr lang="en-US" altLang="zh-CN" sz="2800" b="1" i="0" dirty="0" smtClean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8014" y="1150866"/>
            <a:ext cx="25713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介绍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:</a:t>
            </a:r>
            <a:endParaRPr lang="en-US" altLang="zh-CN" sz="2800" b="1" i="0" dirty="0" smtClean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467" y="1673196"/>
            <a:ext cx="4955154" cy="221769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01840" y="3540566"/>
            <a:ext cx="5347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更深的卷积网络 能提取更深层次的特征</a:t>
            </a:r>
            <a:endParaRPr lang="en-US" altLang="zh-CN" dirty="0" smtClean="0"/>
          </a:p>
          <a:p>
            <a:r>
              <a:rPr lang="zh-CN" altLang="en-US" dirty="0" smtClean="0"/>
              <a:t>但随着网络加深 感受野的阔</a:t>
            </a:r>
            <a:r>
              <a:rPr lang="zh-CN" altLang="en-US" dirty="0" smtClean="0"/>
              <a:t>大 分割结果越来越模糊</a:t>
            </a:r>
            <a:endParaRPr lang="en-US" altLang="zh-CN" dirty="0" smtClean="0"/>
          </a:p>
          <a:p>
            <a:r>
              <a:rPr lang="zh-CN" altLang="en-US" dirty="0" smtClean="0"/>
              <a:t>同时，卷积操作本身也使得分割</a:t>
            </a:r>
            <a:r>
              <a:rPr lang="zh-CN" altLang="en-US" dirty="0" smtClean="0"/>
              <a:t>越来越</a:t>
            </a:r>
            <a:r>
              <a:rPr lang="zh-CN" altLang="en-US" dirty="0" smtClean="0"/>
              <a:t>平滑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938013" y="4751275"/>
            <a:ext cx="62404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DenseCRF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FCN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后的作用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:</a:t>
            </a:r>
            <a:endParaRPr lang="en-US" altLang="zh-CN" sz="2800" b="1" i="0" dirty="0" smtClean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1841" y="5274495"/>
            <a:ext cx="4892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使用底层特征 获取细粒度的边缘信息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err="1" smtClean="0"/>
              <a:t>DenseCRF</a:t>
            </a:r>
            <a:r>
              <a:rPr lang="zh-CN" altLang="en-US" dirty="0" smtClean="0"/>
              <a:t>中无论</a:t>
            </a:r>
            <a:r>
              <a:rPr lang="zh-CN" altLang="en-US" dirty="0" smtClean="0"/>
              <a:t>空间上临近的 </a:t>
            </a:r>
            <a:r>
              <a:rPr lang="zh-CN" altLang="en-US" dirty="0" smtClean="0"/>
              <a:t>或较远</a:t>
            </a:r>
            <a:r>
              <a:rPr lang="zh-CN" altLang="en-US" dirty="0" smtClean="0"/>
              <a:t>的像素都能有</a:t>
            </a:r>
            <a:r>
              <a:rPr lang="zh-CN" altLang="en-US" dirty="0" smtClean="0"/>
              <a:t>相互作用 从而兼顾到了全局信息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CNN</a:t>
            </a:r>
            <a:r>
              <a:rPr lang="zh-CN" altLang="en-US" dirty="0" smtClean="0"/>
              <a:t>只能处理好临近的相互作用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4704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557242" y="1409398"/>
            <a:ext cx="17427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>
                    <a:lumMod val="65000"/>
                  </a:schemeClr>
                </a:solidFill>
              </a:rPr>
              <a:t>DenseCRF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</a:rPr>
              <a:t>效果 </a:t>
            </a:r>
            <a:endParaRPr lang="zh-CN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03" y="3843914"/>
            <a:ext cx="9331176" cy="5142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74" y="-76173"/>
            <a:ext cx="7740395" cy="38021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09774" y="3659248"/>
            <a:ext cx="850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Efficient Inference in Fully Connected CRFs with Gaussian Edge Potentials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6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24036" y="388450"/>
            <a:ext cx="4929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Efficient </a:t>
            </a:r>
            <a:r>
              <a:rPr lang="en-US" altLang="zh-CN" sz="3600" b="1" dirty="0" err="1" smtClean="0">
                <a:solidFill>
                  <a:schemeClr val="bg1">
                    <a:lumMod val="65000"/>
                  </a:schemeClr>
                </a:solidFill>
              </a:rPr>
              <a:t>DenseCRF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9395" y="2151252"/>
            <a:ext cx="8127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NIPS 2011 </a:t>
            </a:r>
            <a:r>
              <a:rPr lang="en-US" altLang="zh-CN" dirty="0" smtClean="0"/>
              <a:t>best </a:t>
            </a:r>
            <a:r>
              <a:rPr lang="en-US" altLang="zh-CN" dirty="0"/>
              <a:t>student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Philipp </a:t>
            </a:r>
            <a:r>
              <a:rPr lang="en-US" altLang="zh-CN" dirty="0" err="1"/>
              <a:t>Krähenbühl</a:t>
            </a:r>
            <a:r>
              <a:rPr lang="en-US" altLang="zh-CN" dirty="0"/>
              <a:t> and </a:t>
            </a:r>
            <a:r>
              <a:rPr lang="en-US" altLang="zh-CN" dirty="0" err="1"/>
              <a:t>Vladlen</a:t>
            </a:r>
            <a:r>
              <a:rPr lang="en-US" altLang="zh-CN" dirty="0"/>
              <a:t> </a:t>
            </a:r>
            <a:r>
              <a:rPr lang="en-US" altLang="zh-CN" dirty="0" err="1"/>
              <a:t>Koltun</a:t>
            </a:r>
            <a:r>
              <a:rPr lang="en-US" altLang="zh-CN" dirty="0"/>
              <a:t>. </a:t>
            </a:r>
            <a:r>
              <a:rPr lang="en-US" altLang="zh-CN" dirty="0" smtClean="0"/>
              <a:t>“Efficient </a:t>
            </a:r>
            <a:r>
              <a:rPr lang="en-US" altLang="zh-CN" dirty="0"/>
              <a:t>Inference in Fully Connected </a:t>
            </a:r>
            <a:r>
              <a:rPr lang="en-US" altLang="zh-CN" dirty="0" smtClean="0"/>
              <a:t>CRFs with </a:t>
            </a:r>
            <a:r>
              <a:rPr lang="en-US" altLang="zh-CN" dirty="0"/>
              <a:t>Gaussian Edge </a:t>
            </a:r>
            <a:r>
              <a:rPr lang="en-US" altLang="zh-CN" dirty="0" smtClean="0"/>
              <a:t>Potentials”. 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601840" y="4560387"/>
            <a:ext cx="646843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下载： </a:t>
            </a:r>
            <a:r>
              <a:rPr lang="zh-CN" altLang="en-US" dirty="0" smtClean="0">
                <a:hlinkClick r:id="rId2"/>
              </a:rPr>
              <a:t>https</a:t>
            </a:r>
            <a:r>
              <a:rPr lang="zh-CN" altLang="en-US" dirty="0">
                <a:hlinkClick r:id="rId2"/>
              </a:rPr>
              <a:t>://github.com/kolesman/SEC/tree/master/</a:t>
            </a:r>
            <a:r>
              <a:rPr lang="zh-CN" altLang="en-US" dirty="0" smtClean="0">
                <a:hlinkClick r:id="rId2"/>
              </a:rPr>
              <a:t>CRF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/>
              <a:t>Eigen3 </a:t>
            </a:r>
            <a:r>
              <a:rPr lang="en-US" altLang="zh-CN" dirty="0" smtClean="0"/>
              <a:t>`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sudo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apt install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libeigen3-dev</a:t>
            </a:r>
            <a:r>
              <a:rPr lang="en-US" altLang="zh-CN" dirty="0" smtClean="0"/>
              <a:t>`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编译本地</a:t>
            </a:r>
            <a:r>
              <a:rPr lang="en-US" altLang="zh-CN" dirty="0"/>
              <a:t>CRF</a:t>
            </a:r>
            <a:r>
              <a:rPr lang="zh-CN" altLang="en-US" dirty="0"/>
              <a:t>并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`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pip install CRF/ </a:t>
            </a:r>
            <a:r>
              <a:rPr lang="en-US" altLang="zh-CN" dirty="0" smtClean="0"/>
              <a:t>`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8014" y="3921082"/>
            <a:ext cx="163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i="0" dirty="0" smtClean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安装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:</a:t>
            </a:r>
            <a:endParaRPr lang="en-US" altLang="zh-CN" sz="2800" b="1" i="0" dirty="0" smtClean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8014" y="1150866"/>
            <a:ext cx="1634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作者</a:t>
            </a:r>
            <a:r>
              <a:rPr lang="en-US" altLang="zh-CN" sz="28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:</a:t>
            </a:r>
            <a:endParaRPr lang="en-US" altLang="zh-CN" sz="2800" b="1" i="0" dirty="0" smtClean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://www.philkr.net/philipp_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42" y="1648072"/>
            <a:ext cx="1560953" cy="15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948442" y="3355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main contribution is a highly efficient approximate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inference algorithm for fully connected CRF models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69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036" y="388450"/>
            <a:ext cx="3448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</a:rPr>
              <a:t>CRF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</a:rPr>
              <a:t>代码使用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433" y="2525892"/>
            <a:ext cx="28135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im</a:t>
            </a:r>
            <a:r>
              <a:rPr lang="en-US" altLang="zh-CN" dirty="0"/>
              <a:t>: WxHx3 </a:t>
            </a:r>
            <a:r>
              <a:rPr lang="zh-CN" altLang="en-US" dirty="0"/>
              <a:t>的图片  </a:t>
            </a:r>
            <a:endParaRPr lang="en-US" altLang="zh-CN" dirty="0"/>
          </a:p>
          <a:p>
            <a:r>
              <a:rPr lang="en-US" altLang="zh-CN" dirty="0" err="1"/>
              <a:t>probs</a:t>
            </a:r>
            <a:r>
              <a:rPr lang="en-US" altLang="zh-CN" dirty="0"/>
              <a:t>: W x H x N </a:t>
            </a:r>
            <a:r>
              <a:rPr lang="zh-CN" altLang="en-US" dirty="0"/>
              <a:t>的概率  </a:t>
            </a:r>
            <a:endParaRPr lang="en-US" altLang="zh-CN" dirty="0"/>
          </a:p>
          <a:p>
            <a:r>
              <a:rPr lang="en-US" altLang="zh-CN" dirty="0" err="1"/>
              <a:t>maxiter</a:t>
            </a:r>
            <a:r>
              <a:rPr lang="en-US" altLang="zh-CN" dirty="0"/>
              <a:t>: </a:t>
            </a:r>
            <a:r>
              <a:rPr lang="zh-CN" altLang="en-US" dirty="0"/>
              <a:t>迭代次数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3" y="915773"/>
            <a:ext cx="8650765" cy="12495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5" y="3885794"/>
            <a:ext cx="6541619" cy="154933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03669" y="5376905"/>
            <a:ext cx="1084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image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96833" y="5376905"/>
            <a:ext cx="1851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after CRF 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iter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10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5814" y="5396538"/>
            <a:ext cx="1418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before CRF</a:t>
            </a:r>
          </a:p>
        </p:txBody>
      </p:sp>
    </p:spTree>
    <p:extLst>
      <p:ext uri="{BB962C8B-B14F-4D97-AF65-F5344CB8AC3E}">
        <p14:creationId xmlns:p14="http://schemas.microsoft.com/office/powerpoint/2010/main" val="22165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036" y="388450"/>
            <a:ext cx="3448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</a:rPr>
              <a:t>CRF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</a:rPr>
              <a:t>代码使用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57679" y="3758343"/>
            <a:ext cx="153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CRF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1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45" y="1300188"/>
            <a:ext cx="7191861" cy="2413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44" y="4127675"/>
            <a:ext cx="7191861" cy="241305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501634" y="3728530"/>
            <a:ext cx="153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CRF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2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01634" y="6428847"/>
            <a:ext cx="153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CRF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4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52002" y="6428847"/>
            <a:ext cx="1539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CRF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iter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3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0" r="1"/>
          <a:stretch/>
        </p:blipFill>
        <p:spPr>
          <a:xfrm>
            <a:off x="540607" y="3550931"/>
            <a:ext cx="2429955" cy="170473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04981" y="5255663"/>
            <a:ext cx="209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before CRF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17"/>
          <a:stretch/>
        </p:blipFill>
        <p:spPr>
          <a:xfrm>
            <a:off x="584825" y="1300188"/>
            <a:ext cx="2406203" cy="15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55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69" y="711615"/>
            <a:ext cx="8877300" cy="57816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4036" y="388450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b="1" dirty="0" smtClean="0">
                <a:solidFill>
                  <a:schemeClr val="bg1">
                    <a:lumMod val="65000"/>
                  </a:schemeClr>
                </a:solidFill>
              </a:rPr>
              <a:t>CRF</a:t>
            </a:r>
            <a:r>
              <a:rPr lang="zh-CN" altLang="en-US" sz="3600" b="1" dirty="0" smtClean="0">
                <a:solidFill>
                  <a:schemeClr val="bg1">
                    <a:lumMod val="65000"/>
                  </a:schemeClr>
                </a:solidFill>
              </a:rPr>
              <a:t>公式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0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36A42388-F93E-451F-A954-2934F8485242}" vid="{ABF68585-BF71-42A4-8BC3-C459215E15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788</TotalTime>
  <Words>507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微软雅黑</vt:lpstr>
      <vt:lpstr>Arial</vt:lpstr>
      <vt:lpstr>Arial Black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Yang</dc:creator>
  <cp:lastModifiedBy>Lei Yang</cp:lastModifiedBy>
  <cp:revision>117</cp:revision>
  <dcterms:created xsi:type="dcterms:W3CDTF">2016-05-24T10:51:36Z</dcterms:created>
  <dcterms:modified xsi:type="dcterms:W3CDTF">2017-10-24T21:39:14Z</dcterms:modified>
</cp:coreProperties>
</file>