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00B050"/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 A</c:v>
                </c:pt>
              </c:strCache>
            </c:strRef>
          </c:tx>
          <c:spPr>
            <a:noFill/>
            <a:ln>
              <a:solidFill>
                <a:srgbClr val="0070C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15-427C-BE71-AEBA38F6FE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 B</c:v>
                </c:pt>
              </c:strCache>
            </c:strRef>
          </c:tx>
          <c:spPr>
            <a:noFill/>
            <a:ln>
              <a:solidFill>
                <a:srgbClr val="00B05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15-427C-BE71-AEBA38F6FE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overlap val="-12"/>
        <c:axId val="220536304"/>
        <c:axId val="220534008"/>
      </c:barChart>
      <c:catAx>
        <c:axId val="22053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pPr>
            <a:endParaRPr lang="en-US"/>
          </a:p>
        </c:txPr>
        <c:crossAx val="220534008"/>
        <c:crosses val="autoZero"/>
        <c:auto val="1"/>
        <c:lblAlgn val="ctr"/>
        <c:lblOffset val="100"/>
        <c:noMultiLvlLbl val="0"/>
      </c:catAx>
      <c:valAx>
        <c:axId val="220534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053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solidFill>
                <a:srgbClr val="00B05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  <c:pt idx="4">
                  <c:v>5th</c:v>
                </c:pt>
                <c:pt idx="5">
                  <c:v>6th</c:v>
                </c:pt>
                <c:pt idx="6">
                  <c:v>7th</c:v>
                </c:pt>
                <c:pt idx="7">
                  <c:v>8th</c:v>
                </c:pt>
                <c:pt idx="8">
                  <c:v>9th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4.5999999999999996</c:v>
                </c:pt>
                <c:pt idx="5">
                  <c:v>7.6</c:v>
                </c:pt>
                <c:pt idx="6">
                  <c:v>6.5</c:v>
                </c:pt>
                <c:pt idx="7">
                  <c:v>7.5</c:v>
                </c:pt>
                <c:pt idx="8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BF-44E6-8202-7F4D4A25C9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12"/>
        <c:axId val="220536304"/>
        <c:axId val="220534008"/>
      </c:barChart>
      <c:catAx>
        <c:axId val="22053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pPr>
            <a:endParaRPr lang="en-US"/>
          </a:p>
        </c:txPr>
        <c:crossAx val="220534008"/>
        <c:crosses val="autoZero"/>
        <c:auto val="1"/>
        <c:lblAlgn val="ctr"/>
        <c:lblOffset val="100"/>
        <c:noMultiLvlLbl val="0"/>
      </c:catAx>
      <c:valAx>
        <c:axId val="220534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0536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9525"/>
          </c:spPr>
          <c:dPt>
            <c:idx val="0"/>
            <c:bubble3D val="0"/>
            <c:spPr>
              <a:noFill/>
              <a:ln w="9525"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95-44DC-9D1B-3AA050ACC769}"/>
              </c:ext>
            </c:extLst>
          </c:dPt>
          <c:dPt>
            <c:idx val="1"/>
            <c:bubble3D val="0"/>
            <c:spPr>
              <a:noFill/>
              <a:ln w="9525">
                <a:solidFill>
                  <a:srgbClr val="00B0F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895-44DC-9D1B-3AA050ACC76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95-44DC-9D1B-3AA050ACC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9525"/>
          </c:spPr>
          <c:dPt>
            <c:idx val="0"/>
            <c:bubble3D val="0"/>
            <c:spPr>
              <a:noFill/>
              <a:ln w="9525"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B6-40F2-BDE6-6E77A770D4A7}"/>
              </c:ext>
            </c:extLst>
          </c:dPt>
          <c:dPt>
            <c:idx val="1"/>
            <c:bubble3D val="0"/>
            <c:spPr>
              <a:noFill/>
              <a:ln w="9525">
                <a:solidFill>
                  <a:srgbClr val="00B0F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B6-40F2-BDE6-6E77A770D4A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9.3000000000000007</c:v>
                </c:pt>
                <c:pt idx="1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B6-40F2-BDE6-6E77A770D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 w="9525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/>
          </c:spPr>
          <c:dPt>
            <c:idx val="0"/>
            <c:bubble3D val="0"/>
            <c:spPr>
              <a:noFill/>
              <a:ln w="12700"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CA-485C-AA7F-6495E5D095C0}"/>
              </c:ext>
            </c:extLst>
          </c:dPt>
          <c:dPt>
            <c:idx val="1"/>
            <c:bubble3D val="0"/>
            <c:spPr>
              <a:noFill/>
              <a:ln w="12700">
                <a:solidFill>
                  <a:srgbClr val="00B0F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CA-485C-AA7F-6495E5D095C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CA-485C-AA7F-6495E5D0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9525"/>
          </c:spPr>
          <c:dPt>
            <c:idx val="0"/>
            <c:bubble3D val="0"/>
            <c:spPr>
              <a:noFill/>
              <a:ln w="9525"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B9C-4368-A6E4-BD90CAD60FED}"/>
              </c:ext>
            </c:extLst>
          </c:dPt>
          <c:dPt>
            <c:idx val="1"/>
            <c:bubble3D val="0"/>
            <c:spPr>
              <a:noFill/>
              <a:ln w="9525">
                <a:solidFill>
                  <a:srgbClr val="00B0F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B9C-4368-A6E4-BD90CAD60FE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10.199999999999999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B9C-4368-A6E4-BD90CAD60F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solidFill>
                <a:srgbClr val="0070C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Prod A</c:v>
                </c:pt>
                <c:pt idx="1">
                  <c:v>Prod B</c:v>
                </c:pt>
                <c:pt idx="2">
                  <c:v>Prod C</c:v>
                </c:pt>
                <c:pt idx="3">
                  <c:v>Prod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E2-43F9-9AB6-8434D1A72E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Prod A</c:v>
                </c:pt>
                <c:pt idx="1">
                  <c:v>Prod B</c:v>
                </c:pt>
                <c:pt idx="2">
                  <c:v>Prod C</c:v>
                </c:pt>
                <c:pt idx="3">
                  <c:v>Prod 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E2-43F9-9AB6-8434D1A72EC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>
              <a:solidFill>
                <a:srgbClr val="00B05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Prod A</c:v>
                </c:pt>
                <c:pt idx="1">
                  <c:v>Prod B</c:v>
                </c:pt>
                <c:pt idx="2">
                  <c:v>Prod C</c:v>
                </c:pt>
                <c:pt idx="3">
                  <c:v>Prod 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E2-43F9-9AB6-8434D1A72E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"/>
        <c:overlap val="100"/>
        <c:axId val="533553408"/>
        <c:axId val="533551768"/>
      </c:barChart>
      <c:catAx>
        <c:axId val="53355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pPr>
            <a:endParaRPr lang="en-US"/>
          </a:p>
        </c:txPr>
        <c:crossAx val="533551768"/>
        <c:crosses val="autoZero"/>
        <c:auto val="1"/>
        <c:lblAlgn val="ctr"/>
        <c:lblOffset val="100"/>
        <c:noMultiLvlLbl val="0"/>
      </c:catAx>
      <c:valAx>
        <c:axId val="5335517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3553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29485-FC13-407D-9861-C3A783695F4C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9DD0C-3B59-422A-9728-C87D067A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99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9DD0C-3B59-422A-9728-C87D067A5BA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8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4BE4-C4E1-4DB3-9E6D-CAC9CB3580C9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31A0-20EA-4B50-B618-3A76D6ED9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93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4BE4-C4E1-4DB3-9E6D-CAC9CB3580C9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31A0-20EA-4B50-B618-3A76D6ED9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83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4BE4-C4E1-4DB3-9E6D-CAC9CB3580C9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31A0-20EA-4B50-B618-3A76D6ED9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57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4BE4-C4E1-4DB3-9E6D-CAC9CB3580C9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31A0-20EA-4B50-B618-3A76D6ED9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39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4BE4-C4E1-4DB3-9E6D-CAC9CB3580C9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31A0-20EA-4B50-B618-3A76D6ED9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66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4BE4-C4E1-4DB3-9E6D-CAC9CB3580C9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31A0-20EA-4B50-B618-3A76D6ED9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93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4BE4-C4E1-4DB3-9E6D-CAC9CB3580C9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31A0-20EA-4B50-B618-3A76D6ED9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35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4BE4-C4E1-4DB3-9E6D-CAC9CB3580C9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31A0-20EA-4B50-B618-3A76D6ED9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8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4BE4-C4E1-4DB3-9E6D-CAC9CB3580C9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31A0-20EA-4B50-B618-3A76D6ED9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26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4BE4-C4E1-4DB3-9E6D-CAC9CB3580C9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31A0-20EA-4B50-B618-3A76D6ED9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51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4BE4-C4E1-4DB3-9E6D-CAC9CB3580C9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31A0-20EA-4B50-B618-3A76D6ED9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98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E4BE4-C4E1-4DB3-9E6D-CAC9CB3580C9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931A0-20EA-4B50-B618-3A76D6ED9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54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image" Target="../media/image4.svg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openxmlformats.org/officeDocument/2006/relationships/image" Target="../media/image3.png"/><Relationship Id="rId1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11" Type="http://schemas.openxmlformats.org/officeDocument/2006/relationships/image" Target="../media/image2.svg"/><Relationship Id="rId5" Type="http://schemas.openxmlformats.org/officeDocument/2006/relationships/chart" Target="../charts/chart3.xml"/><Relationship Id="rId1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chart" Target="../charts/chart2.xml"/><Relationship Id="rId9" Type="http://schemas.openxmlformats.org/officeDocument/2006/relationships/chart" Target="../charts/chart7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86067" y="0"/>
            <a:ext cx="142949" cy="615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ight Triangle 80"/>
          <p:cNvSpPr/>
          <p:nvPr/>
        </p:nvSpPr>
        <p:spPr>
          <a:xfrm>
            <a:off x="6197599" y="5049265"/>
            <a:ext cx="1678232" cy="1823248"/>
          </a:xfrm>
          <a:prstGeom prst="rtTriangle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/>
          <p:cNvSpPr/>
          <p:nvPr/>
        </p:nvSpPr>
        <p:spPr>
          <a:xfrm>
            <a:off x="6197599" y="4702626"/>
            <a:ext cx="5994401" cy="2169888"/>
          </a:xfrm>
          <a:custGeom>
            <a:avLst/>
            <a:gdLst>
              <a:gd name="connsiteX0" fmla="*/ 0 w 4940284"/>
              <a:gd name="connsiteY0" fmla="*/ 0 h 2191661"/>
              <a:gd name="connsiteX1" fmla="*/ 4940284 w 4940284"/>
              <a:gd name="connsiteY1" fmla="*/ 0 h 2191661"/>
              <a:gd name="connsiteX2" fmla="*/ 4940284 w 4940284"/>
              <a:gd name="connsiteY2" fmla="*/ 2191661 h 2191661"/>
              <a:gd name="connsiteX3" fmla="*/ 0 w 4940284"/>
              <a:gd name="connsiteY3" fmla="*/ 2191661 h 2191661"/>
              <a:gd name="connsiteX4" fmla="*/ 0 w 4940284"/>
              <a:gd name="connsiteY4" fmla="*/ 0 h 2191661"/>
              <a:gd name="connsiteX0" fmla="*/ 1306286 w 6246570"/>
              <a:gd name="connsiteY0" fmla="*/ 0 h 2206175"/>
              <a:gd name="connsiteX1" fmla="*/ 6246570 w 6246570"/>
              <a:gd name="connsiteY1" fmla="*/ 0 h 2206175"/>
              <a:gd name="connsiteX2" fmla="*/ 6246570 w 6246570"/>
              <a:gd name="connsiteY2" fmla="*/ 2191661 h 2206175"/>
              <a:gd name="connsiteX3" fmla="*/ 0 w 6246570"/>
              <a:gd name="connsiteY3" fmla="*/ 2206175 h 2206175"/>
              <a:gd name="connsiteX4" fmla="*/ 1306286 w 6246570"/>
              <a:gd name="connsiteY4" fmla="*/ 0 h 220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6570" h="2206175">
                <a:moveTo>
                  <a:pt x="1306286" y="0"/>
                </a:moveTo>
                <a:lnTo>
                  <a:pt x="6246570" y="0"/>
                </a:lnTo>
                <a:lnTo>
                  <a:pt x="6246570" y="2191661"/>
                </a:lnTo>
                <a:lnTo>
                  <a:pt x="0" y="2206175"/>
                </a:lnTo>
                <a:lnTo>
                  <a:pt x="1306286" y="0"/>
                </a:lnTo>
                <a:close/>
              </a:path>
            </a:pathLst>
          </a:custGeom>
          <a:solidFill>
            <a:srgbClr val="E8E8E8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98520927"/>
              </p:ext>
            </p:extLst>
          </p:nvPr>
        </p:nvGraphicFramePr>
        <p:xfrm>
          <a:off x="246742" y="391887"/>
          <a:ext cx="4252688" cy="2104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296696292"/>
              </p:ext>
            </p:extLst>
          </p:nvPr>
        </p:nvGraphicFramePr>
        <p:xfrm>
          <a:off x="4731657" y="391886"/>
          <a:ext cx="7286171" cy="2104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613706669"/>
              </p:ext>
            </p:extLst>
          </p:nvPr>
        </p:nvGraphicFramePr>
        <p:xfrm>
          <a:off x="653145" y="2902858"/>
          <a:ext cx="2234612" cy="1799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400535736"/>
              </p:ext>
            </p:extLst>
          </p:nvPr>
        </p:nvGraphicFramePr>
        <p:xfrm>
          <a:off x="3551162" y="2902858"/>
          <a:ext cx="2234612" cy="1799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512410618"/>
              </p:ext>
            </p:extLst>
          </p:nvPr>
        </p:nvGraphicFramePr>
        <p:xfrm>
          <a:off x="6449179" y="2902857"/>
          <a:ext cx="2234612" cy="1799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973228006"/>
              </p:ext>
            </p:extLst>
          </p:nvPr>
        </p:nvGraphicFramePr>
        <p:xfrm>
          <a:off x="9347197" y="2902856"/>
          <a:ext cx="2234612" cy="1799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2474676337"/>
              </p:ext>
            </p:extLst>
          </p:nvPr>
        </p:nvGraphicFramePr>
        <p:xfrm>
          <a:off x="391882" y="5072745"/>
          <a:ext cx="6081487" cy="1647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9768114" y="4818747"/>
            <a:ext cx="0" cy="19013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740950" y="5718629"/>
            <a:ext cx="40153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9943" y="116114"/>
            <a:ext cx="3831771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spc="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SALES FIGURES - MONTHLY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52019" y="114617"/>
            <a:ext cx="7020000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spc="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DAILY PRODUCTION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9943" y="2603475"/>
            <a:ext cx="11412000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spc="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KPIS STATUS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458394" y="3435052"/>
            <a:ext cx="624114" cy="708373"/>
            <a:chOff x="1458394" y="3567172"/>
            <a:chExt cx="624114" cy="708373"/>
          </a:xfrm>
        </p:grpSpPr>
        <p:sp>
          <p:nvSpPr>
            <p:cNvPr id="34" name="TextBox 33"/>
            <p:cNvSpPr txBox="1"/>
            <p:nvPr/>
          </p:nvSpPr>
          <p:spPr>
            <a:xfrm>
              <a:off x="1458394" y="3967768"/>
              <a:ext cx="6241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/>
                <a:t>RISK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58394" y="3567172"/>
              <a:ext cx="624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/>
                <a:t>74%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261005" y="3435052"/>
            <a:ext cx="814925" cy="709719"/>
            <a:chOff x="4261005" y="3551551"/>
            <a:chExt cx="814925" cy="709719"/>
          </a:xfrm>
        </p:grpSpPr>
        <p:sp>
          <p:nvSpPr>
            <p:cNvPr id="36" name="TextBox 35"/>
            <p:cNvSpPr txBox="1"/>
            <p:nvPr/>
          </p:nvSpPr>
          <p:spPr>
            <a:xfrm>
              <a:off x="4261005" y="3953493"/>
              <a:ext cx="814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/>
                <a:t>PROFIT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56411" y="3551551"/>
              <a:ext cx="624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/>
                <a:t>82%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156310" y="3435052"/>
            <a:ext cx="814925" cy="709719"/>
            <a:chOff x="7170824" y="3545972"/>
            <a:chExt cx="814925" cy="709719"/>
          </a:xfrm>
        </p:grpSpPr>
        <p:sp>
          <p:nvSpPr>
            <p:cNvPr id="38" name="TextBox 37"/>
            <p:cNvSpPr txBox="1"/>
            <p:nvPr/>
          </p:nvSpPr>
          <p:spPr>
            <a:xfrm>
              <a:off x="7170824" y="3947914"/>
              <a:ext cx="814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/>
                <a:t>SALES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66230" y="3545972"/>
              <a:ext cx="624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/>
                <a:t>62%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051908" y="3435052"/>
            <a:ext cx="814925" cy="709719"/>
            <a:chOff x="10022881" y="3553383"/>
            <a:chExt cx="814925" cy="709719"/>
          </a:xfrm>
        </p:grpSpPr>
        <p:sp>
          <p:nvSpPr>
            <p:cNvPr id="40" name="TextBox 39"/>
            <p:cNvSpPr txBox="1"/>
            <p:nvPr/>
          </p:nvSpPr>
          <p:spPr>
            <a:xfrm>
              <a:off x="10022881" y="3955325"/>
              <a:ext cx="814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/>
                <a:t>BUDGET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118287" y="3553383"/>
              <a:ext cx="624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/>
                <a:t>70%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57199" y="4731043"/>
            <a:ext cx="5220000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spc="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PRODUCTS SALES COMPARISON</a:t>
            </a:r>
          </a:p>
        </p:txBody>
      </p:sp>
      <p:pic>
        <p:nvPicPr>
          <p:cNvPr id="48" name="Graphic 47" descr="Lightbulb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1908" y="6083759"/>
            <a:ext cx="360000" cy="360000"/>
          </a:xfrm>
          <a:prstGeom prst="rect">
            <a:avLst/>
          </a:prstGeom>
        </p:spPr>
      </p:pic>
      <p:pic>
        <p:nvPicPr>
          <p:cNvPr id="50" name="Graphic 49" descr="Bar chart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58964" y="6085067"/>
            <a:ext cx="360000" cy="360000"/>
          </a:xfrm>
          <a:prstGeom prst="rect">
            <a:avLst/>
          </a:prstGeom>
        </p:spPr>
      </p:pic>
      <p:pic>
        <p:nvPicPr>
          <p:cNvPr id="52" name="Graphic 51" descr="Clock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71908" y="5087378"/>
            <a:ext cx="360000" cy="360000"/>
          </a:xfrm>
          <a:prstGeom prst="rect">
            <a:avLst/>
          </a:prstGeom>
        </p:spPr>
      </p:pic>
      <p:pic>
        <p:nvPicPr>
          <p:cNvPr id="54" name="Graphic 53" descr="Call center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54802" y="5049266"/>
            <a:ext cx="360000" cy="3600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114802" y="5049266"/>
            <a:ext cx="767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24%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231908" y="5058219"/>
            <a:ext cx="767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35%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227072" y="6064216"/>
            <a:ext cx="767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43%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22519" y="6043649"/>
            <a:ext cx="767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19%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90460" y="5400194"/>
            <a:ext cx="79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KPI 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882743" y="6358211"/>
            <a:ext cx="79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KPI 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967373" y="6358211"/>
            <a:ext cx="79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KPI 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947424" y="5409266"/>
            <a:ext cx="79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KPI B</a:t>
            </a:r>
          </a:p>
        </p:txBody>
      </p:sp>
      <p:sp>
        <p:nvSpPr>
          <p:cNvPr id="75" name="Isosceles Triangle 74"/>
          <p:cNvSpPr/>
          <p:nvPr/>
        </p:nvSpPr>
        <p:spPr>
          <a:xfrm flipV="1">
            <a:off x="457199" y="121903"/>
            <a:ext cx="537348" cy="276999"/>
          </a:xfrm>
          <a:prstGeom prst="triangle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Isosceles Triangle 75"/>
          <p:cNvSpPr/>
          <p:nvPr/>
        </p:nvSpPr>
        <p:spPr>
          <a:xfrm flipV="1">
            <a:off x="4852019" y="115185"/>
            <a:ext cx="537348" cy="276999"/>
          </a:xfrm>
          <a:prstGeom prst="triangle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Isosceles Triangle 76"/>
          <p:cNvSpPr/>
          <p:nvPr/>
        </p:nvSpPr>
        <p:spPr>
          <a:xfrm flipV="1">
            <a:off x="457199" y="2611651"/>
            <a:ext cx="537348" cy="276999"/>
          </a:xfrm>
          <a:prstGeom prst="triangle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Isosceles Triangle 79"/>
          <p:cNvSpPr/>
          <p:nvPr/>
        </p:nvSpPr>
        <p:spPr>
          <a:xfrm flipV="1">
            <a:off x="457199" y="4738149"/>
            <a:ext cx="537348" cy="276999"/>
          </a:xfrm>
          <a:prstGeom prst="triangle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/>
          <p:cNvSpPr/>
          <p:nvPr/>
        </p:nvSpPr>
        <p:spPr>
          <a:xfrm>
            <a:off x="12082870" y="0"/>
            <a:ext cx="109129" cy="4702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/>
          <p:cNvSpPr/>
          <p:nvPr/>
        </p:nvSpPr>
        <p:spPr>
          <a:xfrm>
            <a:off x="653145" y="6793752"/>
            <a:ext cx="5544454" cy="802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0" y="0"/>
            <a:ext cx="142949" cy="68725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71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40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12</cp:revision>
  <dcterms:created xsi:type="dcterms:W3CDTF">2017-05-17T16:55:26Z</dcterms:created>
  <dcterms:modified xsi:type="dcterms:W3CDTF">2017-05-24T17:20:57Z</dcterms:modified>
</cp:coreProperties>
</file>