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notesMasterIdLst>
    <p:notesMasterId r:id="rId21"/>
  </p:notesMasterIdLst>
  <p:sldIdLst>
    <p:sldId id="256" r:id="rId2"/>
    <p:sldId id="257" r:id="rId3"/>
    <p:sldId id="259" r:id="rId4"/>
    <p:sldId id="260" r:id="rId5"/>
    <p:sldId id="261" r:id="rId6"/>
    <p:sldId id="263" r:id="rId7"/>
    <p:sldId id="264" r:id="rId8"/>
    <p:sldId id="265" r:id="rId9"/>
    <p:sldId id="266" r:id="rId10"/>
    <p:sldId id="267" r:id="rId11"/>
    <p:sldId id="272" r:id="rId12"/>
    <p:sldId id="268" r:id="rId13"/>
    <p:sldId id="269" r:id="rId14"/>
    <p:sldId id="273" r:id="rId15"/>
    <p:sldId id="270" r:id="rId16"/>
    <p:sldId id="271" r:id="rId17"/>
    <p:sldId id="275"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07AB5-8F82-4F80-8D7B-70AC266E31DC}"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A8F91-9343-44F7-AE18-0AF1E3C0CE79}" type="slidenum">
              <a:rPr lang="en-US" smtClean="0"/>
              <a:t>‹#›</a:t>
            </a:fld>
            <a:endParaRPr lang="en-US"/>
          </a:p>
        </p:txBody>
      </p:sp>
    </p:spTree>
    <p:extLst>
      <p:ext uri="{BB962C8B-B14F-4D97-AF65-F5344CB8AC3E}">
        <p14:creationId xmlns:p14="http://schemas.microsoft.com/office/powerpoint/2010/main" val="369780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4065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61953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1/29/2022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2523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667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1/29/2022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3763388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806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0140203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9426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4082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3632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4547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1/29/2022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73623354"/>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a:t>
            </a:r>
            <a:br>
              <a:rPr lang="en-US" dirty="0" smtClean="0"/>
            </a:br>
            <a:r>
              <a:rPr lang="en-US" dirty="0" smtClean="0"/>
              <a:t>Minor  Project</a:t>
            </a:r>
            <a:endParaRPr lang="en-US" dirty="0"/>
          </a:p>
        </p:txBody>
      </p:sp>
    </p:spTree>
    <p:extLst>
      <p:ext uri="{BB962C8B-B14F-4D97-AF65-F5344CB8AC3E}">
        <p14:creationId xmlns:p14="http://schemas.microsoft.com/office/powerpoint/2010/main" val="317378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163783" y="569260"/>
            <a:ext cx="9721142" cy="5632311"/>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dirty="0" smtClean="0">
                <a:solidFill>
                  <a:schemeClr val="bg1"/>
                </a:solidFill>
              </a:rPr>
              <a:t>                                                                  </a:t>
            </a:r>
            <a:r>
              <a:rPr lang="en-US" sz="2400" b="1" u="sng" dirty="0" smtClean="0">
                <a:solidFill>
                  <a:schemeClr val="bg1"/>
                </a:solidFill>
              </a:rPr>
              <a:t>What is Face Recognition</a:t>
            </a:r>
          </a:p>
          <a:p>
            <a:endParaRPr lang="en-US" sz="2400" b="1" u="sng" dirty="0">
              <a:solidFill>
                <a:schemeClr val="bg1"/>
              </a:solidFill>
            </a:endParaRPr>
          </a:p>
          <a:p>
            <a:r>
              <a:rPr lang="en-US" dirty="0">
                <a:solidFill>
                  <a:schemeClr val="tx2">
                    <a:lumMod val="10000"/>
                  </a:schemeClr>
                </a:solidFill>
              </a:rPr>
              <a:t>A facial recognition system uses biometrics to map facial features from a photograph or video. It compares the information with a database of known faces to find a match. Facial recognition can help verify a person's </a:t>
            </a:r>
            <a:r>
              <a:rPr lang="en-US" dirty="0" smtClean="0">
                <a:solidFill>
                  <a:schemeClr val="tx2">
                    <a:lumMod val="10000"/>
                  </a:schemeClr>
                </a:solidFill>
              </a:rPr>
              <a:t>identity.</a:t>
            </a:r>
          </a:p>
          <a:p>
            <a:endParaRPr lang="en-US" dirty="0">
              <a:solidFill>
                <a:schemeClr val="tx2">
                  <a:lumMod val="10000"/>
                </a:schemeClr>
              </a:solidFill>
            </a:endParaRPr>
          </a:p>
          <a:p>
            <a:r>
              <a:rPr lang="en-US" dirty="0" smtClean="0">
                <a:solidFill>
                  <a:schemeClr val="tx2">
                    <a:lumMod val="10000"/>
                  </a:schemeClr>
                </a:solidFill>
              </a:rPr>
              <a:t>                                                                              </a:t>
            </a:r>
            <a:r>
              <a:rPr lang="en-US" sz="2400" b="1" u="sng" dirty="0" smtClean="0">
                <a:solidFill>
                  <a:schemeClr val="tx2">
                    <a:lumMod val="10000"/>
                  </a:schemeClr>
                </a:solidFill>
              </a:rPr>
              <a:t>How its work </a:t>
            </a:r>
            <a:r>
              <a:rPr lang="en-US" dirty="0" smtClean="0">
                <a:solidFill>
                  <a:schemeClr val="tx2">
                    <a:lumMod val="10000"/>
                  </a:schemeClr>
                </a:solidFill>
              </a:rPr>
              <a:t>?</a:t>
            </a:r>
          </a:p>
          <a:p>
            <a:r>
              <a:rPr lang="en-US" dirty="0">
                <a:solidFill>
                  <a:schemeClr val="tx2">
                    <a:lumMod val="10000"/>
                  </a:schemeClr>
                </a:solidFill>
              </a:rPr>
              <a:t> </a:t>
            </a:r>
          </a:p>
          <a:p>
            <a:r>
              <a:rPr lang="en-US" dirty="0" smtClean="0">
                <a:solidFill>
                  <a:schemeClr val="tx2">
                    <a:lumMod val="10000"/>
                  </a:schemeClr>
                </a:solidFill>
              </a:rPr>
              <a:t>    </a:t>
            </a:r>
            <a:r>
              <a:rPr lang="en-US" dirty="0" smtClean="0">
                <a:solidFill>
                  <a:schemeClr val="bg1"/>
                </a:solidFill>
              </a:rPr>
              <a:t>Face </a:t>
            </a:r>
            <a:r>
              <a:rPr lang="en-US" dirty="0">
                <a:solidFill>
                  <a:schemeClr val="bg1"/>
                </a:solidFill>
              </a:rPr>
              <a:t>recognition systems </a:t>
            </a:r>
            <a:r>
              <a:rPr lang="en-US" b="1" dirty="0">
                <a:solidFill>
                  <a:schemeClr val="bg1"/>
                </a:solidFill>
              </a:rPr>
              <a:t>use computer algorithms to pick out specific</a:t>
            </a:r>
            <a:r>
              <a:rPr lang="en-US" b="1" dirty="0" smtClean="0">
                <a:solidFill>
                  <a:schemeClr val="bg1"/>
                </a:solidFill>
              </a:rPr>
              <a:t>, </a:t>
            </a:r>
            <a:r>
              <a:rPr lang="en-US" b="1" dirty="0">
                <a:solidFill>
                  <a:schemeClr val="bg1"/>
                </a:solidFill>
              </a:rPr>
              <a:t>details about a person's face</a:t>
            </a:r>
            <a:r>
              <a:rPr lang="en-US" dirty="0">
                <a:solidFill>
                  <a:schemeClr val="bg1"/>
                </a:solidFill>
              </a:rPr>
              <a:t>. These details, such as </a:t>
            </a:r>
            <a:r>
              <a:rPr lang="en-US" b="1" dirty="0">
                <a:solidFill>
                  <a:schemeClr val="bg1"/>
                </a:solidFill>
              </a:rPr>
              <a:t>distance</a:t>
            </a:r>
            <a:r>
              <a:rPr lang="en-US" dirty="0">
                <a:solidFill>
                  <a:schemeClr val="bg1"/>
                </a:solidFill>
              </a:rPr>
              <a:t> between the eyes or shape of the chin, are then converted into a mathematical representation and compared to data on other faces collected in a face recognition database</a:t>
            </a:r>
            <a:r>
              <a:rPr lang="en-US" dirty="0" smtClean="0">
                <a:solidFill>
                  <a:schemeClr val="bg1"/>
                </a:solidFill>
              </a:rPr>
              <a:t>.</a:t>
            </a: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3967673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13659" y="619136"/>
            <a:ext cx="9721142" cy="5663089"/>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dirty="0" smtClean="0"/>
              <a:t>                                       </a:t>
            </a:r>
            <a:r>
              <a:rPr lang="en-US" sz="2000" b="1" dirty="0" smtClean="0">
                <a:solidFill>
                  <a:schemeClr val="bg1"/>
                </a:solidFill>
              </a:rPr>
              <a:t>Flowchart </a:t>
            </a:r>
            <a:r>
              <a:rPr lang="en-US" sz="2000" b="1" dirty="0">
                <a:solidFill>
                  <a:schemeClr val="bg1"/>
                </a:solidFill>
              </a:rPr>
              <a:t>representation of Facial detection program</a:t>
            </a: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
        <p:nvSpPr>
          <p:cNvPr id="2" name="Oval 1"/>
          <p:cNvSpPr/>
          <p:nvPr/>
        </p:nvSpPr>
        <p:spPr>
          <a:xfrm>
            <a:off x="5270269" y="1388225"/>
            <a:ext cx="1147157" cy="573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sp>
        <p:nvSpPr>
          <p:cNvPr id="4" name="Rounded Rectangle 3"/>
          <p:cNvSpPr/>
          <p:nvPr/>
        </p:nvSpPr>
        <p:spPr>
          <a:xfrm>
            <a:off x="5095700" y="2277687"/>
            <a:ext cx="1521231" cy="440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image</a:t>
            </a:r>
            <a:endParaRPr lang="en-US" dirty="0"/>
          </a:p>
        </p:txBody>
      </p:sp>
      <p:sp>
        <p:nvSpPr>
          <p:cNvPr id="5" name="Rounded Rectangle 4"/>
          <p:cNvSpPr/>
          <p:nvPr/>
        </p:nvSpPr>
        <p:spPr>
          <a:xfrm>
            <a:off x="5162205" y="3067396"/>
            <a:ext cx="1371600" cy="5985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 face in image</a:t>
            </a:r>
            <a:endParaRPr lang="en-US" dirty="0"/>
          </a:p>
        </p:txBody>
      </p:sp>
      <p:sp>
        <p:nvSpPr>
          <p:cNvPr id="7" name="Rectangle 6"/>
          <p:cNvSpPr/>
          <p:nvPr/>
        </p:nvSpPr>
        <p:spPr>
          <a:xfrm>
            <a:off x="5203767" y="5178829"/>
            <a:ext cx="1330037" cy="598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image</a:t>
            </a:r>
            <a:endParaRPr lang="en-US" dirty="0"/>
          </a:p>
        </p:txBody>
      </p:sp>
      <p:sp>
        <p:nvSpPr>
          <p:cNvPr id="9" name="Rounded Rectangle 8"/>
          <p:cNvSpPr/>
          <p:nvPr/>
        </p:nvSpPr>
        <p:spPr>
          <a:xfrm>
            <a:off x="4547061" y="4006732"/>
            <a:ext cx="2618509" cy="822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Draw rectangle around face and show their names</a:t>
            </a:r>
            <a:endParaRPr lang="en-US" dirty="0"/>
          </a:p>
        </p:txBody>
      </p:sp>
      <p:sp>
        <p:nvSpPr>
          <p:cNvPr id="10" name="Down Arrow 9"/>
          <p:cNvSpPr/>
          <p:nvPr/>
        </p:nvSpPr>
        <p:spPr>
          <a:xfrm>
            <a:off x="5793971" y="2028305"/>
            <a:ext cx="124691" cy="149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818909" y="2793076"/>
            <a:ext cx="108066" cy="207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852160" y="3724102"/>
            <a:ext cx="108065" cy="199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902036" y="4896196"/>
            <a:ext cx="108066" cy="1579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50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188722" y="477819"/>
            <a:ext cx="9721142" cy="5509200"/>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dirty="0" smtClean="0">
                <a:solidFill>
                  <a:schemeClr val="bg1"/>
                </a:solidFill>
              </a:rPr>
              <a:t>                                                                        </a:t>
            </a:r>
            <a:r>
              <a:rPr lang="en-US" sz="2000" b="1" u="sng" dirty="0" smtClean="0">
                <a:solidFill>
                  <a:schemeClr val="bg1"/>
                </a:solidFill>
                <a:latin typeface="Baskerville Old Face" panose="02020602080505020303" pitchFamily="18" charset="0"/>
              </a:rPr>
              <a:t>Project </a:t>
            </a:r>
            <a:r>
              <a:rPr lang="en-US" sz="2000" b="1" u="sng" dirty="0" err="1" smtClean="0">
                <a:solidFill>
                  <a:schemeClr val="bg1"/>
                </a:solidFill>
                <a:latin typeface="Baskerville Old Face" panose="02020602080505020303" pitchFamily="18" charset="0"/>
              </a:rPr>
              <a:t>Implementaion</a:t>
            </a:r>
            <a:endParaRPr lang="en-US" sz="1600" b="1" u="sng" dirty="0" smtClean="0">
              <a:solidFill>
                <a:schemeClr val="bg1"/>
              </a:solidFill>
            </a:endParaRPr>
          </a:p>
          <a:p>
            <a:endParaRPr lang="en-US" sz="1600" dirty="0" smtClean="0">
              <a:solidFill>
                <a:schemeClr val="bg1"/>
              </a:solidFill>
            </a:endParaRPr>
          </a:p>
          <a:p>
            <a:r>
              <a:rPr lang="en-US" sz="1600" dirty="0" smtClean="0">
                <a:solidFill>
                  <a:schemeClr val="bg1"/>
                </a:solidFill>
              </a:rPr>
              <a:t>To </a:t>
            </a:r>
            <a:r>
              <a:rPr lang="en-US" sz="1600" dirty="0">
                <a:solidFill>
                  <a:schemeClr val="bg1"/>
                </a:solidFill>
              </a:rPr>
              <a:t>implement face recognition using </a:t>
            </a:r>
            <a:r>
              <a:rPr lang="en-US" sz="1600" dirty="0" err="1">
                <a:solidFill>
                  <a:schemeClr val="bg1"/>
                </a:solidFill>
              </a:rPr>
              <a:t>OpenCV</a:t>
            </a:r>
            <a:r>
              <a:rPr lang="en-US" sz="1600" dirty="0">
                <a:solidFill>
                  <a:schemeClr val="bg1"/>
                </a:solidFill>
              </a:rPr>
              <a:t> and Python.</a:t>
            </a:r>
          </a:p>
          <a:p>
            <a:r>
              <a:rPr lang="en-US" sz="1600" dirty="0" smtClean="0">
                <a:solidFill>
                  <a:schemeClr val="bg1"/>
                </a:solidFill>
              </a:rPr>
              <a:t>We have to install these library</a:t>
            </a:r>
            <a:endParaRPr lang="en-US" sz="1600" dirty="0">
              <a:solidFill>
                <a:schemeClr val="bg1"/>
              </a:solidFill>
            </a:endParaRPr>
          </a:p>
          <a:p>
            <a:r>
              <a:rPr lang="en-US" sz="1600" dirty="0">
                <a:solidFill>
                  <a:schemeClr val="bg1"/>
                </a:solidFill>
              </a:rPr>
              <a:t>1. </a:t>
            </a:r>
            <a:r>
              <a:rPr lang="en-US" sz="1600" dirty="0" err="1">
                <a:solidFill>
                  <a:schemeClr val="bg1"/>
                </a:solidFill>
              </a:rPr>
              <a:t>OpenCV</a:t>
            </a:r>
            <a:endParaRPr lang="en-US" sz="1600" dirty="0">
              <a:solidFill>
                <a:schemeClr val="bg1"/>
              </a:solidFill>
            </a:endParaRPr>
          </a:p>
          <a:p>
            <a:r>
              <a:rPr lang="en-US" sz="1600" dirty="0">
                <a:solidFill>
                  <a:schemeClr val="bg1"/>
                </a:solidFill>
              </a:rPr>
              <a:t>2. </a:t>
            </a:r>
            <a:r>
              <a:rPr lang="en-US" sz="1600" dirty="0" err="1">
                <a:solidFill>
                  <a:schemeClr val="bg1"/>
                </a:solidFill>
              </a:rPr>
              <a:t>dlib</a:t>
            </a:r>
            <a:endParaRPr lang="en-US" sz="1600" dirty="0">
              <a:solidFill>
                <a:schemeClr val="bg1"/>
              </a:solidFill>
            </a:endParaRPr>
          </a:p>
          <a:p>
            <a:r>
              <a:rPr lang="en-US" sz="1600" dirty="0">
                <a:solidFill>
                  <a:schemeClr val="bg1"/>
                </a:solidFill>
              </a:rPr>
              <a:t>3. </a:t>
            </a:r>
            <a:r>
              <a:rPr lang="en-US" sz="1600" dirty="0" err="1" smtClean="0">
                <a:solidFill>
                  <a:schemeClr val="bg1"/>
                </a:solidFill>
              </a:rPr>
              <a:t>Face_recognition</a:t>
            </a:r>
            <a:endParaRPr lang="en-US" sz="1600" dirty="0" smtClean="0">
              <a:solidFill>
                <a:schemeClr val="bg1"/>
              </a:solidFill>
            </a:endParaRPr>
          </a:p>
          <a:p>
            <a:r>
              <a:rPr lang="en-US" sz="1600" dirty="0" smtClean="0">
                <a:solidFill>
                  <a:schemeClr val="bg1"/>
                </a:solidFill>
              </a:rPr>
              <a:t>4. </a:t>
            </a:r>
            <a:r>
              <a:rPr lang="en-US" sz="1600" dirty="0" err="1" smtClean="0">
                <a:solidFill>
                  <a:schemeClr val="bg1"/>
                </a:solidFill>
              </a:rPr>
              <a:t>numpy</a:t>
            </a:r>
            <a:endParaRPr lang="en-US" sz="1600" dirty="0">
              <a:solidFill>
                <a:schemeClr val="bg1"/>
              </a:solidFill>
            </a:endParaRPr>
          </a:p>
          <a:p>
            <a:r>
              <a:rPr lang="en-US" sz="1600" dirty="0" err="1" smtClean="0">
                <a:solidFill>
                  <a:schemeClr val="bg1"/>
                </a:solidFill>
              </a:rPr>
              <a:t>dlib</a:t>
            </a:r>
            <a:r>
              <a:rPr lang="en-US" altLang="en-US" sz="1600" dirty="0" smtClean="0">
                <a:solidFill>
                  <a:schemeClr val="bg1"/>
                </a:solidFill>
                <a:cs typeface="Arial" panose="020B0604020202020204" pitchFamily="34" charset="0"/>
              </a:rPr>
              <a:t>  </a:t>
            </a:r>
            <a:r>
              <a:rPr lang="en-US" altLang="en-US" sz="1600" dirty="0">
                <a:solidFill>
                  <a:schemeClr val="bg1"/>
                </a:solidFill>
                <a:cs typeface="Arial" panose="020B0604020202020204" pitchFamily="34" charset="0"/>
              </a:rPr>
              <a:t>is a modern C++ toolkit containing machine learning </a:t>
            </a:r>
            <a:r>
              <a:rPr lang="en-US" altLang="en-US" sz="1600" dirty="0" smtClean="0">
                <a:solidFill>
                  <a:schemeClr val="bg1"/>
                </a:solidFill>
                <a:cs typeface="Arial" panose="020B0604020202020204" pitchFamily="34" charset="0"/>
              </a:rPr>
              <a:t>algorithms.</a:t>
            </a:r>
            <a:endParaRPr lang="en-US" altLang="en-US" sz="1600" dirty="0">
              <a:solidFill>
                <a:schemeClr val="bg1"/>
              </a:solidFill>
            </a:endParaRPr>
          </a:p>
          <a:p>
            <a:r>
              <a:rPr lang="en-US" sz="1600" dirty="0">
                <a:solidFill>
                  <a:schemeClr val="bg1"/>
                </a:solidFill>
              </a:rPr>
              <a:t> </a:t>
            </a:r>
            <a:r>
              <a:rPr lang="en-US" sz="1600" b="1" dirty="0" err="1">
                <a:solidFill>
                  <a:schemeClr val="bg1"/>
                </a:solidFill>
              </a:rPr>
              <a:t>face_recognition</a:t>
            </a:r>
            <a:r>
              <a:rPr lang="en-US" sz="1600" dirty="0">
                <a:solidFill>
                  <a:schemeClr val="bg1"/>
                </a:solidFill>
              </a:rPr>
              <a:t> library is super easy to work with and we will be using this in our code. First, remember to install </a:t>
            </a:r>
            <a:r>
              <a:rPr lang="en-US" sz="1600" dirty="0" err="1">
                <a:solidFill>
                  <a:schemeClr val="bg1"/>
                </a:solidFill>
              </a:rPr>
              <a:t>dlib</a:t>
            </a:r>
            <a:r>
              <a:rPr lang="en-US" sz="1600" dirty="0">
                <a:solidFill>
                  <a:schemeClr val="bg1"/>
                </a:solidFill>
              </a:rPr>
              <a:t> library before you install </a:t>
            </a:r>
            <a:r>
              <a:rPr lang="en-US" sz="1600" dirty="0" err="1">
                <a:solidFill>
                  <a:schemeClr val="bg1"/>
                </a:solidFill>
              </a:rPr>
              <a:t>face_recognition</a:t>
            </a:r>
            <a:r>
              <a:rPr lang="en-US" sz="1600" dirty="0" smtClean="0">
                <a:solidFill>
                  <a:schemeClr val="bg1"/>
                </a:solidFill>
              </a:rPr>
              <a:t>.</a:t>
            </a:r>
          </a:p>
          <a:p>
            <a:r>
              <a:rPr lang="en-US" sz="1600" dirty="0" err="1" smtClean="0">
                <a:solidFill>
                  <a:schemeClr val="bg1"/>
                </a:solidFill>
              </a:rPr>
              <a:t>Numpy</a:t>
            </a:r>
            <a:r>
              <a:rPr lang="en-US" sz="1600" dirty="0" smtClean="0">
                <a:solidFill>
                  <a:schemeClr val="bg1"/>
                </a:solidFill>
              </a:rPr>
              <a:t> is a set of array</a:t>
            </a:r>
          </a:p>
          <a:p>
            <a:r>
              <a:rPr lang="en-US" sz="1600" dirty="0" smtClean="0">
                <a:solidFill>
                  <a:schemeClr val="accent6">
                    <a:lumMod val="75000"/>
                  </a:schemeClr>
                </a:solidFill>
              </a:rPr>
              <a:t>Installing </a:t>
            </a:r>
            <a:r>
              <a:rPr lang="en-US" sz="1600" dirty="0" err="1" smtClean="0">
                <a:solidFill>
                  <a:schemeClr val="accent6">
                    <a:lumMod val="75000"/>
                  </a:schemeClr>
                </a:solidFill>
              </a:rPr>
              <a:t>OpenCV</a:t>
            </a:r>
            <a:r>
              <a:rPr lang="en-US" sz="1600" dirty="0">
                <a:solidFill>
                  <a:schemeClr val="accent6">
                    <a:lumMod val="75000"/>
                  </a:schemeClr>
                </a:solidFill>
              </a:rPr>
              <a:t>, </a:t>
            </a:r>
            <a:r>
              <a:rPr lang="en-US" sz="1600" dirty="0" err="1">
                <a:solidFill>
                  <a:schemeClr val="accent6">
                    <a:lumMod val="75000"/>
                  </a:schemeClr>
                </a:solidFill>
              </a:rPr>
              <a:t>dlib</a:t>
            </a:r>
            <a:r>
              <a:rPr lang="en-US" sz="1600" dirty="0">
                <a:solidFill>
                  <a:schemeClr val="accent6">
                    <a:lumMod val="75000"/>
                  </a:schemeClr>
                </a:solidFill>
              </a:rPr>
              <a:t>, and face </a:t>
            </a:r>
            <a:r>
              <a:rPr lang="en-US" sz="1600" dirty="0" smtClean="0">
                <a:solidFill>
                  <a:schemeClr val="accent6">
                    <a:lumMod val="75000"/>
                  </a:schemeClr>
                </a:solidFill>
              </a:rPr>
              <a:t>recognition in  terminal :</a:t>
            </a:r>
            <a:endParaRPr lang="en-US" sz="1600" dirty="0">
              <a:solidFill>
                <a:schemeClr val="bg1"/>
              </a:solidFill>
            </a:endParaRPr>
          </a:p>
          <a:p>
            <a:r>
              <a:rPr lang="en-US" sz="1400" dirty="0" smtClean="0">
                <a:solidFill>
                  <a:schemeClr val="bg1"/>
                </a:solidFill>
              </a:rPr>
              <a:t> </a:t>
            </a:r>
            <a:endParaRPr lang="en-US" sz="1400" dirty="0" smtClean="0"/>
          </a:p>
          <a:p>
            <a:r>
              <a:rPr lang="en-US" dirty="0" smtClean="0">
                <a:solidFill>
                  <a:schemeClr val="bg1"/>
                </a:solidFill>
              </a:rPr>
              <a:t>            </a:t>
            </a:r>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401" y="4079273"/>
            <a:ext cx="2095548" cy="30984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502" y="4487957"/>
            <a:ext cx="2095412" cy="315526"/>
          </a:xfrm>
          <a:prstGeom prst="rect">
            <a:avLst/>
          </a:prstGeom>
        </p:spPr>
      </p:pic>
      <p:sp>
        <p:nvSpPr>
          <p:cNvPr id="12" name="Rectangle 11"/>
          <p:cNvSpPr/>
          <p:nvPr/>
        </p:nvSpPr>
        <p:spPr>
          <a:xfrm>
            <a:off x="1587731" y="4887883"/>
            <a:ext cx="1745673" cy="27432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a:t>
            </a:r>
            <a:r>
              <a:rPr lang="en-US" sz="1200" dirty="0" smtClean="0"/>
              <a:t>ip install </a:t>
            </a:r>
            <a:r>
              <a:rPr lang="en-US" sz="1200" dirty="0" err="1" smtClean="0"/>
              <a:t>dlib</a:t>
            </a:r>
            <a:endParaRPr lang="en-US" sz="1200" dirty="0"/>
          </a:p>
        </p:txBody>
      </p:sp>
      <p:sp>
        <p:nvSpPr>
          <p:cNvPr id="13" name="Rectangle 12"/>
          <p:cNvSpPr/>
          <p:nvPr/>
        </p:nvSpPr>
        <p:spPr>
          <a:xfrm>
            <a:off x="1598813" y="5297977"/>
            <a:ext cx="1745673" cy="27432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p</a:t>
            </a:r>
            <a:r>
              <a:rPr lang="en-US" sz="1200" dirty="0" smtClean="0"/>
              <a:t>ip install </a:t>
            </a:r>
            <a:r>
              <a:rPr lang="en-US" sz="1200" dirty="0" err="1" smtClean="0"/>
              <a:t>numpy</a:t>
            </a:r>
            <a:endParaRPr lang="en-US" sz="1200" dirty="0"/>
          </a:p>
        </p:txBody>
      </p:sp>
    </p:spTree>
    <p:extLst>
      <p:ext uri="{BB962C8B-B14F-4D97-AF65-F5344CB8AC3E}">
        <p14:creationId xmlns:p14="http://schemas.microsoft.com/office/powerpoint/2010/main" val="592836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163784" y="685637"/>
            <a:ext cx="9721142" cy="5416868"/>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dirty="0" smtClean="0">
                <a:solidFill>
                  <a:schemeClr val="bg1"/>
                </a:solidFill>
              </a:rPr>
              <a:t>                                                                 </a:t>
            </a:r>
            <a:r>
              <a:rPr lang="en-US" sz="2400" b="1" u="sng" dirty="0" smtClean="0">
                <a:solidFill>
                  <a:schemeClr val="bg1"/>
                </a:solidFill>
              </a:rPr>
              <a:t>Result and Snapshots</a:t>
            </a:r>
            <a:endParaRPr lang="en-US" b="1" u="sng" dirty="0" smtClean="0">
              <a:solidFill>
                <a:schemeClr val="bg1"/>
              </a:solidFill>
            </a:endParaRPr>
          </a:p>
          <a:p>
            <a:endParaRPr lang="en-US" sz="1600" dirty="0" smtClean="0">
              <a:solidFill>
                <a:schemeClr val="bg1"/>
              </a:solidFill>
            </a:endParaRPr>
          </a:p>
          <a:p>
            <a:r>
              <a:rPr lang="en-US" dirty="0" smtClean="0">
                <a:solidFill>
                  <a:schemeClr val="bg1"/>
                </a:solidFill>
              </a:rPr>
              <a:t> This is the output of our  code which firstly detects faces then identify from a </a:t>
            </a:r>
            <a:r>
              <a:rPr lang="en-US" dirty="0" err="1" smtClean="0">
                <a:solidFill>
                  <a:schemeClr val="bg1"/>
                </a:solidFill>
              </a:rPr>
              <a:t>webcamera</a:t>
            </a:r>
            <a:r>
              <a:rPr lang="en-US" dirty="0" smtClean="0">
                <a:solidFill>
                  <a:schemeClr val="bg1"/>
                </a:solidFill>
              </a:rPr>
              <a:t> .</a:t>
            </a:r>
          </a:p>
          <a:p>
            <a:endParaRPr lang="en-US" dirty="0">
              <a:solidFill>
                <a:schemeClr val="bg1"/>
              </a:solidFill>
            </a:endParaRPr>
          </a:p>
          <a:p>
            <a:r>
              <a:rPr lang="en-US" dirty="0" smtClean="0">
                <a:solidFill>
                  <a:schemeClr val="bg1"/>
                </a:solidFill>
              </a:rPr>
              <a:t>Snapshots 1 :                                                                                    Snapshots  2 :</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 </a:t>
            </a:r>
          </a:p>
          <a:p>
            <a:endParaRPr lang="en-US"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668" y="2964394"/>
            <a:ext cx="3243034" cy="255217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173" y="2947107"/>
            <a:ext cx="3325435" cy="2580857"/>
          </a:xfrm>
          <a:prstGeom prst="rect">
            <a:avLst/>
          </a:prstGeom>
        </p:spPr>
      </p:pic>
    </p:spTree>
    <p:extLst>
      <p:ext uri="{BB962C8B-B14F-4D97-AF65-F5344CB8AC3E}">
        <p14:creationId xmlns:p14="http://schemas.microsoft.com/office/powerpoint/2010/main" val="316292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881149" y="669010"/>
            <a:ext cx="9975271" cy="5355312"/>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756" y="1271845"/>
            <a:ext cx="6827521" cy="3840481"/>
          </a:xfrm>
          <a:prstGeom prst="rect">
            <a:avLst/>
          </a:prstGeom>
        </p:spPr>
      </p:pic>
    </p:spTree>
    <p:extLst>
      <p:ext uri="{BB962C8B-B14F-4D97-AF65-F5344CB8AC3E}">
        <p14:creationId xmlns:p14="http://schemas.microsoft.com/office/powerpoint/2010/main" val="527127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080655" y="577573"/>
            <a:ext cx="9721142" cy="5663089"/>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endParaRPr lang="en-US" sz="1600" dirty="0" smtClean="0">
              <a:solidFill>
                <a:schemeClr val="bg1"/>
              </a:solidFill>
            </a:endParaRPr>
          </a:p>
          <a:p>
            <a:r>
              <a:rPr lang="en-US" dirty="0" smtClean="0">
                <a:solidFill>
                  <a:schemeClr val="bg1"/>
                </a:solidFill>
              </a:rPr>
              <a:t> </a:t>
            </a:r>
            <a:r>
              <a:rPr lang="en-US" sz="2000" b="1" u="sng" dirty="0" smtClean="0">
                <a:solidFill>
                  <a:schemeClr val="bg1"/>
                </a:solidFill>
              </a:rPr>
              <a:t>Advantages :</a:t>
            </a:r>
            <a:endParaRPr lang="en-US" b="1" u="sng" dirty="0" smtClean="0">
              <a:solidFill>
                <a:schemeClr val="bg1"/>
              </a:solidFill>
            </a:endParaRPr>
          </a:p>
          <a:p>
            <a:r>
              <a:rPr lang="en-US" dirty="0" smtClean="0">
                <a:solidFill>
                  <a:schemeClr val="bg1"/>
                </a:solidFill>
              </a:rPr>
              <a:t>     </a:t>
            </a:r>
          </a:p>
          <a:p>
            <a:pPr marL="285750" indent="-285750">
              <a:buFont typeface="Wingdings" panose="05000000000000000000" pitchFamily="2" charset="2"/>
              <a:buChar char="Ø"/>
            </a:pPr>
            <a:r>
              <a:rPr lang="en-US" dirty="0">
                <a:solidFill>
                  <a:schemeClr val="bg1"/>
                </a:solidFill>
              </a:rPr>
              <a:t> </a:t>
            </a:r>
            <a:r>
              <a:rPr lang="en-US" dirty="0" smtClean="0">
                <a:solidFill>
                  <a:schemeClr val="bg1"/>
                </a:solidFill>
              </a:rPr>
              <a:t>         Face recognition is very easy to use </a:t>
            </a:r>
          </a:p>
          <a:p>
            <a:pPr marL="285750" indent="-285750">
              <a:buFont typeface="Wingdings" panose="05000000000000000000" pitchFamily="2" charset="2"/>
              <a:buChar char="Ø"/>
            </a:pPr>
            <a:r>
              <a:rPr lang="en-US" dirty="0" smtClean="0">
                <a:solidFill>
                  <a:schemeClr val="bg1"/>
                </a:solidFill>
              </a:rPr>
              <a:t>          Face </a:t>
            </a:r>
            <a:r>
              <a:rPr lang="en-US" dirty="0">
                <a:solidFill>
                  <a:schemeClr val="bg1"/>
                </a:solidFill>
              </a:rPr>
              <a:t>recognition is more user-friendly.</a:t>
            </a:r>
          </a:p>
          <a:p>
            <a:pPr marL="285750" indent="-285750">
              <a:buFont typeface="Wingdings" panose="05000000000000000000" pitchFamily="2" charset="2"/>
              <a:buChar char="Ø"/>
            </a:pPr>
            <a:r>
              <a:rPr lang="en-US" dirty="0" smtClean="0">
                <a:solidFill>
                  <a:schemeClr val="bg1"/>
                </a:solidFill>
              </a:rPr>
              <a:t>          It can be </a:t>
            </a:r>
            <a:r>
              <a:rPr lang="en-US" dirty="0">
                <a:solidFill>
                  <a:schemeClr val="bg1"/>
                </a:solidFill>
              </a:rPr>
              <a:t>used to unlock devices.</a:t>
            </a:r>
          </a:p>
          <a:p>
            <a:pPr marL="285750" indent="-285750">
              <a:buFont typeface="Wingdings" panose="05000000000000000000" pitchFamily="2" charset="2"/>
              <a:buChar char="Ø"/>
            </a:pPr>
            <a:r>
              <a:rPr lang="en-US" dirty="0" smtClean="0">
                <a:solidFill>
                  <a:schemeClr val="bg1"/>
                </a:solidFill>
              </a:rPr>
              <a:t>          Harder </a:t>
            </a:r>
            <a:r>
              <a:rPr lang="en-US" dirty="0">
                <a:solidFill>
                  <a:schemeClr val="bg1"/>
                </a:solidFill>
              </a:rPr>
              <a:t>to hide from criminals.</a:t>
            </a:r>
          </a:p>
          <a:p>
            <a:pPr marL="285750" indent="-285750">
              <a:buFont typeface="Wingdings" panose="05000000000000000000" pitchFamily="2" charset="2"/>
              <a:buChar char="Ø"/>
            </a:pPr>
            <a:r>
              <a:rPr lang="en-US" dirty="0" smtClean="0">
                <a:solidFill>
                  <a:schemeClr val="bg1"/>
                </a:solidFill>
              </a:rPr>
              <a:t>          It </a:t>
            </a:r>
            <a:r>
              <a:rPr lang="en-US" dirty="0">
                <a:solidFill>
                  <a:schemeClr val="bg1"/>
                </a:solidFill>
              </a:rPr>
              <a:t>May help to identify a fake </a:t>
            </a:r>
            <a:r>
              <a:rPr lang="en-US" dirty="0" smtClean="0">
                <a:solidFill>
                  <a:schemeClr val="bg1"/>
                </a:solidFill>
              </a:rPr>
              <a:t>passport</a:t>
            </a:r>
            <a:r>
              <a:rPr lang="en-US" dirty="0"/>
              <a:t>.</a:t>
            </a:r>
          </a:p>
          <a:p>
            <a:endParaRPr lang="en-US" dirty="0">
              <a:solidFill>
                <a:schemeClr val="bg1"/>
              </a:solidFill>
            </a:endParaRPr>
          </a:p>
          <a:p>
            <a:endParaRPr lang="en-US" u="sng" dirty="0" smtClean="0">
              <a:solidFill>
                <a:schemeClr val="bg1"/>
              </a:solidFill>
            </a:endParaRPr>
          </a:p>
          <a:p>
            <a:endParaRPr lang="en-US" u="sng" dirty="0">
              <a:solidFill>
                <a:schemeClr val="bg1"/>
              </a:solidFill>
            </a:endParaRPr>
          </a:p>
          <a:p>
            <a:r>
              <a:rPr lang="en-US" u="sng" dirty="0" smtClean="0">
                <a:solidFill>
                  <a:schemeClr val="bg1"/>
                </a:solidFill>
              </a:rPr>
              <a:t> </a:t>
            </a:r>
            <a:r>
              <a:rPr lang="en-US" sz="2000" b="1" u="sng" dirty="0" smtClean="0">
                <a:solidFill>
                  <a:schemeClr val="bg1"/>
                </a:solidFill>
              </a:rPr>
              <a:t>Disadvantages  :</a:t>
            </a:r>
            <a:endParaRPr lang="en-US" b="1" u="sng" dirty="0" smtClean="0">
              <a:solidFill>
                <a:schemeClr val="bg1"/>
              </a:solidFill>
            </a:endParaRPr>
          </a:p>
          <a:p>
            <a:endParaRPr lang="en-US" dirty="0" smtClean="0">
              <a:solidFill>
                <a:schemeClr val="bg1"/>
              </a:solidFill>
            </a:endParaRPr>
          </a:p>
          <a:p>
            <a:pPr marL="285750" indent="-285750">
              <a:buFont typeface="Wingdings" panose="05000000000000000000" pitchFamily="2" charset="2"/>
              <a:buChar char="Ø"/>
            </a:pPr>
            <a:r>
              <a:rPr lang="en-US" dirty="0" smtClean="0">
                <a:solidFill>
                  <a:schemeClr val="bg1"/>
                </a:solidFill>
              </a:rPr>
              <a:t>          Facial </a:t>
            </a:r>
            <a:r>
              <a:rPr lang="en-US" dirty="0">
                <a:solidFill>
                  <a:schemeClr val="bg1"/>
                </a:solidFill>
              </a:rPr>
              <a:t>recognition can be expensive.</a:t>
            </a:r>
          </a:p>
          <a:p>
            <a:pPr marL="285750" indent="-285750">
              <a:buFont typeface="Wingdings" panose="05000000000000000000" pitchFamily="2" charset="2"/>
              <a:buChar char="Ø"/>
            </a:pPr>
            <a:r>
              <a:rPr lang="en-US" dirty="0" smtClean="0">
                <a:solidFill>
                  <a:schemeClr val="bg1"/>
                </a:solidFill>
              </a:rPr>
              <a:t>          Technology </a:t>
            </a:r>
            <a:r>
              <a:rPr lang="en-US" dirty="0">
                <a:solidFill>
                  <a:schemeClr val="bg1"/>
                </a:solidFill>
              </a:rPr>
              <a:t>is not mature yet.</a:t>
            </a:r>
          </a:p>
          <a:p>
            <a:pPr marL="285750" indent="-285750">
              <a:buFont typeface="Wingdings" panose="05000000000000000000" pitchFamily="2" charset="2"/>
              <a:buChar char="Ø"/>
            </a:pPr>
            <a:r>
              <a:rPr lang="en-US" dirty="0" smtClean="0">
                <a:solidFill>
                  <a:schemeClr val="bg1"/>
                </a:solidFill>
              </a:rPr>
              <a:t>          Can </a:t>
            </a:r>
            <a:r>
              <a:rPr lang="en-US" dirty="0">
                <a:solidFill>
                  <a:schemeClr val="bg1"/>
                </a:solidFill>
              </a:rPr>
              <a:t>be misused by the government</a:t>
            </a:r>
            <a:r>
              <a:rPr lang="en-US" dirty="0" smtClean="0">
                <a:solidFill>
                  <a:schemeClr val="bg1"/>
                </a:solidFill>
              </a:rPr>
              <a:t>.</a:t>
            </a:r>
          </a:p>
          <a:p>
            <a:endParaRPr lang="en-US" dirty="0">
              <a:solidFill>
                <a:schemeClr val="bg1"/>
              </a:solidFill>
            </a:endParaRPr>
          </a:p>
          <a:p>
            <a:r>
              <a:rPr lang="en-US" dirty="0" smtClean="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26613953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138843" y="752140"/>
            <a:ext cx="9721142" cy="5012591"/>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sz="1600" dirty="0">
                <a:solidFill>
                  <a:schemeClr val="bg1"/>
                </a:solidFill>
              </a:rPr>
              <a:t> </a:t>
            </a:r>
            <a:r>
              <a:rPr lang="en-US" sz="1600" dirty="0" smtClean="0">
                <a:solidFill>
                  <a:schemeClr val="bg1"/>
                </a:solidFill>
              </a:rPr>
              <a:t>                                                                                                 </a:t>
            </a:r>
            <a:r>
              <a:rPr lang="en-US" sz="2400" b="1" u="sng" dirty="0" smtClean="0">
                <a:solidFill>
                  <a:schemeClr val="bg1"/>
                </a:solidFill>
              </a:rPr>
              <a:t>Conclusion</a:t>
            </a:r>
          </a:p>
          <a:p>
            <a:endParaRPr lang="en-US" dirty="0">
              <a:solidFill>
                <a:schemeClr val="bg1"/>
              </a:solidFill>
            </a:endParaRPr>
          </a:p>
          <a:p>
            <a:pPr>
              <a:lnSpc>
                <a:spcPct val="111000"/>
              </a:lnSpc>
              <a:defRPr/>
            </a:pPr>
            <a:r>
              <a:rPr lang="en-US" altLang="en-US" dirty="0">
                <a:solidFill>
                  <a:schemeClr val="bg1"/>
                </a:solidFill>
                <a:latin typeface="Arial" panose="020B0604020202020204" pitchFamily="34" charset="0"/>
              </a:rPr>
              <a:t>we are very happy for contributing the project,  thank you for give us opportunity learn new experience with you for minor project ,we are very obliged to get your instructions on project ,thanking you </a:t>
            </a:r>
            <a:r>
              <a:rPr lang="en-US" b="1" i="1" spc="-5" dirty="0" err="1">
                <a:solidFill>
                  <a:schemeClr val="bg1"/>
                </a:solidFill>
                <a:latin typeface="Constantia"/>
                <a:cs typeface="Times New Roman"/>
              </a:rPr>
              <a:t>Bijoyini</a:t>
            </a:r>
            <a:r>
              <a:rPr lang="en-US" b="1" i="1" spc="-5" dirty="0">
                <a:solidFill>
                  <a:schemeClr val="bg1"/>
                </a:solidFill>
                <a:latin typeface="Constantia"/>
                <a:cs typeface="Times New Roman"/>
              </a:rPr>
              <a:t> </a:t>
            </a:r>
            <a:r>
              <a:rPr lang="en-US" b="1" i="1" spc="-5" dirty="0" err="1">
                <a:solidFill>
                  <a:schemeClr val="bg1"/>
                </a:solidFill>
                <a:latin typeface="Constantia"/>
                <a:cs typeface="Times New Roman"/>
              </a:rPr>
              <a:t>Bagchi</a:t>
            </a:r>
            <a:r>
              <a:rPr lang="en-US" altLang="en-US" dirty="0">
                <a:solidFill>
                  <a:schemeClr val="bg1"/>
                </a:solidFill>
                <a:latin typeface="Arial" panose="020B0604020202020204" pitchFamily="34" charset="0"/>
              </a:rPr>
              <a:t> and all rest </a:t>
            </a:r>
            <a:r>
              <a:rPr lang="en-US" altLang="en-US" dirty="0" err="1">
                <a:solidFill>
                  <a:schemeClr val="bg1"/>
                </a:solidFill>
                <a:latin typeface="Arial" panose="020B0604020202020204" pitchFamily="34" charset="0"/>
              </a:rPr>
              <a:t>ciem</a:t>
            </a:r>
            <a:r>
              <a:rPr lang="en-US" altLang="en-US" dirty="0">
                <a:solidFill>
                  <a:schemeClr val="bg1"/>
                </a:solidFill>
                <a:latin typeface="Arial" panose="020B0604020202020204" pitchFamily="34" charset="0"/>
              </a:rPr>
              <a:t> teachers.</a:t>
            </a:r>
          </a:p>
          <a:p>
            <a:pPr>
              <a:lnSpc>
                <a:spcPct val="111000"/>
              </a:lnSpc>
              <a:defRPr/>
            </a:pPr>
            <a:r>
              <a:rPr lang="en-US" altLang="en-US" dirty="0">
                <a:solidFill>
                  <a:schemeClr val="bg1"/>
                </a:solidFill>
                <a:latin typeface="Arial" panose="020B0604020202020204" pitchFamily="34" charset="0"/>
              </a:rPr>
              <a:t>Thanking</a:t>
            </a:r>
            <a:r>
              <a:rPr lang="en-US" altLang="en-US" dirty="0">
                <a:solidFill>
                  <a:schemeClr val="bg1"/>
                </a:solidFill>
                <a:latin typeface="Times New Roman" panose="02020603050405020304" pitchFamily="18" charset="0"/>
                <a:cs typeface="Times New Roman" panose="02020603050405020304" pitchFamily="18" charset="0"/>
              </a:rPr>
              <a:t> </a:t>
            </a:r>
            <a:r>
              <a:rPr lang="en-US" altLang="en-US" dirty="0" smtClean="0">
                <a:solidFill>
                  <a:schemeClr val="bg1"/>
                </a:solidFill>
                <a:latin typeface="Arial" panose="020B0604020202020204" pitchFamily="34" charset="0"/>
              </a:rPr>
              <a:t>You</a:t>
            </a: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smtClean="0">
              <a:solidFill>
                <a:schemeClr val="bg1"/>
              </a:solidFill>
            </a:endParaRPr>
          </a:p>
          <a:p>
            <a:pPr>
              <a:lnSpc>
                <a:spcPct val="111000"/>
              </a:lnSpc>
              <a:defRPr/>
            </a:pPr>
            <a:endParaRPr lang="en-US" dirty="0">
              <a:solidFill>
                <a:schemeClr val="bg1"/>
              </a:solidFill>
            </a:endParaRPr>
          </a:p>
          <a:p>
            <a:pPr>
              <a:lnSpc>
                <a:spcPct val="111000"/>
              </a:lnSpc>
              <a:defRPr/>
            </a:pPr>
            <a:endParaRPr lang="en-US" dirty="0">
              <a:solidFill>
                <a:schemeClr val="bg1"/>
              </a:solidFill>
            </a:endParaRPr>
          </a:p>
        </p:txBody>
      </p:sp>
    </p:spTree>
    <p:extLst>
      <p:ext uri="{BB962C8B-B14F-4D97-AF65-F5344CB8AC3E}">
        <p14:creationId xmlns:p14="http://schemas.microsoft.com/office/powerpoint/2010/main" val="3318766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030778" y="669013"/>
            <a:ext cx="9721142" cy="5320046"/>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sz="1600" dirty="0">
                <a:solidFill>
                  <a:schemeClr val="bg1"/>
                </a:solidFill>
              </a:rPr>
              <a:t> </a:t>
            </a:r>
            <a:r>
              <a:rPr lang="en-US" sz="1600" dirty="0" smtClean="0">
                <a:solidFill>
                  <a:schemeClr val="bg1"/>
                </a:solidFill>
              </a:rPr>
              <a:t>                                                                                                 </a:t>
            </a:r>
            <a:r>
              <a:rPr lang="en-US" sz="2400" b="1" u="sng" dirty="0" smtClean="0">
                <a:solidFill>
                  <a:schemeClr val="bg1"/>
                </a:solidFill>
              </a:rPr>
              <a:t>Summary</a:t>
            </a:r>
          </a:p>
          <a:p>
            <a:endParaRPr lang="en-US" dirty="0">
              <a:solidFill>
                <a:schemeClr val="bg1"/>
              </a:solidFill>
            </a:endParaRPr>
          </a:p>
          <a:p>
            <a:pPr>
              <a:lnSpc>
                <a:spcPct val="111000"/>
              </a:lnSpc>
              <a:defRPr/>
            </a:pPr>
            <a:r>
              <a:rPr lang="en-US" dirty="0">
                <a:solidFill>
                  <a:schemeClr val="bg1"/>
                </a:solidFill>
              </a:rPr>
              <a:t>In this tutorial, you will learn how to use </a:t>
            </a:r>
            <a:r>
              <a:rPr lang="en-US" dirty="0" err="1">
                <a:solidFill>
                  <a:schemeClr val="bg1"/>
                </a:solidFill>
              </a:rPr>
              <a:t>OpenCV</a:t>
            </a:r>
            <a:r>
              <a:rPr lang="en-US" dirty="0">
                <a:solidFill>
                  <a:schemeClr val="bg1"/>
                </a:solidFill>
              </a:rPr>
              <a:t> to perform face recognition</a:t>
            </a:r>
            <a:r>
              <a:rPr lang="en-US" b="1" dirty="0">
                <a:solidFill>
                  <a:schemeClr val="bg1"/>
                </a:solidFill>
              </a:rPr>
              <a:t>.</a:t>
            </a:r>
            <a:r>
              <a:rPr lang="en-US" dirty="0">
                <a:solidFill>
                  <a:schemeClr val="bg1"/>
                </a:solidFill>
              </a:rPr>
              <a:t> To build our face recognition system, we’ll first perform face detection, extract face </a:t>
            </a:r>
            <a:r>
              <a:rPr lang="en-US" dirty="0" err="1">
                <a:solidFill>
                  <a:schemeClr val="bg1"/>
                </a:solidFill>
              </a:rPr>
              <a:t>embeddings</a:t>
            </a:r>
            <a:r>
              <a:rPr lang="en-US" dirty="0">
                <a:solidFill>
                  <a:schemeClr val="bg1"/>
                </a:solidFill>
              </a:rPr>
              <a:t> from each face using deep learning, train a face recognition model on the </a:t>
            </a:r>
            <a:r>
              <a:rPr lang="en-US" dirty="0" err="1">
                <a:solidFill>
                  <a:schemeClr val="bg1"/>
                </a:solidFill>
              </a:rPr>
              <a:t>embeddings</a:t>
            </a:r>
            <a:r>
              <a:rPr lang="en-US" dirty="0">
                <a:solidFill>
                  <a:schemeClr val="bg1"/>
                </a:solidFill>
              </a:rPr>
              <a:t>, and then finally recognize faces in both images and video streams with </a:t>
            </a:r>
            <a:r>
              <a:rPr lang="en-US" dirty="0" err="1">
                <a:solidFill>
                  <a:schemeClr val="bg1"/>
                </a:solidFill>
              </a:rPr>
              <a:t>OpenCV</a:t>
            </a:r>
            <a:r>
              <a:rPr lang="en-US" dirty="0">
                <a:solidFill>
                  <a:schemeClr val="bg1"/>
                </a:solidFill>
              </a:rPr>
              <a:t>.</a:t>
            </a: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smtClean="0">
              <a:solidFill>
                <a:schemeClr val="bg1"/>
              </a:solidFill>
            </a:endParaRPr>
          </a:p>
          <a:p>
            <a:pPr>
              <a:lnSpc>
                <a:spcPct val="111000"/>
              </a:lnSpc>
              <a:defRPr/>
            </a:pPr>
            <a:endParaRPr lang="en-US" dirty="0" smtClean="0">
              <a:solidFill>
                <a:schemeClr val="bg1"/>
              </a:solidFill>
            </a:endParaRPr>
          </a:p>
          <a:p>
            <a:pPr>
              <a:lnSpc>
                <a:spcPct val="111000"/>
              </a:lnSpc>
              <a:defRPr/>
            </a:pPr>
            <a:endParaRPr lang="en-US" dirty="0">
              <a:solidFill>
                <a:schemeClr val="bg1"/>
              </a:solidFill>
            </a:endParaRPr>
          </a:p>
          <a:p>
            <a:pPr>
              <a:lnSpc>
                <a:spcPct val="111000"/>
              </a:lnSpc>
              <a:defRPr/>
            </a:pPr>
            <a:endParaRPr lang="en-US" dirty="0">
              <a:solidFill>
                <a:schemeClr val="bg1"/>
              </a:solidFill>
            </a:endParaRPr>
          </a:p>
          <a:p>
            <a:pPr>
              <a:lnSpc>
                <a:spcPct val="111000"/>
              </a:lnSpc>
              <a:defRPr/>
            </a:pPr>
            <a:endParaRPr lang="en-US" dirty="0">
              <a:solidFill>
                <a:schemeClr val="bg1"/>
              </a:solidFill>
            </a:endParaRPr>
          </a:p>
        </p:txBody>
      </p:sp>
    </p:spTree>
    <p:extLst>
      <p:ext uri="{BB962C8B-B14F-4D97-AF65-F5344CB8AC3E}">
        <p14:creationId xmlns:p14="http://schemas.microsoft.com/office/powerpoint/2010/main" val="2711169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138843" y="752140"/>
            <a:ext cx="9721142" cy="5320046"/>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sz="1600" dirty="0">
                <a:solidFill>
                  <a:schemeClr val="bg1"/>
                </a:solidFill>
              </a:rPr>
              <a:t> </a:t>
            </a:r>
            <a:r>
              <a:rPr lang="en-US" sz="1600" dirty="0" smtClean="0">
                <a:solidFill>
                  <a:schemeClr val="bg1"/>
                </a:solidFill>
              </a:rPr>
              <a:t>                                                                                                 </a:t>
            </a:r>
            <a:r>
              <a:rPr lang="en-US" sz="2400" b="1" u="sng" dirty="0" smtClean="0">
                <a:solidFill>
                  <a:schemeClr val="bg1"/>
                </a:solidFill>
              </a:rPr>
              <a:t>Future Scope</a:t>
            </a:r>
          </a:p>
          <a:p>
            <a:endParaRPr lang="en-US" dirty="0">
              <a:solidFill>
                <a:schemeClr val="bg1"/>
              </a:solidFill>
            </a:endParaRPr>
          </a:p>
          <a:p>
            <a:pPr>
              <a:lnSpc>
                <a:spcPct val="111000"/>
              </a:lnSpc>
              <a:defRPr/>
            </a:pPr>
            <a:r>
              <a:rPr lang="en-US" dirty="0">
                <a:solidFill>
                  <a:schemeClr val="bg1"/>
                </a:solidFill>
              </a:rPr>
              <a:t>Facial recognition technology is helping to reduce the spread of viruses like coronavirus by reducing the number of touchpoints in clinical environments and while this technology is being used to tackle the </a:t>
            </a:r>
            <a:r>
              <a:rPr lang="en-US" dirty="0" smtClean="0">
                <a:solidFill>
                  <a:schemeClr val="bg1"/>
                </a:solidFill>
              </a:rPr>
              <a:t>pandemic.</a:t>
            </a: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a:solidFill>
                <a:schemeClr val="bg1"/>
              </a:solidFill>
              <a:latin typeface="Arial" panose="020B0604020202020204" pitchFamily="34" charset="0"/>
            </a:endParaRPr>
          </a:p>
          <a:p>
            <a:pPr>
              <a:lnSpc>
                <a:spcPct val="111000"/>
              </a:lnSpc>
              <a:defRPr/>
            </a:pPr>
            <a:endParaRPr lang="en-US" dirty="0" smtClean="0">
              <a:solidFill>
                <a:schemeClr val="bg1"/>
              </a:solidFill>
              <a:latin typeface="Arial" panose="020B0604020202020204" pitchFamily="34" charset="0"/>
            </a:endParaRPr>
          </a:p>
          <a:p>
            <a:pPr>
              <a:lnSpc>
                <a:spcPct val="111000"/>
              </a:lnSpc>
              <a:defRPr/>
            </a:pPr>
            <a:endParaRPr lang="en-US" dirty="0" smtClean="0">
              <a:solidFill>
                <a:schemeClr val="bg1"/>
              </a:solidFill>
            </a:endParaRPr>
          </a:p>
          <a:p>
            <a:pPr>
              <a:lnSpc>
                <a:spcPct val="111000"/>
              </a:lnSpc>
              <a:defRPr/>
            </a:pPr>
            <a:endParaRPr lang="en-US" dirty="0">
              <a:solidFill>
                <a:schemeClr val="bg1"/>
              </a:solidFill>
            </a:endParaRPr>
          </a:p>
          <a:p>
            <a:pPr>
              <a:lnSpc>
                <a:spcPct val="111000"/>
              </a:lnSpc>
              <a:defRPr/>
            </a:pPr>
            <a:endParaRPr lang="en-US" dirty="0" smtClean="0">
              <a:solidFill>
                <a:schemeClr val="bg1"/>
              </a:solidFill>
            </a:endParaRPr>
          </a:p>
          <a:p>
            <a:pPr>
              <a:lnSpc>
                <a:spcPct val="111000"/>
              </a:lnSpc>
              <a:defRPr/>
            </a:pPr>
            <a:endParaRPr lang="en-US" dirty="0" smtClean="0">
              <a:solidFill>
                <a:schemeClr val="bg1"/>
              </a:solidFill>
            </a:endParaRPr>
          </a:p>
          <a:p>
            <a:pPr>
              <a:lnSpc>
                <a:spcPct val="111000"/>
              </a:lnSpc>
              <a:defRPr/>
            </a:pPr>
            <a:endParaRPr lang="en-US" dirty="0">
              <a:solidFill>
                <a:schemeClr val="bg1"/>
              </a:solidFill>
            </a:endParaRPr>
          </a:p>
          <a:p>
            <a:pPr>
              <a:lnSpc>
                <a:spcPct val="111000"/>
              </a:lnSpc>
              <a:defRPr/>
            </a:pPr>
            <a:endParaRPr lang="en-US" dirty="0">
              <a:solidFill>
                <a:schemeClr val="bg1"/>
              </a:solidFill>
            </a:endParaRPr>
          </a:p>
        </p:txBody>
      </p:sp>
    </p:spTree>
    <p:extLst>
      <p:ext uri="{BB962C8B-B14F-4D97-AF65-F5344CB8AC3E}">
        <p14:creationId xmlns:p14="http://schemas.microsoft.com/office/powerpoint/2010/main" val="2052006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088966" y="1674851"/>
            <a:ext cx="9721142" cy="2142061"/>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pPr algn="ctr">
              <a:lnSpc>
                <a:spcPct val="111000"/>
              </a:lnSpc>
              <a:defRPr/>
            </a:pPr>
            <a:endParaRPr lang="en-US" sz="2800" dirty="0" smtClean="0">
              <a:solidFill>
                <a:schemeClr val="bg1"/>
              </a:solidFill>
            </a:endParaRPr>
          </a:p>
          <a:p>
            <a:pPr algn="ctr">
              <a:lnSpc>
                <a:spcPct val="111000"/>
              </a:lnSpc>
              <a:defRPr/>
            </a:pPr>
            <a:r>
              <a:rPr lang="en-US" sz="3600" b="1" dirty="0" smtClean="0">
                <a:solidFill>
                  <a:schemeClr val="bg1"/>
                </a:solidFill>
                <a:latin typeface="Algerian" panose="04020705040A02060702" pitchFamily="82" charset="0"/>
              </a:rPr>
              <a:t>THANK YOU…</a:t>
            </a:r>
          </a:p>
          <a:p>
            <a:pPr algn="ctr">
              <a:lnSpc>
                <a:spcPct val="111000"/>
              </a:lnSpc>
              <a:defRPr/>
            </a:pPr>
            <a:endParaRPr lang="en-US" sz="2800" dirty="0">
              <a:solidFill>
                <a:schemeClr val="bg1"/>
              </a:solidFill>
            </a:endParaRPr>
          </a:p>
          <a:p>
            <a:pPr algn="ctr">
              <a:lnSpc>
                <a:spcPct val="111000"/>
              </a:lnSpc>
              <a:defRPr/>
            </a:pPr>
            <a:endParaRPr lang="en-US" sz="2800" dirty="0">
              <a:solidFill>
                <a:schemeClr val="bg1"/>
              </a:solidFill>
            </a:endParaRPr>
          </a:p>
        </p:txBody>
      </p:sp>
    </p:spTree>
    <p:extLst>
      <p:ext uri="{BB962C8B-B14F-4D97-AF65-F5344CB8AC3E}">
        <p14:creationId xmlns:p14="http://schemas.microsoft.com/office/powerpoint/2010/main" val="598871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i="1" dirty="0">
                <a:solidFill>
                  <a:srgbClr val="3F3F3F"/>
                </a:solidFill>
                <a:latin typeface="Algerian" panose="04020705040A02060702" pitchFamily="82" charset="0"/>
              </a:rPr>
              <a:t> </a:t>
            </a:r>
            <a:r>
              <a:rPr lang="en-US" altLang="en-US" b="1" i="1" dirty="0" smtClean="0">
                <a:solidFill>
                  <a:srgbClr val="3F3F3F"/>
                </a:solidFill>
                <a:latin typeface="Algerian" panose="04020705040A02060702" pitchFamily="82" charset="0"/>
              </a:rPr>
              <a:t/>
            </a:r>
            <a:br>
              <a:rPr lang="en-US" altLang="en-US" b="1" i="1" dirty="0" smtClean="0">
                <a:solidFill>
                  <a:srgbClr val="3F3F3F"/>
                </a:solidFill>
                <a:latin typeface="Algerian" panose="04020705040A02060702" pitchFamily="82" charset="0"/>
              </a:rPr>
            </a:br>
            <a:r>
              <a:rPr lang="en-US" altLang="en-US" b="1" i="1" dirty="0">
                <a:solidFill>
                  <a:srgbClr val="3F3F3F"/>
                </a:solidFill>
                <a:latin typeface="Bahnschrift Condensed" panose="020B0502040204020203" pitchFamily="34" charset="0"/>
              </a:rPr>
              <a:t/>
            </a:r>
            <a:br>
              <a:rPr lang="en-US" altLang="en-US" b="1" i="1" dirty="0">
                <a:solidFill>
                  <a:srgbClr val="3F3F3F"/>
                </a:solidFill>
                <a:latin typeface="Bahnschrift Condensed" panose="020B0502040204020203" pitchFamily="34" charset="0"/>
              </a:rPr>
            </a:br>
            <a:r>
              <a:rPr lang="en-US" altLang="en-US" b="1" i="1" dirty="0" smtClean="0">
                <a:solidFill>
                  <a:srgbClr val="3F3F3F"/>
                </a:solidFill>
                <a:latin typeface="Bahnschrift Condensed" panose="020B0502040204020203" pitchFamily="34" charset="0"/>
              </a:rPr>
              <a:t>            </a:t>
            </a:r>
            <a:r>
              <a:rPr lang="en-US" altLang="en-US" b="1" dirty="0" smtClean="0">
                <a:solidFill>
                  <a:srgbClr val="3F3F3F"/>
                </a:solidFill>
                <a:latin typeface="Bahnschrift Condensed" panose="020B0502040204020203" pitchFamily="34" charset="0"/>
              </a:rPr>
              <a:t>Face </a:t>
            </a:r>
            <a:r>
              <a:rPr lang="en-US" altLang="en-US" b="1" dirty="0">
                <a:solidFill>
                  <a:srgbClr val="3F3F3F"/>
                </a:solidFill>
                <a:latin typeface="Bahnschrift Condensed" panose="020B0502040204020203" pitchFamily="34" charset="0"/>
              </a:rPr>
              <a:t>recognition using  </a:t>
            </a:r>
            <a:r>
              <a:rPr lang="en-US" altLang="en-US" b="1" dirty="0" err="1" smtClean="0">
                <a:solidFill>
                  <a:srgbClr val="3F3F3F"/>
                </a:solidFill>
                <a:latin typeface="Bahnschrift Condensed" panose="020B0502040204020203" pitchFamily="34" charset="0"/>
              </a:rPr>
              <a:t>opencV</a:t>
            </a:r>
            <a:r>
              <a:rPr lang="en-US" altLang="en-US" b="1" dirty="0" smtClean="0">
                <a:solidFill>
                  <a:srgbClr val="3F3F3F"/>
                </a:solidFill>
                <a:latin typeface="Bahnschrift Condensed" panose="020B0502040204020203" pitchFamily="34" charset="0"/>
              </a:rPr>
              <a:t> </a:t>
            </a:r>
            <a:r>
              <a:rPr lang="en-US" altLang="en-US" b="1" dirty="0" err="1" smtClean="0">
                <a:solidFill>
                  <a:srgbClr val="3F3F3F"/>
                </a:solidFill>
                <a:latin typeface="Bahnschrift Condensed" panose="020B0502040204020203" pitchFamily="34" charset="0"/>
              </a:rPr>
              <a:t>anD</a:t>
            </a:r>
            <a:r>
              <a:rPr lang="en-US" altLang="en-US" b="1" dirty="0" smtClean="0">
                <a:solidFill>
                  <a:srgbClr val="3F3F3F"/>
                </a:solidFill>
                <a:latin typeface="Bahnschrift Condensed" panose="020B0502040204020203" pitchFamily="34" charset="0"/>
              </a:rPr>
              <a:t> PYTHON</a:t>
            </a:r>
            <a:r>
              <a:rPr lang="en-US" altLang="en-US" sz="3200" b="1" dirty="0">
                <a:latin typeface="Algerian" panose="04020705040A02060702" pitchFamily="82" charset="0"/>
              </a:rPr>
              <a:t/>
            </a:r>
            <a:br>
              <a:rPr lang="en-US" altLang="en-US" sz="3200" b="1" dirty="0">
                <a:latin typeface="Algerian" panose="04020705040A02060702" pitchFamily="82" charset="0"/>
              </a:rPr>
            </a:br>
            <a:endParaRPr lang="en-US" b="1" dirty="0"/>
          </a:p>
        </p:txBody>
      </p:sp>
      <p:sp>
        <p:nvSpPr>
          <p:cNvPr id="3" name="Content Placeholder 2"/>
          <p:cNvSpPr>
            <a:spLocks noGrp="1"/>
          </p:cNvSpPr>
          <p:nvPr>
            <p:ph idx="1"/>
          </p:nvPr>
        </p:nvSpPr>
        <p:spPr>
          <a:xfrm>
            <a:off x="578498" y="2011680"/>
            <a:ext cx="11178073" cy="4206240"/>
          </a:xfrm>
        </p:spPr>
        <p:txBody>
          <a:bodyPr>
            <a:normAutofit/>
          </a:bodyPr>
          <a:lstStyle/>
          <a:p>
            <a:pPr marL="0" indent="0">
              <a:buNone/>
            </a:pPr>
            <a:endParaRPr lang="en-US" dirty="0" smtClean="0"/>
          </a:p>
          <a:p>
            <a:pPr marL="0" indent="0">
              <a:buNone/>
            </a:pPr>
            <a:r>
              <a:rPr lang="en-US" dirty="0" smtClean="0"/>
              <a:t> </a:t>
            </a:r>
            <a:r>
              <a:rPr lang="en-US" b="1" i="1" u="sng" dirty="0" smtClean="0">
                <a:solidFill>
                  <a:schemeClr val="bg1"/>
                </a:solidFill>
              </a:rPr>
              <a:t>Submitted By :</a:t>
            </a:r>
          </a:p>
          <a:p>
            <a:pPr marL="0" indent="0">
              <a:buNone/>
            </a:pPr>
            <a:r>
              <a:rPr lang="en-US" b="1" dirty="0" err="1" smtClean="0">
                <a:solidFill>
                  <a:schemeClr val="bg1"/>
                </a:solidFill>
              </a:rPr>
              <a:t>Daipayan</a:t>
            </a:r>
            <a:r>
              <a:rPr lang="en-US" b="1" dirty="0" smtClean="0">
                <a:solidFill>
                  <a:schemeClr val="bg1"/>
                </a:solidFill>
              </a:rPr>
              <a:t> Das </a:t>
            </a:r>
            <a:r>
              <a:rPr lang="en-US" dirty="0" smtClean="0">
                <a:solidFill>
                  <a:schemeClr val="bg1"/>
                </a:solidFill>
              </a:rPr>
              <a:t>-  29901219035</a:t>
            </a:r>
          </a:p>
          <a:p>
            <a:pPr marL="0" indent="0">
              <a:buNone/>
            </a:pPr>
            <a:r>
              <a:rPr lang="en-US" b="1" dirty="0" err="1" smtClean="0">
                <a:solidFill>
                  <a:schemeClr val="bg1"/>
                </a:solidFill>
              </a:rPr>
              <a:t>Sneha</a:t>
            </a:r>
            <a:r>
              <a:rPr lang="en-US" b="1" dirty="0" smtClean="0">
                <a:solidFill>
                  <a:schemeClr val="bg1"/>
                </a:solidFill>
              </a:rPr>
              <a:t> </a:t>
            </a:r>
            <a:r>
              <a:rPr lang="en-US" b="1" dirty="0" err="1" smtClean="0">
                <a:solidFill>
                  <a:schemeClr val="bg1"/>
                </a:solidFill>
              </a:rPr>
              <a:t>Maity</a:t>
            </a:r>
            <a:r>
              <a:rPr lang="en-US" b="1" dirty="0" smtClean="0">
                <a:solidFill>
                  <a:schemeClr val="bg1"/>
                </a:solidFill>
              </a:rPr>
              <a:t> </a:t>
            </a:r>
            <a:r>
              <a:rPr lang="en-US" dirty="0" smtClean="0">
                <a:solidFill>
                  <a:schemeClr val="bg1"/>
                </a:solidFill>
              </a:rPr>
              <a:t>-   29901219005</a:t>
            </a:r>
          </a:p>
          <a:p>
            <a:pPr marL="0" indent="0">
              <a:buNone/>
            </a:pPr>
            <a:r>
              <a:rPr lang="en-US" b="1" dirty="0" err="1">
                <a:solidFill>
                  <a:schemeClr val="bg1"/>
                </a:solidFill>
              </a:rPr>
              <a:t>Rajat</a:t>
            </a:r>
            <a:r>
              <a:rPr lang="en-US" b="1" dirty="0">
                <a:solidFill>
                  <a:schemeClr val="bg1"/>
                </a:solidFill>
              </a:rPr>
              <a:t> </a:t>
            </a:r>
            <a:r>
              <a:rPr lang="en-US" b="1" dirty="0" err="1">
                <a:solidFill>
                  <a:schemeClr val="bg1"/>
                </a:solidFill>
              </a:rPr>
              <a:t>Majumder</a:t>
            </a:r>
            <a:r>
              <a:rPr lang="en-US" b="1" dirty="0">
                <a:solidFill>
                  <a:schemeClr val="bg1"/>
                </a:solidFill>
              </a:rPr>
              <a:t> </a:t>
            </a:r>
            <a:r>
              <a:rPr lang="en-US" dirty="0">
                <a:solidFill>
                  <a:schemeClr val="bg1"/>
                </a:solidFill>
              </a:rPr>
              <a:t>- 29901219018</a:t>
            </a:r>
          </a:p>
          <a:p>
            <a:pPr marL="0" indent="0">
              <a:buNone/>
            </a:pPr>
            <a:r>
              <a:rPr lang="en-US" b="1" dirty="0" err="1" smtClean="0">
                <a:solidFill>
                  <a:schemeClr val="bg1"/>
                </a:solidFill>
              </a:rPr>
              <a:t>Debagni</a:t>
            </a:r>
            <a:r>
              <a:rPr lang="en-US" b="1" dirty="0" smtClean="0">
                <a:solidFill>
                  <a:schemeClr val="bg1"/>
                </a:solidFill>
              </a:rPr>
              <a:t> </a:t>
            </a:r>
            <a:r>
              <a:rPr lang="en-US" b="1" dirty="0" err="1" smtClean="0">
                <a:solidFill>
                  <a:schemeClr val="bg1"/>
                </a:solidFill>
              </a:rPr>
              <a:t>Bhattacharjee</a:t>
            </a:r>
            <a:r>
              <a:rPr lang="en-US" b="1" dirty="0" smtClean="0">
                <a:solidFill>
                  <a:schemeClr val="bg1"/>
                </a:solidFill>
              </a:rPr>
              <a:t> </a:t>
            </a:r>
            <a:r>
              <a:rPr lang="en-US" dirty="0" smtClean="0">
                <a:solidFill>
                  <a:schemeClr val="bg1"/>
                </a:solidFill>
              </a:rPr>
              <a:t>- 29901219023</a:t>
            </a:r>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513" y="2013858"/>
            <a:ext cx="4374697" cy="26794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919" y="5992817"/>
            <a:ext cx="934616" cy="534600"/>
          </a:xfrm>
          <a:prstGeom prst="rect">
            <a:avLst/>
          </a:prstGeom>
        </p:spPr>
      </p:pic>
    </p:spTree>
    <p:extLst>
      <p:ext uri="{BB962C8B-B14F-4D97-AF65-F5344CB8AC3E}">
        <p14:creationId xmlns:p14="http://schemas.microsoft.com/office/powerpoint/2010/main" val="4170462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16033" y="635760"/>
            <a:ext cx="9498563" cy="5447645"/>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p>
          <a:p>
            <a:r>
              <a:rPr lang="en-US" dirty="0">
                <a:solidFill>
                  <a:schemeClr val="bg1"/>
                </a:solidFill>
              </a:rPr>
              <a:t> </a:t>
            </a:r>
            <a:r>
              <a:rPr lang="en-US" dirty="0" smtClean="0">
                <a:solidFill>
                  <a:schemeClr val="bg1"/>
                </a:solidFill>
              </a:rPr>
              <a:t>                                                                          </a:t>
            </a:r>
            <a:r>
              <a:rPr lang="en-US" sz="2400" b="1" u="sng" dirty="0" smtClean="0">
                <a:solidFill>
                  <a:schemeClr val="bg1"/>
                </a:solidFill>
              </a:rPr>
              <a:t>Table of Contents</a:t>
            </a:r>
            <a:endParaRPr lang="en-US" b="1" u="sng" dirty="0" smtClean="0">
              <a:solidFill>
                <a:schemeClr val="bg1"/>
              </a:solidFill>
            </a:endParaRPr>
          </a:p>
          <a:p>
            <a:endParaRPr lang="en-US" dirty="0">
              <a:solidFill>
                <a:schemeClr val="bg1"/>
              </a:solidFill>
            </a:endParaRPr>
          </a:p>
          <a:p>
            <a:pPr marL="285750" indent="-285750">
              <a:buFont typeface="Wingdings" panose="05000000000000000000" pitchFamily="2" charset="2"/>
              <a:buChar char="q"/>
            </a:pPr>
            <a:r>
              <a:rPr lang="en-GB" dirty="0">
                <a:solidFill>
                  <a:schemeClr val="bg1"/>
                </a:solidFill>
                <a:latin typeface="Baskerville Old Face" panose="02020602080505020303" pitchFamily="18" charset="0"/>
              </a:rPr>
              <a:t>Acknowledgement</a:t>
            </a:r>
            <a:endParaRPr lang="en-IN" dirty="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GB" dirty="0" smtClean="0">
                <a:solidFill>
                  <a:schemeClr val="bg1"/>
                </a:solidFill>
                <a:latin typeface="Baskerville Old Face" panose="02020602080505020303" pitchFamily="18" charset="0"/>
              </a:rPr>
              <a:t>Abstract</a:t>
            </a:r>
            <a:endParaRPr lang="en-IN" dirty="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GB" dirty="0" smtClean="0">
                <a:solidFill>
                  <a:schemeClr val="bg1"/>
                </a:solidFill>
                <a:latin typeface="Baskerville Old Face" panose="02020602080505020303" pitchFamily="18" charset="0"/>
              </a:rPr>
              <a:t>Introduction</a:t>
            </a:r>
            <a:endParaRPr lang="en-IN" dirty="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GB" dirty="0" smtClean="0">
                <a:solidFill>
                  <a:schemeClr val="bg1"/>
                </a:solidFill>
                <a:latin typeface="Baskerville Old Face" panose="02020602080505020303" pitchFamily="18" charset="0"/>
              </a:rPr>
              <a:t>Project </a:t>
            </a:r>
            <a:r>
              <a:rPr lang="en-GB" dirty="0">
                <a:solidFill>
                  <a:schemeClr val="bg1"/>
                </a:solidFill>
                <a:latin typeface="Baskerville Old Face" panose="02020602080505020303" pitchFamily="18" charset="0"/>
              </a:rPr>
              <a:t>Goals</a:t>
            </a:r>
            <a:endParaRPr lang="en-IN" dirty="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Project Specification</a:t>
            </a:r>
            <a:endParaRPr lang="en-US" dirty="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What  is </a:t>
            </a:r>
            <a:r>
              <a:rPr lang="en-US" dirty="0" err="1" smtClean="0">
                <a:solidFill>
                  <a:schemeClr val="bg1"/>
                </a:solidFill>
                <a:latin typeface="Baskerville Old Face" panose="02020602080505020303" pitchFamily="18" charset="0"/>
              </a:rPr>
              <a:t>OpenCV</a:t>
            </a:r>
            <a:endParaRPr lang="en-US" dirty="0" smtClean="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What </a:t>
            </a:r>
            <a:r>
              <a:rPr lang="en-US" dirty="0">
                <a:solidFill>
                  <a:schemeClr val="bg1"/>
                </a:solidFill>
                <a:latin typeface="Baskerville Old Face" panose="02020602080505020303" pitchFamily="18" charset="0"/>
              </a:rPr>
              <a:t>is face- recognition</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How its work</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Flowchart  </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Project </a:t>
            </a:r>
            <a:r>
              <a:rPr lang="en-US" dirty="0" err="1" smtClean="0">
                <a:solidFill>
                  <a:schemeClr val="bg1"/>
                </a:solidFill>
                <a:latin typeface="Baskerville Old Face" panose="02020602080505020303" pitchFamily="18" charset="0"/>
              </a:rPr>
              <a:t>Implementaion</a:t>
            </a:r>
            <a:endParaRPr lang="en-US" dirty="0" smtClean="0">
              <a:solidFill>
                <a:schemeClr val="bg1"/>
              </a:solidFill>
              <a:latin typeface="Baskerville Old Face" panose="02020602080505020303" pitchFamily="18" charset="0"/>
            </a:endParaRP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Results and Snapshots</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Advantage disadvantage</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Conclusion</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Future Scope</a:t>
            </a:r>
          </a:p>
          <a:p>
            <a:pPr marL="285750" indent="-285750">
              <a:buFont typeface="Wingdings" panose="05000000000000000000" pitchFamily="2" charset="2"/>
              <a:buChar char="q"/>
            </a:pPr>
            <a:r>
              <a:rPr lang="en-US" dirty="0" smtClean="0">
                <a:solidFill>
                  <a:schemeClr val="bg1"/>
                </a:solidFill>
                <a:latin typeface="Baskerville Old Face" panose="02020602080505020303" pitchFamily="18" charset="0"/>
              </a:rPr>
              <a:t>Summary</a:t>
            </a:r>
          </a:p>
          <a:p>
            <a:endParaRPr lang="en-US" dirty="0">
              <a:solidFill>
                <a:schemeClr val="bg1"/>
              </a:solidFill>
            </a:endParaRPr>
          </a:p>
        </p:txBody>
      </p:sp>
    </p:spTree>
    <p:extLst>
      <p:ext uri="{BB962C8B-B14F-4D97-AF65-F5344CB8AC3E}">
        <p14:creationId xmlns:p14="http://schemas.microsoft.com/office/powerpoint/2010/main" val="2431406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03481" y="688431"/>
            <a:ext cx="9498563" cy="5447645"/>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p>
          <a:p>
            <a:r>
              <a:rPr lang="en-US" b="1" dirty="0">
                <a:solidFill>
                  <a:schemeClr val="bg1"/>
                </a:solidFill>
              </a:rPr>
              <a:t> </a:t>
            </a:r>
            <a:r>
              <a:rPr lang="en-US" b="1" dirty="0" smtClean="0">
                <a:solidFill>
                  <a:schemeClr val="bg1"/>
                </a:solidFill>
              </a:rPr>
              <a:t>                                                                     </a:t>
            </a:r>
            <a:r>
              <a:rPr lang="en-GB" sz="2400" b="1" u="sng" dirty="0" smtClean="0">
                <a:solidFill>
                  <a:schemeClr val="bg1"/>
                </a:solidFill>
              </a:rPr>
              <a:t>Acknowledgement</a:t>
            </a:r>
          </a:p>
          <a:p>
            <a:endParaRPr lang="en-GB" dirty="0">
              <a:solidFill>
                <a:schemeClr val="bg1"/>
              </a:solidFill>
            </a:endParaRPr>
          </a:p>
          <a:p>
            <a:r>
              <a:rPr lang="en-GB" dirty="0" smtClean="0">
                <a:solidFill>
                  <a:schemeClr val="bg1"/>
                </a:solidFill>
              </a:rPr>
              <a:t>         Someway or somehow we have all had to suffer because of the </a:t>
            </a:r>
            <a:r>
              <a:rPr lang="en-GB" dirty="0" err="1" smtClean="0">
                <a:solidFill>
                  <a:schemeClr val="bg1"/>
                </a:solidFill>
              </a:rPr>
              <a:t>curent</a:t>
            </a:r>
            <a:r>
              <a:rPr lang="en-GB" dirty="0" smtClean="0">
                <a:solidFill>
                  <a:schemeClr val="bg1"/>
                </a:solidFill>
              </a:rPr>
              <a:t> pandemic situation.</a:t>
            </a:r>
            <a:r>
              <a:rPr lang="en-US" dirty="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rPr>
              <a:t> Our mentor </a:t>
            </a:r>
            <a:r>
              <a:rPr lang="en-US" b="1" dirty="0" err="1" smtClean="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rPr>
              <a:t>Bijoyini</a:t>
            </a:r>
            <a:r>
              <a:rPr lang="en-US" dirty="0" smtClean="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rPr>
              <a:t> </a:t>
            </a:r>
            <a:r>
              <a:rPr lang="en-US" dirty="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rPr>
              <a:t>Mam has been the pillar of strength for us. Her guidance and inputs at each stage of the project were invaluable </a:t>
            </a:r>
            <a:r>
              <a:rPr lang="en-US" dirty="0" smtClean="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rPr>
              <a:t>.</a:t>
            </a:r>
            <a:r>
              <a:rPr lang="en-US" dirty="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rPr>
              <a:t> we are thankful to her for making things so clear.</a:t>
            </a:r>
            <a:endParaRPr lang="en-IN" dirty="0">
              <a:solidFill>
                <a:schemeClr val="bg1"/>
              </a:solidFill>
              <a:latin typeface="Bahnschrift Light SemiCondensed" panose="020B0502040204020203" pitchFamily="34" charset="0"/>
              <a:ea typeface="MS Mincho" panose="020B0400000000000000" pitchFamily="49" charset="-128"/>
              <a:cs typeface="Times New Roman" panose="02020603050405020304" pitchFamily="18" charset="0"/>
            </a:endParaRPr>
          </a:p>
          <a:p>
            <a:endParaRPr lang="en-IN"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      </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p:txBody>
      </p:sp>
    </p:spTree>
    <p:extLst>
      <p:ext uri="{BB962C8B-B14F-4D97-AF65-F5344CB8AC3E}">
        <p14:creationId xmlns:p14="http://schemas.microsoft.com/office/powerpoint/2010/main" val="2828761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78295" y="671805"/>
            <a:ext cx="9498563" cy="5447645"/>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endParaRPr lang="en-US" dirty="0" smtClean="0">
              <a:solidFill>
                <a:schemeClr val="bg1"/>
              </a:solidFill>
            </a:endParaRPr>
          </a:p>
          <a:p>
            <a:r>
              <a:rPr lang="en-US" dirty="0" smtClean="0">
                <a:solidFill>
                  <a:schemeClr val="bg1"/>
                </a:solidFill>
              </a:rPr>
              <a:t>                                                                                 </a:t>
            </a:r>
            <a:r>
              <a:rPr lang="en-GB" sz="2400" b="1" u="sng" dirty="0" smtClean="0">
                <a:solidFill>
                  <a:schemeClr val="bg1"/>
                </a:solidFill>
              </a:rPr>
              <a:t>Abstract</a:t>
            </a:r>
          </a:p>
          <a:p>
            <a:endParaRPr lang="en-GB" dirty="0">
              <a:solidFill>
                <a:schemeClr val="bg1"/>
              </a:solidFill>
            </a:endParaRPr>
          </a:p>
          <a:p>
            <a:r>
              <a:rPr lang="en-US" dirty="0">
                <a:solidFill>
                  <a:schemeClr val="bg1"/>
                </a:solidFill>
              </a:rPr>
              <a:t>Face Recognition is a </a:t>
            </a:r>
            <a:r>
              <a:rPr lang="en-US" b="1" dirty="0">
                <a:solidFill>
                  <a:schemeClr val="bg1"/>
                </a:solidFill>
              </a:rPr>
              <a:t>computer application</a:t>
            </a:r>
            <a:r>
              <a:rPr lang="en-US" dirty="0">
                <a:solidFill>
                  <a:schemeClr val="bg1"/>
                </a:solidFill>
              </a:rPr>
              <a:t> that is capable of detecting, tracking, identifying or verifying human faces from an image or video captured using a digital </a:t>
            </a:r>
            <a:r>
              <a:rPr lang="en-US" dirty="0" smtClean="0">
                <a:solidFill>
                  <a:schemeClr val="bg1"/>
                </a:solidFill>
              </a:rPr>
              <a:t>camera. In this  project, we are using   </a:t>
            </a:r>
            <a:r>
              <a:rPr lang="en-US" dirty="0" err="1" smtClean="0">
                <a:solidFill>
                  <a:schemeClr val="bg1"/>
                </a:solidFill>
              </a:rPr>
              <a:t>numpy</a:t>
            </a:r>
            <a:r>
              <a:rPr lang="en-US" dirty="0" smtClean="0">
                <a:solidFill>
                  <a:schemeClr val="bg1"/>
                </a:solidFill>
              </a:rPr>
              <a:t> , face recognition python  </a:t>
            </a:r>
            <a:r>
              <a:rPr lang="en-US" dirty="0" err="1" smtClean="0">
                <a:solidFill>
                  <a:schemeClr val="bg1"/>
                </a:solidFill>
              </a:rPr>
              <a:t>library,openCV,os</a:t>
            </a:r>
            <a:r>
              <a:rPr lang="en-US" dirty="0" smtClean="0">
                <a:solidFill>
                  <a:schemeClr val="bg1"/>
                </a:solidFill>
              </a:rPr>
              <a:t> module.</a:t>
            </a:r>
          </a:p>
          <a:p>
            <a:endParaRPr lang="en-US" dirty="0">
              <a:solidFill>
                <a:schemeClr val="bg1"/>
              </a:solidFill>
            </a:endParaRPr>
          </a:p>
          <a:p>
            <a:r>
              <a:rPr lang="en-US" dirty="0" smtClean="0">
                <a:solidFill>
                  <a:schemeClr val="bg1"/>
                </a:solidFill>
              </a:rPr>
              <a:t>      </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F</a:t>
            </a:r>
            <a:endParaRPr lang="en-US" dirty="0">
              <a:solidFill>
                <a:schemeClr val="bg1"/>
              </a:solidFill>
            </a:endParaRPr>
          </a:p>
        </p:txBody>
      </p:sp>
    </p:spTree>
    <p:extLst>
      <p:ext uri="{BB962C8B-B14F-4D97-AF65-F5344CB8AC3E}">
        <p14:creationId xmlns:p14="http://schemas.microsoft.com/office/powerpoint/2010/main" val="26602219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78295" y="671805"/>
            <a:ext cx="9498563" cy="5447645"/>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sz="2400" b="1" u="sng" dirty="0" err="1" smtClean="0">
                <a:solidFill>
                  <a:schemeClr val="bg1"/>
                </a:solidFill>
              </a:rPr>
              <a:t>Instroduction</a:t>
            </a:r>
            <a:endParaRPr lang="en-GB" sz="2400" b="1" u="sng" dirty="0" smtClean="0">
              <a:solidFill>
                <a:schemeClr val="bg1"/>
              </a:solidFill>
            </a:endParaRPr>
          </a:p>
          <a:p>
            <a:endParaRPr lang="en-GB" dirty="0">
              <a:solidFill>
                <a:schemeClr val="bg1"/>
              </a:solidFill>
            </a:endParaRPr>
          </a:p>
          <a:p>
            <a:r>
              <a:rPr lang="en-US" dirty="0">
                <a:solidFill>
                  <a:schemeClr val="bg1"/>
                </a:solidFill>
              </a:rPr>
              <a:t>Facial recognition is a way of identifying </a:t>
            </a:r>
            <a:r>
              <a:rPr lang="en-US" dirty="0" smtClean="0">
                <a:solidFill>
                  <a:schemeClr val="bg1"/>
                </a:solidFill>
              </a:rPr>
              <a:t> </a:t>
            </a:r>
            <a:r>
              <a:rPr lang="en-US" dirty="0">
                <a:solidFill>
                  <a:schemeClr val="bg1"/>
                </a:solidFill>
              </a:rPr>
              <a:t>an individual's identity using their face. Facial recognition systems can be used to identify people in photos, videos, or in </a:t>
            </a:r>
            <a:r>
              <a:rPr lang="en-US" dirty="0" smtClean="0">
                <a:solidFill>
                  <a:schemeClr val="bg1"/>
                </a:solidFill>
              </a:rPr>
              <a:t>real-</a:t>
            </a:r>
            <a:r>
              <a:rPr lang="en-US" dirty="0" err="1" smtClean="0">
                <a:solidFill>
                  <a:schemeClr val="bg1"/>
                </a:solidFill>
              </a:rPr>
              <a:t>time.Complex</a:t>
            </a:r>
            <a:r>
              <a:rPr lang="en-US" dirty="0" smtClean="0">
                <a:solidFill>
                  <a:schemeClr val="bg1"/>
                </a:solidFill>
              </a:rPr>
              <a:t> and largely software based technique.</a:t>
            </a:r>
          </a:p>
          <a:p>
            <a:endParaRPr lang="en-US" dirty="0">
              <a:solidFill>
                <a:schemeClr val="bg1"/>
              </a:solidFill>
            </a:endParaRPr>
          </a:p>
          <a:p>
            <a:r>
              <a:rPr lang="en-US" dirty="0" smtClean="0">
                <a:solidFill>
                  <a:schemeClr val="bg1"/>
                </a:solidFill>
              </a:rPr>
              <a:t>      </a:t>
            </a:r>
          </a:p>
          <a:p>
            <a:r>
              <a:rPr lang="en-US" dirty="0" smtClean="0">
                <a:solidFill>
                  <a:schemeClr val="bg1"/>
                </a:solidFill>
              </a:rPr>
              <a:t> </a:t>
            </a:r>
            <a:r>
              <a:rPr lang="en-US" b="1" dirty="0" smtClean="0">
                <a:solidFill>
                  <a:schemeClr val="bg1"/>
                </a:solidFill>
                <a:effectLst>
                  <a:outerShdw blurRad="38100" dist="38100" dir="2700000" algn="tl">
                    <a:srgbClr val="000000">
                      <a:alpha val="43137"/>
                    </a:srgbClr>
                  </a:outerShdw>
                </a:effectLst>
              </a:rPr>
              <a:t>Applications of  Face Recognition :</a:t>
            </a:r>
            <a:endParaRPr lang="en-US" b="1" dirty="0">
              <a:solidFill>
                <a:schemeClr val="bg1"/>
              </a:solidFill>
              <a:effectLst>
                <a:outerShdw blurRad="38100" dist="38100" dir="2700000" algn="tl">
                  <a:srgbClr val="000000">
                    <a:alpha val="43137"/>
                  </a:srgbClr>
                </a:outerShdw>
              </a:effectLst>
            </a:endParaRPr>
          </a:p>
          <a:p>
            <a:endParaRPr lang="en-US" dirty="0" smtClean="0">
              <a:solidFill>
                <a:schemeClr val="bg1"/>
              </a:solidFill>
            </a:endParaRPr>
          </a:p>
          <a:p>
            <a:r>
              <a:rPr lang="en-US" b="1" dirty="0" smtClean="0">
                <a:solidFill>
                  <a:schemeClr val="bg1"/>
                </a:solidFill>
              </a:rPr>
              <a:t>Numerous applications </a:t>
            </a:r>
            <a:r>
              <a:rPr lang="en-US" dirty="0" smtClean="0">
                <a:solidFill>
                  <a:schemeClr val="bg1"/>
                </a:solidFill>
              </a:rPr>
              <a:t>:</a:t>
            </a:r>
          </a:p>
          <a:p>
            <a:pPr marL="285750" indent="-285750">
              <a:buFont typeface="Arial" panose="020B0604020202020204" pitchFamily="34" charset="0"/>
              <a:buChar char="•"/>
            </a:pPr>
            <a:r>
              <a:rPr lang="en-US" dirty="0" smtClean="0">
                <a:solidFill>
                  <a:schemeClr val="bg1"/>
                </a:solidFill>
              </a:rPr>
              <a:t>          Looking mechanism for devices</a:t>
            </a:r>
          </a:p>
          <a:p>
            <a:pPr marL="285750" indent="-285750">
              <a:buFont typeface="Arial" panose="020B0604020202020204" pitchFamily="34" charset="0"/>
              <a:buChar char="•"/>
            </a:pPr>
            <a:r>
              <a:rPr lang="en-US" dirty="0">
                <a:solidFill>
                  <a:schemeClr val="bg1"/>
                </a:solidFill>
              </a:rPr>
              <a:t> </a:t>
            </a:r>
            <a:r>
              <a:rPr lang="en-US" dirty="0" smtClean="0">
                <a:solidFill>
                  <a:schemeClr val="bg1"/>
                </a:solidFill>
              </a:rPr>
              <a:t>         Prevention of retail  crime</a:t>
            </a:r>
          </a:p>
          <a:p>
            <a:pPr marL="285750" indent="-285750">
              <a:buFont typeface="Arial" panose="020B0604020202020204" pitchFamily="34" charset="0"/>
              <a:buChar char="•"/>
            </a:pPr>
            <a:r>
              <a:rPr lang="en-US" dirty="0">
                <a:solidFill>
                  <a:schemeClr val="bg1"/>
                </a:solidFill>
              </a:rPr>
              <a:t> </a:t>
            </a:r>
            <a:r>
              <a:rPr lang="en-US" dirty="0" smtClean="0">
                <a:solidFill>
                  <a:schemeClr val="bg1"/>
                </a:solidFill>
              </a:rPr>
              <a:t>         Finding  missing people</a:t>
            </a:r>
          </a:p>
          <a:p>
            <a:pPr marL="285750" indent="-285750">
              <a:buFont typeface="Arial" panose="020B0604020202020204" pitchFamily="34" charset="0"/>
              <a:buChar char="•"/>
            </a:pPr>
            <a:r>
              <a:rPr lang="en-US" dirty="0" smtClean="0">
                <a:solidFill>
                  <a:schemeClr val="bg1"/>
                </a:solidFill>
              </a:rPr>
              <a:t>          Identify  people on social media platforms</a:t>
            </a:r>
          </a:p>
          <a:p>
            <a:r>
              <a:rPr lang="en-US" dirty="0" smtClean="0">
                <a:solidFill>
                  <a:schemeClr val="bg1"/>
                </a:solidFill>
              </a:rPr>
              <a:t> </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98603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78295" y="671805"/>
            <a:ext cx="9498563" cy="5447645"/>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r>
              <a:rPr lang="en-US" dirty="0" smtClean="0">
                <a:solidFill>
                  <a:schemeClr val="bg1"/>
                </a:solidFill>
              </a:rPr>
              <a:t>    </a:t>
            </a:r>
            <a:r>
              <a:rPr lang="en-US" sz="2400" b="1" u="sng" dirty="0" smtClean="0">
                <a:solidFill>
                  <a:schemeClr val="bg1"/>
                </a:solidFill>
              </a:rPr>
              <a:t>Project Goal</a:t>
            </a:r>
            <a:endParaRPr lang="en-GB" sz="2400" b="1" u="sng" dirty="0" smtClean="0">
              <a:solidFill>
                <a:schemeClr val="bg1"/>
              </a:solidFill>
            </a:endParaRPr>
          </a:p>
          <a:p>
            <a:endParaRPr lang="en-GB" dirty="0">
              <a:solidFill>
                <a:schemeClr val="bg1"/>
              </a:solidFill>
            </a:endParaRPr>
          </a:p>
          <a:p>
            <a:r>
              <a:rPr lang="en-US" dirty="0" smtClean="0">
                <a:solidFill>
                  <a:schemeClr val="bg1"/>
                </a:solidFill>
              </a:rPr>
              <a:t>The main project goal  is to detect and identify the human faces and show their names using </a:t>
            </a:r>
            <a:r>
              <a:rPr lang="en-US" dirty="0" err="1" smtClean="0">
                <a:solidFill>
                  <a:schemeClr val="bg1"/>
                </a:solidFill>
              </a:rPr>
              <a:t>openCV</a:t>
            </a:r>
            <a:r>
              <a:rPr lang="en-US" dirty="0" smtClean="0">
                <a:solidFill>
                  <a:schemeClr val="bg1"/>
                </a:solidFill>
              </a:rPr>
              <a:t> and face recognition library and some python library</a:t>
            </a:r>
          </a:p>
          <a:p>
            <a:endParaRPr lang="en-US" dirty="0">
              <a:solidFill>
                <a:schemeClr val="bg1"/>
              </a:solidFill>
            </a:endParaRPr>
          </a:p>
          <a:p>
            <a:r>
              <a:rPr lang="en-US" dirty="0" smtClean="0">
                <a:solidFill>
                  <a:schemeClr val="bg1"/>
                </a:solidFill>
              </a:rPr>
              <a:t>      </a:t>
            </a: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                     </a:t>
            </a:r>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5735" y="2468880"/>
            <a:ext cx="2992583" cy="2409741"/>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089" y="2472359"/>
            <a:ext cx="2810528" cy="2357335"/>
          </a:xfrm>
          <a:prstGeom prst="rect">
            <a:avLst/>
          </a:prstGeom>
        </p:spPr>
      </p:pic>
      <p:sp>
        <p:nvSpPr>
          <p:cNvPr id="7" name="Right Arrow 6"/>
          <p:cNvSpPr/>
          <p:nvPr/>
        </p:nvSpPr>
        <p:spPr>
          <a:xfrm>
            <a:off x="5735782" y="3574473"/>
            <a:ext cx="523702" cy="266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850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278295" y="671805"/>
            <a:ext cx="9498563" cy="5170646"/>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dirty="0" smtClean="0">
                <a:solidFill>
                  <a:schemeClr val="bg1"/>
                </a:solidFill>
              </a:rPr>
              <a:t>                                                                        </a:t>
            </a:r>
            <a:r>
              <a:rPr lang="en-US" sz="2400" b="1" u="sng" dirty="0" smtClean="0">
                <a:solidFill>
                  <a:schemeClr val="bg1"/>
                </a:solidFill>
              </a:rPr>
              <a:t>Project </a:t>
            </a:r>
            <a:r>
              <a:rPr lang="en-US" sz="2400" b="1" u="sng" dirty="0">
                <a:solidFill>
                  <a:schemeClr val="bg1"/>
                </a:solidFill>
              </a:rPr>
              <a:t>Specification</a:t>
            </a:r>
            <a:endParaRPr lang="en-US" b="1" u="sng" dirty="0">
              <a:solidFill>
                <a:schemeClr val="bg1"/>
              </a:solidFill>
            </a:endParaRPr>
          </a:p>
          <a:p>
            <a:r>
              <a:rPr lang="en-GB" b="1" dirty="0" smtClean="0">
                <a:solidFill>
                  <a:schemeClr val="bg1"/>
                </a:solidFill>
              </a:rPr>
              <a:t>         </a:t>
            </a:r>
          </a:p>
          <a:p>
            <a:endParaRPr lang="en-GB" b="1" dirty="0">
              <a:solidFill>
                <a:schemeClr val="bg1"/>
              </a:solidFill>
            </a:endParaRPr>
          </a:p>
          <a:p>
            <a:endParaRPr lang="en-GB" b="1" dirty="0" smtClean="0">
              <a:solidFill>
                <a:schemeClr val="bg1"/>
              </a:solidFill>
            </a:endParaRPr>
          </a:p>
          <a:p>
            <a:pPr marL="400050" indent="-400050">
              <a:buFont typeface="+mj-lt"/>
              <a:buAutoNum type="romanUcPeriod"/>
            </a:pPr>
            <a:r>
              <a:rPr lang="en-GB" b="1" dirty="0" smtClean="0">
                <a:solidFill>
                  <a:schemeClr val="bg1"/>
                </a:solidFill>
              </a:rPr>
              <a:t>                           </a:t>
            </a:r>
            <a:r>
              <a:rPr lang="en-GB" dirty="0" smtClean="0">
                <a:solidFill>
                  <a:schemeClr val="bg1"/>
                </a:solidFill>
              </a:rPr>
              <a:t>Operating System </a:t>
            </a:r>
            <a:r>
              <a:rPr lang="en-GB" b="1" dirty="0" smtClean="0">
                <a:solidFill>
                  <a:schemeClr val="bg1"/>
                </a:solidFill>
              </a:rPr>
              <a:t>: windows 10 </a:t>
            </a:r>
          </a:p>
          <a:p>
            <a:pPr marL="400050" indent="-400050">
              <a:buFont typeface="+mj-lt"/>
              <a:buAutoNum type="romanUcPeriod"/>
            </a:pPr>
            <a:r>
              <a:rPr lang="en-GB" b="1" dirty="0">
                <a:solidFill>
                  <a:schemeClr val="bg1"/>
                </a:solidFill>
              </a:rPr>
              <a:t> </a:t>
            </a:r>
            <a:r>
              <a:rPr lang="en-GB" b="1" dirty="0" smtClean="0">
                <a:solidFill>
                  <a:schemeClr val="bg1"/>
                </a:solidFill>
              </a:rPr>
              <a:t>                          </a:t>
            </a:r>
            <a:r>
              <a:rPr lang="en-GB" dirty="0" smtClean="0">
                <a:solidFill>
                  <a:schemeClr val="bg1"/>
                </a:solidFill>
              </a:rPr>
              <a:t>Hardware</a:t>
            </a:r>
            <a:r>
              <a:rPr lang="en-GB" b="1" dirty="0" smtClean="0">
                <a:solidFill>
                  <a:schemeClr val="bg1"/>
                </a:solidFill>
              </a:rPr>
              <a:t> :  </a:t>
            </a:r>
            <a:r>
              <a:rPr lang="en-GB" b="1" dirty="0" err="1" smtClean="0">
                <a:solidFill>
                  <a:schemeClr val="bg1"/>
                </a:solidFill>
              </a:rPr>
              <a:t>Webcamera</a:t>
            </a:r>
            <a:r>
              <a:rPr lang="en-GB" b="1" dirty="0" smtClean="0">
                <a:solidFill>
                  <a:schemeClr val="bg1"/>
                </a:solidFill>
              </a:rPr>
              <a:t>        </a:t>
            </a:r>
          </a:p>
          <a:p>
            <a:pPr marL="400050" indent="-400050">
              <a:buFont typeface="+mj-lt"/>
              <a:buAutoNum type="romanUcPeriod"/>
            </a:pPr>
            <a:r>
              <a:rPr lang="en-US" dirty="0" smtClean="0">
                <a:solidFill>
                  <a:schemeClr val="bg1"/>
                </a:solidFill>
              </a:rPr>
              <a:t>                            Programming language : </a:t>
            </a:r>
            <a:r>
              <a:rPr lang="en-US" b="1" dirty="0" smtClean="0">
                <a:solidFill>
                  <a:schemeClr val="bg1"/>
                </a:solidFill>
              </a:rPr>
              <a:t>Python</a:t>
            </a:r>
          </a:p>
          <a:p>
            <a:pPr marL="400050" indent="-400050">
              <a:buFont typeface="+mj-lt"/>
              <a:buAutoNum type="romanUcPeriod"/>
            </a:pPr>
            <a:r>
              <a:rPr lang="en-US" dirty="0">
                <a:solidFill>
                  <a:schemeClr val="bg1"/>
                </a:solidFill>
              </a:rPr>
              <a:t> </a:t>
            </a:r>
            <a:r>
              <a:rPr lang="en-US" dirty="0" smtClean="0">
                <a:solidFill>
                  <a:schemeClr val="bg1"/>
                </a:solidFill>
              </a:rPr>
              <a:t>                           computer vision library : </a:t>
            </a:r>
            <a:r>
              <a:rPr lang="en-US" b="1" smtClean="0">
                <a:solidFill>
                  <a:schemeClr val="bg1"/>
                </a:solidFill>
              </a:rPr>
              <a:t>opencv</a:t>
            </a:r>
            <a:endParaRPr lang="en-US" b="1" dirty="0" smtClean="0">
              <a:solidFill>
                <a:schemeClr val="bg1"/>
              </a:solidFill>
            </a:endParaRPr>
          </a:p>
          <a:p>
            <a:pPr marL="400050" indent="-400050">
              <a:buFont typeface="+mj-lt"/>
              <a:buAutoNum type="romanUcPeriod"/>
            </a:pPr>
            <a:r>
              <a:rPr lang="en-US" dirty="0" smtClean="0">
                <a:solidFill>
                  <a:schemeClr val="bg1"/>
                </a:solidFill>
              </a:rPr>
              <a:t>                            Face detect library : </a:t>
            </a:r>
            <a:r>
              <a:rPr lang="en-US" b="1" dirty="0" smtClean="0">
                <a:solidFill>
                  <a:schemeClr val="bg1"/>
                </a:solidFill>
              </a:rPr>
              <a:t>face-recognition</a:t>
            </a:r>
            <a:r>
              <a:rPr lang="en-US" dirty="0" smtClean="0">
                <a:solidFill>
                  <a:schemeClr val="bg1"/>
                </a:solidFill>
              </a:rPr>
              <a:t>                          </a:t>
            </a:r>
          </a:p>
          <a:p>
            <a:pPr marL="400050" indent="-400050">
              <a:buFont typeface="+mj-lt"/>
              <a:buAutoNum type="romanUcPeriod"/>
            </a:pPr>
            <a:r>
              <a:rPr lang="en-US" dirty="0">
                <a:solidFill>
                  <a:schemeClr val="bg1"/>
                </a:solidFill>
              </a:rPr>
              <a:t> </a:t>
            </a:r>
            <a:r>
              <a:rPr lang="en-US" dirty="0" smtClean="0">
                <a:solidFill>
                  <a:schemeClr val="bg1"/>
                </a:solidFill>
              </a:rPr>
              <a:t>                           others library : </a:t>
            </a:r>
            <a:r>
              <a:rPr lang="en-US" b="1" dirty="0" err="1" smtClean="0">
                <a:solidFill>
                  <a:schemeClr val="bg1"/>
                </a:solidFill>
              </a:rPr>
              <a:t>numpy</a:t>
            </a:r>
            <a:endParaRPr lang="en-US" b="1" dirty="0" smtClean="0">
              <a:solidFill>
                <a:schemeClr val="bg1"/>
              </a:solidFill>
            </a:endParaRPr>
          </a:p>
          <a:p>
            <a:pPr marL="400050" indent="-400050">
              <a:buFont typeface="+mj-lt"/>
              <a:buAutoNum type="romanUcPeriod"/>
            </a:pPr>
            <a:r>
              <a:rPr lang="en-US" dirty="0" smtClean="0">
                <a:solidFill>
                  <a:schemeClr val="bg1"/>
                </a:solidFill>
              </a:rPr>
              <a:t>                            Ide : </a:t>
            </a:r>
            <a:r>
              <a:rPr lang="en-US" b="1" dirty="0" err="1" smtClean="0">
                <a:solidFill>
                  <a:schemeClr val="bg1"/>
                </a:solidFill>
              </a:rPr>
              <a:t>Pycharm</a:t>
            </a:r>
            <a:r>
              <a:rPr lang="en-US" dirty="0" smtClean="0">
                <a:solidFill>
                  <a:schemeClr val="bg1"/>
                </a:solidFill>
              </a:rPr>
              <a:t>                     </a:t>
            </a:r>
          </a:p>
          <a:p>
            <a:r>
              <a:rPr lang="en-US" dirty="0" smtClean="0">
                <a:solidFill>
                  <a:schemeClr val="bg1"/>
                </a:solidFill>
              </a:rPr>
              <a:t>                     </a:t>
            </a:r>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579345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564" y="5505060"/>
            <a:ext cx="11402008" cy="712859"/>
          </a:xfrm>
        </p:spPr>
        <p:txBody>
          <a:bodyPr>
            <a:normAutofit fontScale="70000" lnSpcReduction="20000"/>
          </a:bodyPr>
          <a:lstStyle/>
          <a:p>
            <a:pPr marL="0" indent="0">
              <a:buNone/>
            </a:pPr>
            <a:endParaRPr lang="en-US" dirty="0" smtClean="0"/>
          </a:p>
          <a:p>
            <a:pPr>
              <a:spcBef>
                <a:spcPts val="35"/>
              </a:spcBef>
              <a:spcAft>
                <a:spcPts val="0"/>
              </a:spcAft>
              <a:defRPr/>
            </a:pPr>
            <a:endParaRPr lang="en-US" sz="2000" dirty="0">
              <a:solidFill>
                <a:schemeClr val="bg1"/>
              </a:solidFill>
              <a:latin typeface="Times New Roman"/>
              <a:cs typeface="Times New Roman"/>
            </a:endParaRPr>
          </a:p>
          <a:p>
            <a:pPr marL="219710" indent="0">
              <a:spcBef>
                <a:spcPts val="0"/>
              </a:spcBef>
              <a:spcAft>
                <a:spcPts val="0"/>
              </a:spcAft>
              <a:buNone/>
              <a:defRPr/>
            </a:pPr>
            <a:r>
              <a:rPr lang="en-US" sz="3200" spc="-30" dirty="0">
                <a:solidFill>
                  <a:schemeClr val="bg1"/>
                </a:solidFill>
                <a:latin typeface="Bahnschrift Condensed"/>
              </a:rPr>
              <a:t> </a:t>
            </a:r>
            <a:endParaRPr lang="en-US" dirty="0">
              <a:solidFill>
                <a:schemeClr val="bg1"/>
              </a:solidFill>
            </a:endParaRPr>
          </a:p>
        </p:txBody>
      </p:sp>
      <p:sp>
        <p:nvSpPr>
          <p:cNvPr id="6" name="TextBox 5"/>
          <p:cNvSpPr txBox="1"/>
          <p:nvPr/>
        </p:nvSpPr>
        <p:spPr>
          <a:xfrm>
            <a:off x="1305099" y="480613"/>
            <a:ext cx="9721142" cy="5724644"/>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r>
              <a:rPr lang="en-US" dirty="0" smtClean="0">
                <a:solidFill>
                  <a:schemeClr val="bg1"/>
                </a:solidFill>
              </a:rPr>
              <a:t>                                                                          </a:t>
            </a:r>
            <a:r>
              <a:rPr lang="en-US" dirty="0">
                <a:solidFill>
                  <a:schemeClr val="bg1"/>
                </a:solidFill>
              </a:rPr>
              <a:t> </a:t>
            </a:r>
            <a:endParaRPr lang="en-US" dirty="0" smtClean="0">
              <a:solidFill>
                <a:schemeClr val="bg1"/>
              </a:solidFill>
            </a:endParaRPr>
          </a:p>
          <a:p>
            <a:r>
              <a:rPr lang="en-US" dirty="0" smtClean="0">
                <a:solidFill>
                  <a:schemeClr val="bg1"/>
                </a:solidFill>
              </a:rPr>
              <a:t>                                                                             </a:t>
            </a:r>
            <a:r>
              <a:rPr lang="en-US" sz="2400" b="1" dirty="0" smtClean="0">
                <a:solidFill>
                  <a:schemeClr val="bg1"/>
                </a:solidFill>
              </a:rPr>
              <a:t>What is   </a:t>
            </a:r>
            <a:r>
              <a:rPr lang="en-US" sz="2400" b="1" dirty="0" err="1" smtClean="0">
                <a:solidFill>
                  <a:schemeClr val="bg1"/>
                </a:solidFill>
              </a:rPr>
              <a:t>OpenCV</a:t>
            </a:r>
            <a:endParaRPr lang="en-US" b="1" dirty="0" smtClean="0">
              <a:solidFill>
                <a:schemeClr val="bg1"/>
              </a:solidFill>
            </a:endParaRPr>
          </a:p>
          <a:p>
            <a:endParaRPr lang="en-US" b="1" dirty="0">
              <a:solidFill>
                <a:schemeClr val="bg1"/>
              </a:solidFill>
            </a:endParaRPr>
          </a:p>
          <a:p>
            <a:pPr marL="285750" indent="-285750">
              <a:buFont typeface="Wingdings" panose="05000000000000000000" pitchFamily="2" charset="2"/>
              <a:buChar char="q"/>
            </a:pPr>
            <a:r>
              <a:rPr lang="en-GB" dirty="0" smtClean="0">
                <a:solidFill>
                  <a:schemeClr val="bg1"/>
                </a:solidFill>
              </a:rPr>
              <a:t>Open source Computer Vision library</a:t>
            </a:r>
          </a:p>
          <a:p>
            <a:pPr marL="285750" indent="-285750">
              <a:buFont typeface="Wingdings" panose="05000000000000000000" pitchFamily="2" charset="2"/>
              <a:buChar char="q"/>
            </a:pPr>
            <a:r>
              <a:rPr lang="en-GB" dirty="0" err="1" smtClean="0">
                <a:solidFill>
                  <a:schemeClr val="bg1"/>
                </a:solidFill>
              </a:rPr>
              <a:t>Orginally</a:t>
            </a:r>
            <a:r>
              <a:rPr lang="en-GB" dirty="0" smtClean="0">
                <a:solidFill>
                  <a:schemeClr val="bg1"/>
                </a:solidFill>
              </a:rPr>
              <a:t> developed by intel</a:t>
            </a:r>
          </a:p>
          <a:p>
            <a:pPr marL="285750" indent="-285750">
              <a:buFont typeface="Wingdings" panose="05000000000000000000" pitchFamily="2" charset="2"/>
              <a:buChar char="q"/>
            </a:pPr>
            <a:r>
              <a:rPr lang="en-GB" dirty="0" smtClean="0">
                <a:solidFill>
                  <a:schemeClr val="bg1"/>
                </a:solidFill>
              </a:rPr>
              <a:t>Has more than 2500 optimized algorithms</a:t>
            </a:r>
          </a:p>
          <a:p>
            <a:pPr marL="285750" indent="-285750">
              <a:buFont typeface="Wingdings" panose="05000000000000000000" pitchFamily="2" charset="2"/>
              <a:buChar char="q"/>
            </a:pPr>
            <a:r>
              <a:rPr lang="en-GB" dirty="0" smtClean="0">
                <a:solidFill>
                  <a:schemeClr val="bg1"/>
                </a:solidFill>
              </a:rPr>
              <a:t>Its is written in C++</a:t>
            </a:r>
          </a:p>
          <a:p>
            <a:pPr marL="285750" indent="-285750">
              <a:buFont typeface="Wingdings" panose="05000000000000000000" pitchFamily="2" charset="2"/>
              <a:buChar char="q"/>
            </a:pPr>
            <a:r>
              <a:rPr lang="en-GB" dirty="0" smtClean="0">
                <a:solidFill>
                  <a:schemeClr val="bg1"/>
                </a:solidFill>
              </a:rPr>
              <a:t>Supports multiple platforms  C++,Python ,Java</a:t>
            </a:r>
          </a:p>
          <a:p>
            <a:pPr marL="285750" indent="-285750">
              <a:buFont typeface="Wingdings" panose="05000000000000000000" pitchFamily="2" charset="2"/>
              <a:buChar char="q"/>
            </a:pPr>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endParaRPr lang="en-GB" dirty="0" smtClean="0">
              <a:solidFill>
                <a:schemeClr val="bg1"/>
              </a:solidFill>
            </a:endParaRPr>
          </a:p>
          <a:p>
            <a:r>
              <a:rPr lang="en-GB" dirty="0" smtClean="0">
                <a:solidFill>
                  <a:schemeClr val="bg1"/>
                </a:solidFill>
              </a:rPr>
              <a:t>In this project we are using </a:t>
            </a:r>
            <a:r>
              <a:rPr lang="en-GB" dirty="0" err="1" smtClean="0">
                <a:solidFill>
                  <a:schemeClr val="bg1"/>
                </a:solidFill>
              </a:rPr>
              <a:t>openCV</a:t>
            </a:r>
            <a:r>
              <a:rPr lang="en-GB" dirty="0" smtClean="0">
                <a:solidFill>
                  <a:schemeClr val="bg1"/>
                </a:solidFill>
              </a:rPr>
              <a:t> version  4.5.5 </a:t>
            </a:r>
          </a:p>
          <a:p>
            <a:endParaRPr lang="en-GB" b="1" dirty="0" smtClean="0">
              <a:solidFill>
                <a:schemeClr val="bg1"/>
              </a:solidFill>
            </a:endParaRPr>
          </a:p>
          <a:p>
            <a:endParaRPr lang="en-GB" b="1" dirty="0" smtClean="0">
              <a:solidFill>
                <a:schemeClr val="bg1"/>
              </a:solidFill>
            </a:endParaRPr>
          </a:p>
          <a:p>
            <a:endParaRPr lang="en-GB" b="1" dirty="0">
              <a:solidFill>
                <a:schemeClr val="bg1"/>
              </a:solidFill>
            </a:endParaRPr>
          </a:p>
          <a:p>
            <a:r>
              <a:rPr lang="en-US" dirty="0" smtClean="0">
                <a:solidFill>
                  <a:schemeClr val="bg1"/>
                </a:solidFill>
              </a:rPr>
              <a:t>                     </a:t>
            </a:r>
            <a:endParaRPr lang="en-US" dirty="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374" y="1854127"/>
            <a:ext cx="1263200" cy="1030389"/>
          </a:xfrm>
          <a:prstGeom prst="rect">
            <a:avLst/>
          </a:prstGeom>
        </p:spPr>
      </p:pic>
    </p:spTree>
    <p:extLst>
      <p:ext uri="{BB962C8B-B14F-4D97-AF65-F5344CB8AC3E}">
        <p14:creationId xmlns:p14="http://schemas.microsoft.com/office/powerpoint/2010/main" val="26030865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676</TotalTime>
  <Words>528</Words>
  <Application>Microsoft Office PowerPoint</Application>
  <PresentationFormat>Widescreen</PresentationFormat>
  <Paragraphs>324</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MS Mincho</vt:lpstr>
      <vt:lpstr>Algerian</vt:lpstr>
      <vt:lpstr>Arial</vt:lpstr>
      <vt:lpstr>Bahnschrift Condensed</vt:lpstr>
      <vt:lpstr>Bahnschrift Light SemiCondensed</vt:lpstr>
      <vt:lpstr>Baskerville Old Face</vt:lpstr>
      <vt:lpstr>Calibri</vt:lpstr>
      <vt:lpstr>Constantia</vt:lpstr>
      <vt:lpstr>Corbel</vt:lpstr>
      <vt:lpstr>Times New Roman</vt:lpstr>
      <vt:lpstr>Wingdings</vt:lpstr>
      <vt:lpstr>Banded</vt:lpstr>
      <vt:lpstr>Welcome  to  Minor  Project</vt:lpstr>
      <vt:lpstr>               Face recognition using  opencV anD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Minor  Project</dc:title>
  <dc:creator>D_D</dc:creator>
  <cp:lastModifiedBy>D_D</cp:lastModifiedBy>
  <cp:revision>46</cp:revision>
  <dcterms:created xsi:type="dcterms:W3CDTF">2022-01-28T06:17:28Z</dcterms:created>
  <dcterms:modified xsi:type="dcterms:W3CDTF">2022-01-29T09:43:47Z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