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59" r:id="rId3"/>
    <p:sldId id="257" r:id="rId4"/>
    <p:sldId id="262" r:id="rId5"/>
    <p:sldId id="305" r:id="rId6"/>
    <p:sldId id="307" r:id="rId7"/>
    <p:sldId id="308" r:id="rId8"/>
    <p:sldId id="309" r:id="rId9"/>
    <p:sldId id="311" r:id="rId10"/>
    <p:sldId id="299" r:id="rId11"/>
    <p:sldId id="290" r:id="rId12"/>
    <p:sldId id="302" r:id="rId13"/>
    <p:sldId id="303" r:id="rId14"/>
    <p:sldId id="270" r:id="rId15"/>
    <p:sldId id="284" r:id="rId16"/>
    <p:sldId id="296" r:id="rId17"/>
    <p:sldId id="297" r:id="rId18"/>
    <p:sldId id="298" r:id="rId19"/>
    <p:sldId id="277" r:id="rId20"/>
    <p:sldId id="304" r:id="rId21"/>
    <p:sldId id="315" r:id="rId22"/>
    <p:sldId id="31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Sniglet" panose="020B0604020202020204" charset="0"/>
      <p:regular r:id="rId29"/>
    </p:embeddedFont>
    <p:embeddedFont>
      <p:font typeface="Walter Turncoat"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4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e2bf27b1e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e2bf27b1e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e2bf27b1e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e2bf27b1e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72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e2bf27b1e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e2bf27b1e1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855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915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43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957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937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617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070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27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77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34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90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2bf27b1e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2bf27b1e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33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52415" y="2758109"/>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t>
            </a:r>
            <a:r>
              <a:rPr lang="en-IN" dirty="0"/>
              <a:t>RM Processor</a:t>
            </a:r>
            <a:endParaRPr dirty="0"/>
          </a:p>
        </p:txBody>
      </p:sp>
      <p:grpSp>
        <p:nvGrpSpPr>
          <p:cNvPr id="48" name="Google Shape;48;p11"/>
          <p:cNvGrpSpPr/>
          <p:nvPr/>
        </p:nvGrpSpPr>
        <p:grpSpPr>
          <a:xfrm rot="2194107">
            <a:off x="744012" y="3829773"/>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860382" y="2053305"/>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1791104" y="3771966"/>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5146159" y="458545"/>
            <a:ext cx="3437860" cy="1242663"/>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3719549" y="1752623"/>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p11">
            <a:extLst>
              <a:ext uri="{FF2B5EF4-FFF2-40B4-BE49-F238E27FC236}">
                <a16:creationId xmlns:a16="http://schemas.microsoft.com/office/drawing/2014/main" id="{0F8CCF33-B90E-4147-B80F-E80F409246BC}"/>
              </a:ext>
            </a:extLst>
          </p:cNvPr>
          <p:cNvSpPr txBox="1">
            <a:spLocks/>
          </p:cNvSpPr>
          <p:nvPr/>
        </p:nvSpPr>
        <p:spPr>
          <a:xfrm>
            <a:off x="5146159" y="455797"/>
            <a:ext cx="3278655" cy="1276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IN" sz="4000" dirty="0"/>
              <a:t>CSN-221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idx="4294967295"/>
          </p:nvPr>
        </p:nvSpPr>
        <p:spPr>
          <a:xfrm>
            <a:off x="246321" y="238828"/>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ALU</a:t>
            </a:r>
            <a:endParaRPr sz="6600" dirty="0"/>
          </a:p>
        </p:txBody>
      </p:sp>
      <p:sp>
        <p:nvSpPr>
          <p:cNvPr id="208" name="Google Shape;208;p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15</a:t>
            </a:r>
            <a:endParaRPr dirty="0"/>
          </a:p>
        </p:txBody>
      </p:sp>
      <p:sp>
        <p:nvSpPr>
          <p:cNvPr id="11" name="Google Shape;55;p11">
            <a:extLst>
              <a:ext uri="{FF2B5EF4-FFF2-40B4-BE49-F238E27FC236}">
                <a16:creationId xmlns:a16="http://schemas.microsoft.com/office/drawing/2014/main" id="{B7DB719D-46FB-454C-93D4-F009D13E4475}"/>
              </a:ext>
            </a:extLst>
          </p:cNvPr>
          <p:cNvSpPr/>
          <p:nvPr/>
        </p:nvSpPr>
        <p:spPr>
          <a:xfrm>
            <a:off x="2877880" y="198515"/>
            <a:ext cx="2608520" cy="11598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396C00DF-2253-4B68-8CCF-05D8B538E8AE}"/>
              </a:ext>
            </a:extLst>
          </p:cNvPr>
          <p:cNvPicPr/>
          <p:nvPr/>
        </p:nvPicPr>
        <p:blipFill>
          <a:blip r:embed="rId3">
            <a:extLst>
              <a:ext uri="{28A0092B-C50C-407E-A947-70E740481C1C}">
                <a14:useLocalDpi xmlns:a14="http://schemas.microsoft.com/office/drawing/2010/main" val="0"/>
              </a:ext>
            </a:extLst>
          </a:blip>
          <a:stretch>
            <a:fillRect/>
          </a:stretch>
        </p:blipFill>
        <p:spPr>
          <a:xfrm>
            <a:off x="1112875" y="1438941"/>
            <a:ext cx="6705600" cy="3465731"/>
          </a:xfrm>
          <a:prstGeom prst="rect">
            <a:avLst/>
          </a:prstGeom>
        </p:spPr>
      </p:pic>
    </p:spTree>
    <p:extLst>
      <p:ext uri="{BB962C8B-B14F-4D97-AF65-F5344CB8AC3E}">
        <p14:creationId xmlns:p14="http://schemas.microsoft.com/office/powerpoint/2010/main" val="271909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5"/>
          <p:cNvSpPr txBox="1">
            <a:spLocks noGrp="1"/>
          </p:cNvSpPr>
          <p:nvPr>
            <p:ph type="title"/>
          </p:nvPr>
        </p:nvSpPr>
        <p:spPr>
          <a:xfrm>
            <a:off x="0" y="278898"/>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Instruction Encoding</a:t>
            </a:r>
            <a:endParaRPr dirty="0"/>
          </a:p>
        </p:txBody>
      </p:sp>
      <p:sp>
        <p:nvSpPr>
          <p:cNvPr id="619" name="Google Shape;619;p4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16</a:t>
            </a:r>
            <a:endParaRPr dirty="0"/>
          </a:p>
        </p:txBody>
      </p:sp>
      <p:sp>
        <p:nvSpPr>
          <p:cNvPr id="621" name="Google Shape;621;p45"/>
          <p:cNvSpPr/>
          <p:nvPr/>
        </p:nvSpPr>
        <p:spPr>
          <a:xfrm>
            <a:off x="349471"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5"/>
          <p:cNvSpPr/>
          <p:nvPr/>
        </p:nvSpPr>
        <p:spPr>
          <a:xfrm>
            <a:off x="7999909" y="550510"/>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DB0014D4-A862-4CBD-AC12-C74543950F0E}"/>
              </a:ext>
            </a:extLst>
          </p:cNvPr>
          <p:cNvGraphicFramePr>
            <a:graphicFrameLocks noGrp="1"/>
          </p:cNvGraphicFramePr>
          <p:nvPr>
            <p:extLst>
              <p:ext uri="{D42A27DB-BD31-4B8C-83A1-F6EECF244321}">
                <p14:modId xmlns:p14="http://schemas.microsoft.com/office/powerpoint/2010/main" val="8549626"/>
              </p:ext>
            </p:extLst>
          </p:nvPr>
        </p:nvGraphicFramePr>
        <p:xfrm>
          <a:off x="1261831" y="1309735"/>
          <a:ext cx="6464496" cy="703363"/>
        </p:xfrm>
        <a:graphic>
          <a:graphicData uri="http://schemas.openxmlformats.org/drawingml/2006/table">
            <a:tbl>
              <a:tblPr firstRow="1" firstCol="1" bandRow="1">
                <a:tableStyleId>{CF752B63-FEDA-48D4-B3B7-9A5BAED3138D}</a:tableStyleId>
              </a:tblPr>
              <a:tblGrid>
                <a:gridCol w="2154593">
                  <a:extLst>
                    <a:ext uri="{9D8B030D-6E8A-4147-A177-3AD203B41FA5}">
                      <a16:colId xmlns:a16="http://schemas.microsoft.com/office/drawing/2014/main" val="1418806245"/>
                    </a:ext>
                  </a:extLst>
                </a:gridCol>
                <a:gridCol w="2422286">
                  <a:extLst>
                    <a:ext uri="{9D8B030D-6E8A-4147-A177-3AD203B41FA5}">
                      <a16:colId xmlns:a16="http://schemas.microsoft.com/office/drawing/2014/main" val="4225579833"/>
                    </a:ext>
                  </a:extLst>
                </a:gridCol>
                <a:gridCol w="1887617">
                  <a:extLst>
                    <a:ext uri="{9D8B030D-6E8A-4147-A177-3AD203B41FA5}">
                      <a16:colId xmlns:a16="http://schemas.microsoft.com/office/drawing/2014/main" val="1656506473"/>
                    </a:ext>
                  </a:extLst>
                </a:gridCol>
              </a:tblGrid>
              <a:tr h="294631">
                <a:tc>
                  <a:txBody>
                    <a:bodyPr/>
                    <a:lstStyle/>
                    <a:p>
                      <a:pPr>
                        <a:lnSpc>
                          <a:spcPct val="107000"/>
                        </a:lnSpc>
                        <a:spcAft>
                          <a:spcPts val="0"/>
                        </a:spcAft>
                      </a:pPr>
                      <a:r>
                        <a:rPr lang="en-IN" sz="1800" u="sng" dirty="0">
                          <a:solidFill>
                            <a:schemeClr val="bg1"/>
                          </a:solidFill>
                          <a:effectLst/>
                          <a:latin typeface="Walter Turncoat" panose="020B0604020202020204" charset="0"/>
                        </a:rPr>
                        <a:t>Cond</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Type</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961599"/>
                  </a:ext>
                </a:extLst>
              </a:tr>
              <a:tr h="408732">
                <a:tc>
                  <a:txBody>
                    <a:bodyPr/>
                    <a:lstStyle/>
                    <a:p>
                      <a:pPr>
                        <a:lnSpc>
                          <a:spcPct val="107000"/>
                        </a:lnSpc>
                        <a:spcAft>
                          <a:spcPts val="0"/>
                        </a:spcAft>
                      </a:pPr>
                      <a:r>
                        <a:rPr lang="en-IN" sz="1800" u="sng" dirty="0">
                          <a:solidFill>
                            <a:schemeClr val="bg1"/>
                          </a:solidFill>
                          <a:effectLst/>
                          <a:latin typeface="Walter Turncoat" panose="020B0604020202020204" charset="0"/>
                        </a:rPr>
                        <a:t>32                    29</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28                       27</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strike="noStrike"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9434614"/>
                  </a:ext>
                </a:extLst>
              </a:tr>
            </a:tbl>
          </a:graphicData>
        </a:graphic>
      </p:graphicFrame>
      <p:sp>
        <p:nvSpPr>
          <p:cNvPr id="8" name="Google Shape;618;p45">
            <a:extLst>
              <a:ext uri="{FF2B5EF4-FFF2-40B4-BE49-F238E27FC236}">
                <a16:creationId xmlns:a16="http://schemas.microsoft.com/office/drawing/2014/main" id="{1589CF8D-4CA0-49D4-94AF-283A723466D4}"/>
              </a:ext>
            </a:extLst>
          </p:cNvPr>
          <p:cNvSpPr txBox="1">
            <a:spLocks/>
          </p:cNvSpPr>
          <p:nvPr/>
        </p:nvSpPr>
        <p:spPr>
          <a:xfrm>
            <a:off x="567069" y="855003"/>
            <a:ext cx="3436309"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IN" sz="2000" u="sng" dirty="0"/>
              <a:t>General Format</a:t>
            </a:r>
          </a:p>
        </p:txBody>
      </p:sp>
      <p:sp>
        <p:nvSpPr>
          <p:cNvPr id="9" name="Google Shape;618;p45">
            <a:extLst>
              <a:ext uri="{FF2B5EF4-FFF2-40B4-BE49-F238E27FC236}">
                <a16:creationId xmlns:a16="http://schemas.microsoft.com/office/drawing/2014/main" id="{E42963D5-ECB0-40FD-8B11-A5C211097872}"/>
              </a:ext>
            </a:extLst>
          </p:cNvPr>
          <p:cNvSpPr txBox="1">
            <a:spLocks/>
          </p:cNvSpPr>
          <p:nvPr/>
        </p:nvSpPr>
        <p:spPr>
          <a:xfrm>
            <a:off x="567069" y="2112012"/>
            <a:ext cx="482009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US" sz="2000" u="sng" dirty="0"/>
              <a:t>D</a:t>
            </a:r>
            <a:r>
              <a:rPr lang="en-IN" sz="2000" u="sng" dirty="0" err="1"/>
              <a:t>ata</a:t>
            </a:r>
            <a:r>
              <a:rPr lang="en-IN" sz="2000" u="sng" dirty="0"/>
              <a:t> Processing Instruction</a:t>
            </a:r>
          </a:p>
        </p:txBody>
      </p:sp>
      <p:graphicFrame>
        <p:nvGraphicFramePr>
          <p:cNvPr id="3" name="Table 2">
            <a:extLst>
              <a:ext uri="{FF2B5EF4-FFF2-40B4-BE49-F238E27FC236}">
                <a16:creationId xmlns:a16="http://schemas.microsoft.com/office/drawing/2014/main" id="{4BC58B8A-FBFE-4BB6-A593-736693C1AC57}"/>
              </a:ext>
            </a:extLst>
          </p:cNvPr>
          <p:cNvGraphicFramePr>
            <a:graphicFrameLocks noGrp="1"/>
          </p:cNvGraphicFramePr>
          <p:nvPr>
            <p:extLst>
              <p:ext uri="{D42A27DB-BD31-4B8C-83A1-F6EECF244321}">
                <p14:modId xmlns:p14="http://schemas.microsoft.com/office/powerpoint/2010/main" val="3698377849"/>
              </p:ext>
            </p:extLst>
          </p:nvPr>
        </p:nvGraphicFramePr>
        <p:xfrm>
          <a:off x="1240465" y="2633733"/>
          <a:ext cx="6620540" cy="1846686"/>
        </p:xfrm>
        <a:graphic>
          <a:graphicData uri="http://schemas.openxmlformats.org/drawingml/2006/table">
            <a:tbl>
              <a:tblPr firstRow="1" firstCol="1" bandRow="1">
                <a:tableStyleId>{CF752B63-FEDA-48D4-B3B7-9A5BAED3138D}</a:tableStyleId>
              </a:tblPr>
              <a:tblGrid>
                <a:gridCol w="878958">
                  <a:extLst>
                    <a:ext uri="{9D8B030D-6E8A-4147-A177-3AD203B41FA5}">
                      <a16:colId xmlns:a16="http://schemas.microsoft.com/office/drawing/2014/main" val="2394818689"/>
                    </a:ext>
                  </a:extLst>
                </a:gridCol>
                <a:gridCol w="857693">
                  <a:extLst>
                    <a:ext uri="{9D8B030D-6E8A-4147-A177-3AD203B41FA5}">
                      <a16:colId xmlns:a16="http://schemas.microsoft.com/office/drawing/2014/main" val="3028853366"/>
                    </a:ext>
                  </a:extLst>
                </a:gridCol>
                <a:gridCol w="439479">
                  <a:extLst>
                    <a:ext uri="{9D8B030D-6E8A-4147-A177-3AD203B41FA5}">
                      <a16:colId xmlns:a16="http://schemas.microsoft.com/office/drawing/2014/main" val="284755852"/>
                    </a:ext>
                  </a:extLst>
                </a:gridCol>
                <a:gridCol w="900224">
                  <a:extLst>
                    <a:ext uri="{9D8B030D-6E8A-4147-A177-3AD203B41FA5}">
                      <a16:colId xmlns:a16="http://schemas.microsoft.com/office/drawing/2014/main" val="166244948"/>
                    </a:ext>
                  </a:extLst>
                </a:gridCol>
                <a:gridCol w="439479">
                  <a:extLst>
                    <a:ext uri="{9D8B030D-6E8A-4147-A177-3AD203B41FA5}">
                      <a16:colId xmlns:a16="http://schemas.microsoft.com/office/drawing/2014/main" val="1932751155"/>
                    </a:ext>
                  </a:extLst>
                </a:gridCol>
                <a:gridCol w="793897">
                  <a:extLst>
                    <a:ext uri="{9D8B030D-6E8A-4147-A177-3AD203B41FA5}">
                      <a16:colId xmlns:a16="http://schemas.microsoft.com/office/drawing/2014/main" val="1654401552"/>
                    </a:ext>
                  </a:extLst>
                </a:gridCol>
                <a:gridCol w="928577">
                  <a:extLst>
                    <a:ext uri="{9D8B030D-6E8A-4147-A177-3AD203B41FA5}">
                      <a16:colId xmlns:a16="http://schemas.microsoft.com/office/drawing/2014/main" val="3261471737"/>
                    </a:ext>
                  </a:extLst>
                </a:gridCol>
                <a:gridCol w="1382233">
                  <a:extLst>
                    <a:ext uri="{9D8B030D-6E8A-4147-A177-3AD203B41FA5}">
                      <a16:colId xmlns:a16="http://schemas.microsoft.com/office/drawing/2014/main" val="3407524949"/>
                    </a:ext>
                  </a:extLst>
                </a:gridCol>
              </a:tblGrid>
              <a:tr h="1064327">
                <a:tc>
                  <a:txBody>
                    <a:bodyPr/>
                    <a:lstStyle/>
                    <a:p>
                      <a:pPr>
                        <a:lnSpc>
                          <a:spcPct val="107000"/>
                        </a:lnSpc>
                        <a:spcAft>
                          <a:spcPts val="0"/>
                        </a:spcAft>
                      </a:pPr>
                      <a:r>
                        <a:rPr lang="en-IN" sz="1800" u="none" dirty="0">
                          <a:solidFill>
                            <a:schemeClr val="bg1"/>
                          </a:solidFill>
                          <a:effectLst/>
                          <a:latin typeface="Walter Turncoat" panose="020B0604020202020204" charset="0"/>
                        </a:rPr>
                        <a:t>Cond</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a:solidFill>
                            <a:schemeClr val="bg1"/>
                          </a:solidFill>
                          <a:effectLst/>
                          <a:latin typeface="Walter Turncoat" panose="020B0604020202020204" charset="0"/>
                        </a:rPr>
                        <a:t>00         </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a:solidFill>
                            <a:schemeClr val="bg1"/>
                          </a:solidFill>
                          <a:effectLst/>
                          <a:latin typeface="Walter Turncoat" panose="020B0604020202020204" charset="0"/>
                        </a:rPr>
                        <a:t>I</a:t>
                      </a:r>
                      <a:endParaRPr lang="en-IN" sz="1800" u="none">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a:solidFill>
                            <a:schemeClr val="bg1"/>
                          </a:solidFill>
                          <a:effectLst/>
                          <a:latin typeface="Walter Turncoat" panose="020B0604020202020204" charset="0"/>
                        </a:rPr>
                        <a:t>opcode</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a:solidFill>
                            <a:schemeClr val="bg1"/>
                          </a:solidFill>
                          <a:effectLst/>
                          <a:latin typeface="Walter Turncoat" panose="020B0604020202020204" charset="0"/>
                        </a:rPr>
                        <a:t>S</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err="1">
                          <a:solidFill>
                            <a:schemeClr val="bg1"/>
                          </a:solidFill>
                          <a:effectLst/>
                          <a:latin typeface="Walter Turncoat" panose="020B0604020202020204" charset="0"/>
                        </a:rPr>
                        <a:t>rs</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err="1">
                          <a:solidFill>
                            <a:schemeClr val="bg1"/>
                          </a:solidFill>
                          <a:effectLst/>
                          <a:latin typeface="Walter Turncoat" panose="020B0604020202020204" charset="0"/>
                        </a:rPr>
                        <a:t>rd</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none" dirty="0">
                          <a:solidFill>
                            <a:schemeClr val="bg1"/>
                          </a:solidFill>
                          <a:effectLst/>
                          <a:latin typeface="Walter Turncoat" panose="020B0604020202020204" charset="0"/>
                        </a:rPr>
                        <a:t>Shifter operand/ immediate</a:t>
                      </a:r>
                      <a:endParaRPr lang="en-IN" sz="1800" u="none"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314404"/>
                  </a:ext>
                </a:extLst>
              </a:tr>
              <a:tr h="782359">
                <a:tc>
                  <a:txBody>
                    <a:bodyPr/>
                    <a:lstStyle/>
                    <a:p>
                      <a:pPr>
                        <a:lnSpc>
                          <a:spcPct val="107000"/>
                        </a:lnSpc>
                        <a:spcAft>
                          <a:spcPts val="0"/>
                        </a:spcAft>
                      </a:pPr>
                      <a:r>
                        <a:rPr lang="en-IN" sz="1800" u="sng" dirty="0">
                          <a:solidFill>
                            <a:schemeClr val="bg1"/>
                          </a:solidFill>
                          <a:effectLst/>
                          <a:latin typeface="Walter Turncoat" panose="020B0604020202020204" charset="0"/>
                        </a:rPr>
                        <a:t>32  29</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28  27</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26</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25   22</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a:solidFill>
                            <a:schemeClr val="bg1"/>
                          </a:solidFill>
                          <a:effectLst/>
                          <a:latin typeface="Walter Turncoat" panose="020B0604020202020204" charset="0"/>
                        </a:rPr>
                        <a:t>21</a:t>
                      </a:r>
                      <a:endParaRPr lang="en-IN" sz="18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20  17</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16    13</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12           0</a:t>
                      </a:r>
                      <a:endParaRPr lang="en-IN" sz="18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9207824"/>
                  </a:ext>
                </a:extLst>
              </a:tr>
            </a:tbl>
          </a:graphicData>
        </a:graphic>
      </p:graphicFrame>
      <p:sp>
        <p:nvSpPr>
          <p:cNvPr id="11" name="Google Shape;621;p45">
            <a:extLst>
              <a:ext uri="{FF2B5EF4-FFF2-40B4-BE49-F238E27FC236}">
                <a16:creationId xmlns:a16="http://schemas.microsoft.com/office/drawing/2014/main" id="{34FEC58F-D0DA-420B-A9F6-DE3C63D3B16F}"/>
              </a:ext>
            </a:extLst>
          </p:cNvPr>
          <p:cNvSpPr/>
          <p:nvPr/>
        </p:nvSpPr>
        <p:spPr>
          <a:xfrm>
            <a:off x="7788237"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p45">
            <a:extLst>
              <a:ext uri="{FF2B5EF4-FFF2-40B4-BE49-F238E27FC236}">
                <a16:creationId xmlns:a16="http://schemas.microsoft.com/office/drawing/2014/main" id="{E0E6ED70-0535-4A28-B994-3771D893935C}"/>
              </a:ext>
            </a:extLst>
          </p:cNvPr>
          <p:cNvSpPr/>
          <p:nvPr/>
        </p:nvSpPr>
        <p:spPr>
          <a:xfrm>
            <a:off x="567069" y="499991"/>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5"/>
          <p:cNvSpPr txBox="1">
            <a:spLocks noGrp="1"/>
          </p:cNvSpPr>
          <p:nvPr>
            <p:ph type="title"/>
          </p:nvPr>
        </p:nvSpPr>
        <p:spPr>
          <a:xfrm>
            <a:off x="0" y="278898"/>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Instruction Encoding</a:t>
            </a:r>
            <a:endParaRPr dirty="0"/>
          </a:p>
        </p:txBody>
      </p:sp>
      <p:sp>
        <p:nvSpPr>
          <p:cNvPr id="619" name="Google Shape;619;p4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17</a:t>
            </a:r>
            <a:endParaRPr dirty="0"/>
          </a:p>
        </p:txBody>
      </p:sp>
      <p:sp>
        <p:nvSpPr>
          <p:cNvPr id="621" name="Google Shape;621;p45"/>
          <p:cNvSpPr/>
          <p:nvPr/>
        </p:nvSpPr>
        <p:spPr>
          <a:xfrm>
            <a:off x="349471"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5"/>
          <p:cNvSpPr/>
          <p:nvPr/>
        </p:nvSpPr>
        <p:spPr>
          <a:xfrm>
            <a:off x="7999909" y="550510"/>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8;p45">
            <a:extLst>
              <a:ext uri="{FF2B5EF4-FFF2-40B4-BE49-F238E27FC236}">
                <a16:creationId xmlns:a16="http://schemas.microsoft.com/office/drawing/2014/main" id="{1589CF8D-4CA0-49D4-94AF-283A723466D4}"/>
              </a:ext>
            </a:extLst>
          </p:cNvPr>
          <p:cNvSpPr txBox="1">
            <a:spLocks/>
          </p:cNvSpPr>
          <p:nvPr/>
        </p:nvSpPr>
        <p:spPr>
          <a:xfrm>
            <a:off x="1135691" y="847109"/>
            <a:ext cx="3436309"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US" sz="2000" u="sng" dirty="0"/>
              <a:t>E</a:t>
            </a:r>
            <a:r>
              <a:rPr lang="en-IN" sz="2000" u="sng" dirty="0" err="1"/>
              <a:t>ncoding</a:t>
            </a:r>
            <a:r>
              <a:rPr lang="en-IN" sz="2000" u="sng" dirty="0"/>
              <a:t> shifter operand</a:t>
            </a:r>
          </a:p>
        </p:txBody>
      </p:sp>
      <p:sp>
        <p:nvSpPr>
          <p:cNvPr id="11" name="Google Shape;621;p45">
            <a:extLst>
              <a:ext uri="{FF2B5EF4-FFF2-40B4-BE49-F238E27FC236}">
                <a16:creationId xmlns:a16="http://schemas.microsoft.com/office/drawing/2014/main" id="{34FEC58F-D0DA-420B-A9F6-DE3C63D3B16F}"/>
              </a:ext>
            </a:extLst>
          </p:cNvPr>
          <p:cNvSpPr/>
          <p:nvPr/>
        </p:nvSpPr>
        <p:spPr>
          <a:xfrm>
            <a:off x="7788237"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p45">
            <a:extLst>
              <a:ext uri="{FF2B5EF4-FFF2-40B4-BE49-F238E27FC236}">
                <a16:creationId xmlns:a16="http://schemas.microsoft.com/office/drawing/2014/main" id="{E0E6ED70-0535-4A28-B994-3771D893935C}"/>
              </a:ext>
            </a:extLst>
          </p:cNvPr>
          <p:cNvSpPr/>
          <p:nvPr/>
        </p:nvSpPr>
        <p:spPr>
          <a:xfrm>
            <a:off x="567069" y="499991"/>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C186CAC5-A636-4FE5-A002-B50FE382E522}"/>
              </a:ext>
            </a:extLst>
          </p:cNvPr>
          <p:cNvGraphicFramePr>
            <a:graphicFrameLocks noGrp="1"/>
          </p:cNvGraphicFramePr>
          <p:nvPr>
            <p:extLst>
              <p:ext uri="{D42A27DB-BD31-4B8C-83A1-F6EECF244321}">
                <p14:modId xmlns:p14="http://schemas.microsoft.com/office/powerpoint/2010/main" val="2184236355"/>
              </p:ext>
            </p:extLst>
          </p:nvPr>
        </p:nvGraphicFramePr>
        <p:xfrm>
          <a:off x="1304954" y="1559603"/>
          <a:ext cx="6144924" cy="1098537"/>
        </p:xfrm>
        <a:graphic>
          <a:graphicData uri="http://schemas.openxmlformats.org/drawingml/2006/table">
            <a:tbl>
              <a:tblPr firstRow="1" firstCol="1" bandRow="1">
                <a:tableStyleId>{CF752B63-FEDA-48D4-B3B7-9A5BAED3138D}</a:tableStyleId>
              </a:tblPr>
              <a:tblGrid>
                <a:gridCol w="1536231">
                  <a:extLst>
                    <a:ext uri="{9D8B030D-6E8A-4147-A177-3AD203B41FA5}">
                      <a16:colId xmlns:a16="http://schemas.microsoft.com/office/drawing/2014/main" val="270016346"/>
                    </a:ext>
                  </a:extLst>
                </a:gridCol>
                <a:gridCol w="1536231">
                  <a:extLst>
                    <a:ext uri="{9D8B030D-6E8A-4147-A177-3AD203B41FA5}">
                      <a16:colId xmlns:a16="http://schemas.microsoft.com/office/drawing/2014/main" val="3833578340"/>
                    </a:ext>
                  </a:extLst>
                </a:gridCol>
                <a:gridCol w="1536231">
                  <a:extLst>
                    <a:ext uri="{9D8B030D-6E8A-4147-A177-3AD203B41FA5}">
                      <a16:colId xmlns:a16="http://schemas.microsoft.com/office/drawing/2014/main" val="2811238866"/>
                    </a:ext>
                  </a:extLst>
                </a:gridCol>
                <a:gridCol w="1536231">
                  <a:extLst>
                    <a:ext uri="{9D8B030D-6E8A-4147-A177-3AD203B41FA5}">
                      <a16:colId xmlns:a16="http://schemas.microsoft.com/office/drawing/2014/main" val="3318565661"/>
                    </a:ext>
                  </a:extLst>
                </a:gridCol>
              </a:tblGrid>
              <a:tr h="736655">
                <a:tc>
                  <a:txBody>
                    <a:bodyPr/>
                    <a:lstStyle/>
                    <a:p>
                      <a:pPr>
                        <a:lnSpc>
                          <a:spcPct val="107000"/>
                        </a:lnSpc>
                        <a:spcAft>
                          <a:spcPts val="0"/>
                        </a:spcAft>
                      </a:pPr>
                      <a:r>
                        <a:rPr lang="en-IN" sz="1800">
                          <a:solidFill>
                            <a:schemeClr val="bg1"/>
                          </a:solidFill>
                          <a:effectLst/>
                          <a:latin typeface="Walter Turncoat" panose="020B0604020202020204" charset="0"/>
                        </a:rPr>
                        <a:t>Shift immediate</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solidFill>
                            <a:schemeClr val="bg1"/>
                          </a:solidFill>
                          <a:effectLst/>
                          <a:latin typeface="Walter Turncoat" panose="020B0604020202020204" charset="0"/>
                        </a:rPr>
                        <a:t>type</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solidFill>
                            <a:schemeClr val="bg1"/>
                          </a:solidFill>
                          <a:effectLst/>
                          <a:latin typeface="Walter Turncoat" panose="020B0604020202020204" charset="0"/>
                        </a:rPr>
                        <a:t>0</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solidFill>
                            <a:schemeClr val="bg1"/>
                          </a:solidFill>
                          <a:effectLst/>
                          <a:latin typeface="Walter Turncoat" panose="020B0604020202020204" charset="0"/>
                        </a:rPr>
                        <a:t>rt</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062328"/>
                  </a:ext>
                </a:extLst>
              </a:tr>
              <a:tr h="361882">
                <a:tc>
                  <a:txBody>
                    <a:bodyPr/>
                    <a:lstStyle/>
                    <a:p>
                      <a:pPr>
                        <a:lnSpc>
                          <a:spcPct val="107000"/>
                        </a:lnSpc>
                        <a:spcAft>
                          <a:spcPts val="0"/>
                        </a:spcAft>
                      </a:pPr>
                      <a:r>
                        <a:rPr lang="en-IN" sz="1800" u="sng" dirty="0">
                          <a:solidFill>
                            <a:schemeClr val="bg1"/>
                          </a:solidFill>
                          <a:effectLst/>
                          <a:latin typeface="Walter Turncoat" panose="020B0604020202020204" charset="0"/>
                        </a:rPr>
                        <a:t>12           8</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7             6</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a:solidFill>
                            <a:schemeClr val="bg1"/>
                          </a:solidFill>
                          <a:effectLst/>
                          <a:latin typeface="Walter Turncoat" panose="020B0604020202020204" charset="0"/>
                        </a:rPr>
                        <a:t>5</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4              1</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358039"/>
                  </a:ext>
                </a:extLst>
              </a:tr>
            </a:tbl>
          </a:graphicData>
        </a:graphic>
      </p:graphicFrame>
      <p:graphicFrame>
        <p:nvGraphicFramePr>
          <p:cNvPr id="5" name="Table 4">
            <a:extLst>
              <a:ext uri="{FF2B5EF4-FFF2-40B4-BE49-F238E27FC236}">
                <a16:creationId xmlns:a16="http://schemas.microsoft.com/office/drawing/2014/main" id="{BE80B5FF-3444-41E4-BAB9-B2F6B9811455}"/>
              </a:ext>
            </a:extLst>
          </p:cNvPr>
          <p:cNvGraphicFramePr>
            <a:graphicFrameLocks noGrp="1"/>
          </p:cNvGraphicFramePr>
          <p:nvPr>
            <p:extLst>
              <p:ext uri="{D42A27DB-BD31-4B8C-83A1-F6EECF244321}">
                <p14:modId xmlns:p14="http://schemas.microsoft.com/office/powerpoint/2010/main" val="3541510989"/>
              </p:ext>
            </p:extLst>
          </p:nvPr>
        </p:nvGraphicFramePr>
        <p:xfrm>
          <a:off x="1304954" y="2969449"/>
          <a:ext cx="6144925" cy="1326942"/>
        </p:xfrm>
        <a:graphic>
          <a:graphicData uri="http://schemas.openxmlformats.org/drawingml/2006/table">
            <a:tbl>
              <a:tblPr firstRow="1" firstCol="1" bandRow="1">
                <a:tableStyleId>{CF752B63-FEDA-48D4-B3B7-9A5BAED3138D}</a:tableStyleId>
              </a:tblPr>
              <a:tblGrid>
                <a:gridCol w="1361103">
                  <a:extLst>
                    <a:ext uri="{9D8B030D-6E8A-4147-A177-3AD203B41FA5}">
                      <a16:colId xmlns:a16="http://schemas.microsoft.com/office/drawing/2014/main" val="957611014"/>
                    </a:ext>
                  </a:extLst>
                </a:gridCol>
                <a:gridCol w="1096594">
                  <a:extLst>
                    <a:ext uri="{9D8B030D-6E8A-4147-A177-3AD203B41FA5}">
                      <a16:colId xmlns:a16="http://schemas.microsoft.com/office/drawing/2014/main" val="3559065456"/>
                    </a:ext>
                  </a:extLst>
                </a:gridCol>
                <a:gridCol w="1228849">
                  <a:extLst>
                    <a:ext uri="{9D8B030D-6E8A-4147-A177-3AD203B41FA5}">
                      <a16:colId xmlns:a16="http://schemas.microsoft.com/office/drawing/2014/main" val="568519671"/>
                    </a:ext>
                  </a:extLst>
                </a:gridCol>
                <a:gridCol w="1228849">
                  <a:extLst>
                    <a:ext uri="{9D8B030D-6E8A-4147-A177-3AD203B41FA5}">
                      <a16:colId xmlns:a16="http://schemas.microsoft.com/office/drawing/2014/main" val="1579837247"/>
                    </a:ext>
                  </a:extLst>
                </a:gridCol>
                <a:gridCol w="1229530">
                  <a:extLst>
                    <a:ext uri="{9D8B030D-6E8A-4147-A177-3AD203B41FA5}">
                      <a16:colId xmlns:a16="http://schemas.microsoft.com/office/drawing/2014/main" val="3568459748"/>
                    </a:ext>
                  </a:extLst>
                </a:gridCol>
              </a:tblGrid>
              <a:tr h="889819">
                <a:tc>
                  <a:txBody>
                    <a:bodyPr/>
                    <a:lstStyle/>
                    <a:p>
                      <a:pPr>
                        <a:lnSpc>
                          <a:spcPct val="107000"/>
                        </a:lnSpc>
                        <a:spcAft>
                          <a:spcPts val="0"/>
                        </a:spcAft>
                      </a:pPr>
                      <a:r>
                        <a:rPr lang="en-IN" sz="1800">
                          <a:solidFill>
                            <a:schemeClr val="bg1"/>
                          </a:solidFill>
                          <a:effectLst/>
                          <a:latin typeface="Walter Turncoat" panose="020B0604020202020204" charset="0"/>
                        </a:rPr>
                        <a:t>Shift immediate</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solidFill>
                            <a:schemeClr val="bg1"/>
                          </a:solidFill>
                          <a:effectLst/>
                          <a:latin typeface="Walter Turncoat" panose="020B0604020202020204" charset="0"/>
                        </a:rPr>
                        <a:t> </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solidFill>
                            <a:schemeClr val="bg1"/>
                          </a:solidFill>
                          <a:effectLst/>
                          <a:latin typeface="Walter Turncoat" panose="020B0604020202020204" charset="0"/>
                        </a:rPr>
                        <a:t>type</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solidFill>
                            <a:schemeClr val="bg1"/>
                          </a:solidFill>
                          <a:effectLst/>
                          <a:latin typeface="Walter Turncoat" panose="020B0604020202020204" charset="0"/>
                        </a:rPr>
                        <a:t>1</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solidFill>
                            <a:schemeClr val="bg1"/>
                          </a:solidFill>
                          <a:effectLst/>
                          <a:latin typeface="Walter Turncoat" panose="020B0604020202020204" charset="0"/>
                        </a:rPr>
                        <a:t>rt</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1544836"/>
                  </a:ext>
                </a:extLst>
              </a:tr>
              <a:tr h="437123">
                <a:tc>
                  <a:txBody>
                    <a:bodyPr/>
                    <a:lstStyle/>
                    <a:p>
                      <a:pPr>
                        <a:lnSpc>
                          <a:spcPct val="107000"/>
                        </a:lnSpc>
                        <a:spcAft>
                          <a:spcPts val="0"/>
                        </a:spcAft>
                      </a:pPr>
                      <a:r>
                        <a:rPr lang="en-IN" sz="1800" u="sng" dirty="0">
                          <a:solidFill>
                            <a:schemeClr val="bg1"/>
                          </a:solidFill>
                          <a:effectLst/>
                          <a:latin typeface="Walter Turncoat" panose="020B0604020202020204" charset="0"/>
                        </a:rPr>
                        <a:t>12          9</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7         6</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a:solidFill>
                            <a:schemeClr val="bg1"/>
                          </a:solidFill>
                          <a:effectLst/>
                          <a:latin typeface="Walter Turncoat" panose="020B0604020202020204" charset="0"/>
                        </a:rPr>
                        <a:t>5</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4          1</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854262"/>
                  </a:ext>
                </a:extLst>
              </a:tr>
            </a:tbl>
          </a:graphicData>
        </a:graphic>
      </p:graphicFrame>
    </p:spTree>
    <p:extLst>
      <p:ext uri="{BB962C8B-B14F-4D97-AF65-F5344CB8AC3E}">
        <p14:creationId xmlns:p14="http://schemas.microsoft.com/office/powerpoint/2010/main" val="401754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5"/>
          <p:cNvSpPr txBox="1">
            <a:spLocks noGrp="1"/>
          </p:cNvSpPr>
          <p:nvPr>
            <p:ph type="title"/>
          </p:nvPr>
        </p:nvSpPr>
        <p:spPr>
          <a:xfrm>
            <a:off x="0" y="278898"/>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Instruction Encoding</a:t>
            </a:r>
            <a:endParaRPr dirty="0"/>
          </a:p>
        </p:txBody>
      </p:sp>
      <p:sp>
        <p:nvSpPr>
          <p:cNvPr id="619" name="Google Shape;619;p4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18</a:t>
            </a:r>
            <a:endParaRPr dirty="0"/>
          </a:p>
        </p:txBody>
      </p:sp>
      <p:sp>
        <p:nvSpPr>
          <p:cNvPr id="621" name="Google Shape;621;p45"/>
          <p:cNvSpPr/>
          <p:nvPr/>
        </p:nvSpPr>
        <p:spPr>
          <a:xfrm>
            <a:off x="349471"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5"/>
          <p:cNvSpPr/>
          <p:nvPr/>
        </p:nvSpPr>
        <p:spPr>
          <a:xfrm>
            <a:off x="7999909" y="550510"/>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18;p45">
            <a:extLst>
              <a:ext uri="{FF2B5EF4-FFF2-40B4-BE49-F238E27FC236}">
                <a16:creationId xmlns:a16="http://schemas.microsoft.com/office/drawing/2014/main" id="{1589CF8D-4CA0-49D4-94AF-283A723466D4}"/>
              </a:ext>
            </a:extLst>
          </p:cNvPr>
          <p:cNvSpPr txBox="1">
            <a:spLocks/>
          </p:cNvSpPr>
          <p:nvPr/>
        </p:nvSpPr>
        <p:spPr>
          <a:xfrm>
            <a:off x="567069" y="855003"/>
            <a:ext cx="482009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IN" sz="2000" u="sng" dirty="0"/>
              <a:t>Load And Store Instruction</a:t>
            </a:r>
          </a:p>
        </p:txBody>
      </p:sp>
      <p:sp>
        <p:nvSpPr>
          <p:cNvPr id="9" name="Google Shape;618;p45">
            <a:extLst>
              <a:ext uri="{FF2B5EF4-FFF2-40B4-BE49-F238E27FC236}">
                <a16:creationId xmlns:a16="http://schemas.microsoft.com/office/drawing/2014/main" id="{E42963D5-ECB0-40FD-8B11-A5C211097872}"/>
              </a:ext>
            </a:extLst>
          </p:cNvPr>
          <p:cNvSpPr txBox="1">
            <a:spLocks/>
          </p:cNvSpPr>
          <p:nvPr/>
        </p:nvSpPr>
        <p:spPr>
          <a:xfrm>
            <a:off x="-54566" y="3194094"/>
            <a:ext cx="4820094"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2600"/>
              <a:buFont typeface="Walter Turncoat"/>
              <a:buNone/>
              <a:defRPr sz="2600" b="0" i="0" u="none" strike="noStrike" cap="none">
                <a:solidFill>
                  <a:schemeClr val="lt1"/>
                </a:solidFill>
                <a:latin typeface="Walter Turncoat"/>
                <a:ea typeface="Walter Turncoat"/>
                <a:cs typeface="Walter Turncoat"/>
                <a:sym typeface="Walter Turncoat"/>
              </a:defRPr>
            </a:lvl9pPr>
          </a:lstStyle>
          <a:p>
            <a:r>
              <a:rPr lang="en-US" sz="2000" u="sng" dirty="0"/>
              <a:t>Branch </a:t>
            </a:r>
            <a:r>
              <a:rPr lang="en-IN" sz="2000" u="sng" dirty="0"/>
              <a:t>Instruction</a:t>
            </a:r>
          </a:p>
        </p:txBody>
      </p:sp>
      <p:sp>
        <p:nvSpPr>
          <p:cNvPr id="11" name="Google Shape;621;p45">
            <a:extLst>
              <a:ext uri="{FF2B5EF4-FFF2-40B4-BE49-F238E27FC236}">
                <a16:creationId xmlns:a16="http://schemas.microsoft.com/office/drawing/2014/main" id="{34FEC58F-D0DA-420B-A9F6-DE3C63D3B16F}"/>
              </a:ext>
            </a:extLst>
          </p:cNvPr>
          <p:cNvSpPr/>
          <p:nvPr/>
        </p:nvSpPr>
        <p:spPr>
          <a:xfrm>
            <a:off x="7788237" y="27868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2;p45">
            <a:extLst>
              <a:ext uri="{FF2B5EF4-FFF2-40B4-BE49-F238E27FC236}">
                <a16:creationId xmlns:a16="http://schemas.microsoft.com/office/drawing/2014/main" id="{E0E6ED70-0535-4A28-B994-3771D893935C}"/>
              </a:ext>
            </a:extLst>
          </p:cNvPr>
          <p:cNvSpPr/>
          <p:nvPr/>
        </p:nvSpPr>
        <p:spPr>
          <a:xfrm>
            <a:off x="567069" y="499991"/>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BE852B1A-24E0-4753-8516-47AD1E3977B0}"/>
              </a:ext>
            </a:extLst>
          </p:cNvPr>
          <p:cNvGraphicFramePr>
            <a:graphicFrameLocks noGrp="1"/>
          </p:cNvGraphicFramePr>
          <p:nvPr>
            <p:extLst>
              <p:ext uri="{D42A27DB-BD31-4B8C-83A1-F6EECF244321}">
                <p14:modId xmlns:p14="http://schemas.microsoft.com/office/powerpoint/2010/main" val="2548508003"/>
              </p:ext>
            </p:extLst>
          </p:nvPr>
        </p:nvGraphicFramePr>
        <p:xfrm>
          <a:off x="1138524" y="1410071"/>
          <a:ext cx="6956396" cy="1510250"/>
        </p:xfrm>
        <a:graphic>
          <a:graphicData uri="http://schemas.openxmlformats.org/drawingml/2006/table">
            <a:tbl>
              <a:tblPr firstRow="1" firstCol="1" bandRow="1">
                <a:tableStyleId>{CF752B63-FEDA-48D4-B3B7-9A5BAED3138D}</a:tableStyleId>
              </a:tblPr>
              <a:tblGrid>
                <a:gridCol w="803690">
                  <a:extLst>
                    <a:ext uri="{9D8B030D-6E8A-4147-A177-3AD203B41FA5}">
                      <a16:colId xmlns:a16="http://schemas.microsoft.com/office/drawing/2014/main" val="3173337850"/>
                    </a:ext>
                  </a:extLst>
                </a:gridCol>
                <a:gridCol w="779721">
                  <a:extLst>
                    <a:ext uri="{9D8B030D-6E8A-4147-A177-3AD203B41FA5}">
                      <a16:colId xmlns:a16="http://schemas.microsoft.com/office/drawing/2014/main" val="1058690914"/>
                    </a:ext>
                  </a:extLst>
                </a:gridCol>
                <a:gridCol w="446567">
                  <a:extLst>
                    <a:ext uri="{9D8B030D-6E8A-4147-A177-3AD203B41FA5}">
                      <a16:colId xmlns:a16="http://schemas.microsoft.com/office/drawing/2014/main" val="639781606"/>
                    </a:ext>
                  </a:extLst>
                </a:gridCol>
                <a:gridCol w="425303">
                  <a:extLst>
                    <a:ext uri="{9D8B030D-6E8A-4147-A177-3AD203B41FA5}">
                      <a16:colId xmlns:a16="http://schemas.microsoft.com/office/drawing/2014/main" val="2983709906"/>
                    </a:ext>
                  </a:extLst>
                </a:gridCol>
                <a:gridCol w="439479">
                  <a:extLst>
                    <a:ext uri="{9D8B030D-6E8A-4147-A177-3AD203B41FA5}">
                      <a16:colId xmlns:a16="http://schemas.microsoft.com/office/drawing/2014/main" val="1922637891"/>
                    </a:ext>
                  </a:extLst>
                </a:gridCol>
                <a:gridCol w="389860">
                  <a:extLst>
                    <a:ext uri="{9D8B030D-6E8A-4147-A177-3AD203B41FA5}">
                      <a16:colId xmlns:a16="http://schemas.microsoft.com/office/drawing/2014/main" val="862668189"/>
                    </a:ext>
                  </a:extLst>
                </a:gridCol>
                <a:gridCol w="432391">
                  <a:extLst>
                    <a:ext uri="{9D8B030D-6E8A-4147-A177-3AD203B41FA5}">
                      <a16:colId xmlns:a16="http://schemas.microsoft.com/office/drawing/2014/main" val="2147387036"/>
                    </a:ext>
                  </a:extLst>
                </a:gridCol>
                <a:gridCol w="375684">
                  <a:extLst>
                    <a:ext uri="{9D8B030D-6E8A-4147-A177-3AD203B41FA5}">
                      <a16:colId xmlns:a16="http://schemas.microsoft.com/office/drawing/2014/main" val="1747857220"/>
                    </a:ext>
                  </a:extLst>
                </a:gridCol>
                <a:gridCol w="815162">
                  <a:extLst>
                    <a:ext uri="{9D8B030D-6E8A-4147-A177-3AD203B41FA5}">
                      <a16:colId xmlns:a16="http://schemas.microsoft.com/office/drawing/2014/main" val="2769621874"/>
                    </a:ext>
                  </a:extLst>
                </a:gridCol>
                <a:gridCol w="878959">
                  <a:extLst>
                    <a:ext uri="{9D8B030D-6E8A-4147-A177-3AD203B41FA5}">
                      <a16:colId xmlns:a16="http://schemas.microsoft.com/office/drawing/2014/main" val="3112614323"/>
                    </a:ext>
                  </a:extLst>
                </a:gridCol>
                <a:gridCol w="1169580">
                  <a:extLst>
                    <a:ext uri="{9D8B030D-6E8A-4147-A177-3AD203B41FA5}">
                      <a16:colId xmlns:a16="http://schemas.microsoft.com/office/drawing/2014/main" val="3662472049"/>
                    </a:ext>
                  </a:extLst>
                </a:gridCol>
              </a:tblGrid>
              <a:tr h="1155920">
                <a:tc>
                  <a:txBody>
                    <a:bodyPr/>
                    <a:lstStyle/>
                    <a:p>
                      <a:pPr>
                        <a:lnSpc>
                          <a:spcPct val="107000"/>
                        </a:lnSpc>
                        <a:spcAft>
                          <a:spcPts val="0"/>
                        </a:spcAft>
                      </a:pPr>
                      <a:r>
                        <a:rPr lang="en-IN" sz="1600">
                          <a:solidFill>
                            <a:schemeClr val="bg1"/>
                          </a:solidFill>
                          <a:effectLst/>
                          <a:latin typeface="Walter Turncoat" panose="020B0604020202020204" charset="0"/>
                        </a:rPr>
                        <a:t>cond</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01</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I</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P</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U</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B</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W</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L</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solidFill>
                            <a:schemeClr val="bg1"/>
                          </a:solidFill>
                          <a:effectLst/>
                          <a:latin typeface="Walter Turncoat" panose="020B0604020202020204" charset="0"/>
                        </a:rPr>
                        <a:t>rs</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err="1">
                          <a:solidFill>
                            <a:schemeClr val="bg1"/>
                          </a:solidFill>
                          <a:effectLst/>
                          <a:latin typeface="Walter Turncoat" panose="020B0604020202020204" charset="0"/>
                        </a:rPr>
                        <a:t>rd</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solidFill>
                            <a:schemeClr val="bg1"/>
                          </a:solidFill>
                          <a:effectLst/>
                          <a:latin typeface="Walter Turncoat" panose="020B0604020202020204" charset="0"/>
                        </a:rPr>
                        <a:t>Shifter operand</a:t>
                      </a:r>
                    </a:p>
                    <a:p>
                      <a:pPr>
                        <a:lnSpc>
                          <a:spcPct val="107000"/>
                        </a:lnSpc>
                        <a:spcAft>
                          <a:spcPts val="0"/>
                        </a:spcAft>
                      </a:pPr>
                      <a:r>
                        <a:rPr lang="en-IN" sz="1600" dirty="0">
                          <a:solidFill>
                            <a:schemeClr val="bg1"/>
                          </a:solidFill>
                          <a:effectLst/>
                          <a:latin typeface="Walter Turncoat" panose="020B0604020202020204" charset="0"/>
                        </a:rPr>
                        <a:t>/immediate</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551492"/>
                  </a:ext>
                </a:extLst>
              </a:tr>
              <a:tr h="354330">
                <a:tc>
                  <a:txBody>
                    <a:bodyPr/>
                    <a:lstStyle/>
                    <a:p>
                      <a:pPr>
                        <a:lnSpc>
                          <a:spcPct val="107000"/>
                        </a:lnSpc>
                        <a:spcAft>
                          <a:spcPts val="0"/>
                        </a:spcAft>
                      </a:pPr>
                      <a:r>
                        <a:rPr lang="en-IN" sz="1600" u="sng" dirty="0">
                          <a:solidFill>
                            <a:schemeClr val="bg1"/>
                          </a:solidFill>
                          <a:effectLst/>
                          <a:latin typeface="Walter Turncoat" panose="020B0604020202020204" charset="0"/>
                        </a:rPr>
                        <a:t>32  29</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dirty="0">
                          <a:solidFill>
                            <a:schemeClr val="bg1"/>
                          </a:solidFill>
                          <a:effectLst/>
                          <a:latin typeface="Walter Turncoat" panose="020B0604020202020204" charset="0"/>
                        </a:rPr>
                        <a:t>28  27</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26</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25</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24</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23</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22</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a:solidFill>
                            <a:schemeClr val="bg1"/>
                          </a:solidFill>
                          <a:effectLst/>
                          <a:latin typeface="Walter Turncoat" panose="020B0604020202020204" charset="0"/>
                        </a:rPr>
                        <a:t>21</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dirty="0">
                          <a:solidFill>
                            <a:schemeClr val="bg1"/>
                          </a:solidFill>
                          <a:effectLst/>
                          <a:latin typeface="Walter Turncoat" panose="020B0604020202020204" charset="0"/>
                        </a:rPr>
                        <a:t>20   17</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dirty="0">
                          <a:solidFill>
                            <a:schemeClr val="bg1"/>
                          </a:solidFill>
                          <a:effectLst/>
                          <a:latin typeface="Walter Turncoat" panose="020B0604020202020204" charset="0"/>
                        </a:rPr>
                        <a:t>16    13</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u="sng" dirty="0">
                          <a:solidFill>
                            <a:schemeClr val="bg1"/>
                          </a:solidFill>
                          <a:effectLst/>
                          <a:latin typeface="Walter Turncoat" panose="020B0604020202020204" charset="0"/>
                        </a:rPr>
                        <a:t>12          0</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5179483"/>
                  </a:ext>
                </a:extLst>
              </a:tr>
            </a:tbl>
          </a:graphicData>
        </a:graphic>
      </p:graphicFrame>
      <p:graphicFrame>
        <p:nvGraphicFramePr>
          <p:cNvPr id="5" name="Table 4">
            <a:extLst>
              <a:ext uri="{FF2B5EF4-FFF2-40B4-BE49-F238E27FC236}">
                <a16:creationId xmlns:a16="http://schemas.microsoft.com/office/drawing/2014/main" id="{C1EDDE3F-429B-43CB-A778-5FB936E989B8}"/>
              </a:ext>
            </a:extLst>
          </p:cNvPr>
          <p:cNvGraphicFramePr>
            <a:graphicFrameLocks noGrp="1"/>
          </p:cNvGraphicFramePr>
          <p:nvPr>
            <p:extLst>
              <p:ext uri="{D42A27DB-BD31-4B8C-83A1-F6EECF244321}">
                <p14:modId xmlns:p14="http://schemas.microsoft.com/office/powerpoint/2010/main" val="3064976318"/>
              </p:ext>
            </p:extLst>
          </p:nvPr>
        </p:nvGraphicFramePr>
        <p:xfrm>
          <a:off x="1138164" y="3858347"/>
          <a:ext cx="7006376" cy="566802"/>
        </p:xfrm>
        <a:graphic>
          <a:graphicData uri="http://schemas.openxmlformats.org/drawingml/2006/table">
            <a:tbl>
              <a:tblPr firstRow="1" firstCol="1" bandRow="1">
                <a:tableStyleId>{CF752B63-FEDA-48D4-B3B7-9A5BAED3138D}</a:tableStyleId>
              </a:tblPr>
              <a:tblGrid>
                <a:gridCol w="1751594">
                  <a:extLst>
                    <a:ext uri="{9D8B030D-6E8A-4147-A177-3AD203B41FA5}">
                      <a16:colId xmlns:a16="http://schemas.microsoft.com/office/drawing/2014/main" val="1967437311"/>
                    </a:ext>
                  </a:extLst>
                </a:gridCol>
                <a:gridCol w="1751594">
                  <a:extLst>
                    <a:ext uri="{9D8B030D-6E8A-4147-A177-3AD203B41FA5}">
                      <a16:colId xmlns:a16="http://schemas.microsoft.com/office/drawing/2014/main" val="1843972424"/>
                    </a:ext>
                  </a:extLst>
                </a:gridCol>
                <a:gridCol w="1751594">
                  <a:extLst>
                    <a:ext uri="{9D8B030D-6E8A-4147-A177-3AD203B41FA5}">
                      <a16:colId xmlns:a16="http://schemas.microsoft.com/office/drawing/2014/main" val="479845164"/>
                    </a:ext>
                  </a:extLst>
                </a:gridCol>
                <a:gridCol w="1751594">
                  <a:extLst>
                    <a:ext uri="{9D8B030D-6E8A-4147-A177-3AD203B41FA5}">
                      <a16:colId xmlns:a16="http://schemas.microsoft.com/office/drawing/2014/main" val="3010323029"/>
                    </a:ext>
                  </a:extLst>
                </a:gridCol>
              </a:tblGrid>
              <a:tr h="0">
                <a:tc>
                  <a:txBody>
                    <a:bodyPr/>
                    <a:lstStyle/>
                    <a:p>
                      <a:pPr>
                        <a:lnSpc>
                          <a:spcPct val="107000"/>
                        </a:lnSpc>
                        <a:spcAft>
                          <a:spcPts val="0"/>
                        </a:spcAft>
                      </a:pPr>
                      <a:r>
                        <a:rPr lang="en-IN" sz="1800" dirty="0" err="1">
                          <a:solidFill>
                            <a:schemeClr val="bg1"/>
                          </a:solidFill>
                          <a:effectLst/>
                          <a:latin typeface="Walter Turncoat" panose="020B0604020202020204" charset="0"/>
                        </a:rPr>
                        <a:t>cond</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solidFill>
                            <a:schemeClr val="bg1"/>
                          </a:solidFill>
                          <a:effectLst/>
                          <a:latin typeface="Walter Turncoat" panose="020B0604020202020204" charset="0"/>
                        </a:rPr>
                        <a:t>101</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solidFill>
                            <a:schemeClr val="bg1"/>
                          </a:solidFill>
                          <a:effectLst/>
                          <a:latin typeface="Walter Turncoat" panose="020B0604020202020204" charset="0"/>
                        </a:rPr>
                        <a:t>L</a:t>
                      </a:r>
                      <a:endParaRPr lang="en-IN" sz="1100"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solidFill>
                            <a:schemeClr val="bg1"/>
                          </a:solidFill>
                          <a:effectLst/>
                          <a:latin typeface="Walter Turncoat" panose="020B0604020202020204" charset="0"/>
                        </a:rPr>
                        <a:t>offset</a:t>
                      </a:r>
                      <a:endParaRPr lang="en-IN" sz="110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280501"/>
                  </a:ext>
                </a:extLst>
              </a:tr>
              <a:tr h="0">
                <a:tc>
                  <a:txBody>
                    <a:bodyPr/>
                    <a:lstStyle/>
                    <a:p>
                      <a:pPr>
                        <a:lnSpc>
                          <a:spcPct val="107000"/>
                        </a:lnSpc>
                        <a:spcAft>
                          <a:spcPts val="0"/>
                        </a:spcAft>
                      </a:pPr>
                      <a:r>
                        <a:rPr lang="en-IN" sz="1800" u="sng" dirty="0">
                          <a:solidFill>
                            <a:schemeClr val="bg1"/>
                          </a:solidFill>
                          <a:effectLst/>
                          <a:latin typeface="Walter Turncoat" panose="020B0604020202020204" charset="0"/>
                        </a:rPr>
                        <a:t>32              29</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28              26</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a:solidFill>
                            <a:schemeClr val="bg1"/>
                          </a:solidFill>
                          <a:effectLst/>
                          <a:latin typeface="Walter Turncoat" panose="020B0604020202020204" charset="0"/>
                        </a:rPr>
                        <a:t>25</a:t>
                      </a:r>
                      <a:endParaRPr lang="en-IN" sz="1100" u="sng">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u="sng" dirty="0">
                          <a:solidFill>
                            <a:schemeClr val="bg1"/>
                          </a:solidFill>
                          <a:effectLst/>
                          <a:latin typeface="Walter Turncoat" panose="020B0604020202020204" charset="0"/>
                        </a:rPr>
                        <a:t>24                0</a:t>
                      </a:r>
                      <a:endParaRPr lang="en-IN" sz="1100" u="sng" dirty="0">
                        <a:solidFill>
                          <a:schemeClr val="bg1"/>
                        </a:solidFill>
                        <a:effectLst/>
                        <a:latin typeface="Walter Turnco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6380311"/>
                  </a:ext>
                </a:extLst>
              </a:tr>
            </a:tbl>
          </a:graphicData>
        </a:graphic>
      </p:graphicFrame>
    </p:spTree>
    <p:extLst>
      <p:ext uri="{BB962C8B-B14F-4D97-AF65-F5344CB8AC3E}">
        <p14:creationId xmlns:p14="http://schemas.microsoft.com/office/powerpoint/2010/main" val="91585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idx="4294967295"/>
          </p:nvPr>
        </p:nvSpPr>
        <p:spPr>
          <a:xfrm>
            <a:off x="685800" y="15833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Control Unit</a:t>
            </a:r>
            <a:endParaRPr sz="9600" dirty="0"/>
          </a:p>
        </p:txBody>
      </p:sp>
      <p:sp>
        <p:nvSpPr>
          <p:cNvPr id="201" name="Google Shape;201;p25"/>
          <p:cNvSpPr/>
          <p:nvPr/>
        </p:nvSpPr>
        <p:spPr>
          <a:xfrm rot="231374">
            <a:off x="2662148" y="2994784"/>
            <a:ext cx="3491296" cy="326027"/>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5"/>
          <p:cNvGrpSpPr/>
          <p:nvPr/>
        </p:nvGrpSpPr>
        <p:grpSpPr>
          <a:xfrm rot="-8273672">
            <a:off x="7095801" y="1108847"/>
            <a:ext cx="1166676" cy="1032863"/>
            <a:chOff x="1113100" y="2199475"/>
            <a:chExt cx="801900" cy="709925"/>
          </a:xfrm>
        </p:grpSpPr>
        <p:sp>
          <p:nvSpPr>
            <p:cNvPr id="203" name="Google Shape;203;p25"/>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5"/>
          <p:cNvGrpSpPr/>
          <p:nvPr/>
        </p:nvGrpSpPr>
        <p:grpSpPr>
          <a:xfrm rot="2272541">
            <a:off x="1155376" y="1159396"/>
            <a:ext cx="1115297" cy="322611"/>
            <a:chOff x="271125" y="812725"/>
            <a:chExt cx="766525" cy="221725"/>
          </a:xfrm>
        </p:grpSpPr>
        <p:sp>
          <p:nvSpPr>
            <p:cNvPr id="206" name="Google Shape;206;p25"/>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Decoder</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7F8B454C-5E2E-4FFB-B398-C7734D8DA5F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70342" y="1574155"/>
            <a:ext cx="5731510" cy="3258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0" y="1086442"/>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Decoder</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6</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3DFD6A61-110D-451B-AD0B-297B1BFDBD4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61959" y="1688210"/>
            <a:ext cx="6020081" cy="3144765"/>
          </a:xfrm>
          <a:prstGeom prst="rect">
            <a:avLst/>
          </a:prstGeom>
        </p:spPr>
      </p:pic>
    </p:spTree>
    <p:extLst>
      <p:ext uri="{BB962C8B-B14F-4D97-AF65-F5344CB8AC3E}">
        <p14:creationId xmlns:p14="http://schemas.microsoft.com/office/powerpoint/2010/main" val="256618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Conditional Logic</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7</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877BE04A-6589-4981-815D-5CFA92A3309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525826" y="1583069"/>
            <a:ext cx="6020542" cy="3075743"/>
          </a:xfrm>
          <a:prstGeom prst="rect">
            <a:avLst/>
          </a:prstGeom>
        </p:spPr>
      </p:pic>
    </p:spTree>
    <p:extLst>
      <p:ext uri="{BB962C8B-B14F-4D97-AF65-F5344CB8AC3E}">
        <p14:creationId xmlns:p14="http://schemas.microsoft.com/office/powerpoint/2010/main" val="184556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Conditional Logic</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8</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3433108D-8F4D-4922-BE98-01A701340B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80418" y="1569743"/>
            <a:ext cx="6183114" cy="3178466"/>
          </a:xfrm>
          <a:prstGeom prst="rect">
            <a:avLst/>
          </a:prstGeom>
        </p:spPr>
      </p:pic>
    </p:spTree>
    <p:extLst>
      <p:ext uri="{BB962C8B-B14F-4D97-AF65-F5344CB8AC3E}">
        <p14:creationId xmlns:p14="http://schemas.microsoft.com/office/powerpoint/2010/main" val="373811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2"/>
          <p:cNvSpPr txBox="1">
            <a:spLocks noGrp="1"/>
          </p:cNvSpPr>
          <p:nvPr>
            <p:ph type="body" idx="4294967295"/>
          </p:nvPr>
        </p:nvSpPr>
        <p:spPr>
          <a:xfrm>
            <a:off x="5784629" y="1129451"/>
            <a:ext cx="3077151" cy="209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latin typeface="Walter Turncoat"/>
                <a:ea typeface="Walter Turncoat"/>
                <a:cs typeface="Walter Turncoat"/>
                <a:sym typeface="Walter Turncoat"/>
              </a:rPr>
              <a:t>Tests For Data Transfer </a:t>
            </a:r>
            <a:r>
              <a:rPr lang="en-IN" dirty="0">
                <a:latin typeface="Walter Turncoat"/>
                <a:ea typeface="Walter Turncoat"/>
                <a:cs typeface="Walter Turncoat"/>
                <a:sym typeface="Walter Turncoat"/>
              </a:rPr>
              <a:t>Instructions</a:t>
            </a:r>
            <a:endParaRPr dirty="0">
              <a:latin typeface="Walter Turncoat"/>
              <a:ea typeface="Walter Turncoat"/>
              <a:cs typeface="Walter Turncoat"/>
              <a:sym typeface="Walter Turncoat"/>
            </a:endParaRPr>
          </a:p>
          <a:p>
            <a:pPr marL="0" lvl="0" indent="0" algn="l" rtl="0">
              <a:spcBef>
                <a:spcPts val="600"/>
              </a:spcBef>
              <a:spcAft>
                <a:spcPts val="0"/>
              </a:spcAft>
              <a:buNone/>
            </a:pPr>
            <a:endParaRPr dirty="0"/>
          </a:p>
        </p:txBody>
      </p:sp>
      <p:sp>
        <p:nvSpPr>
          <p:cNvPr id="308" name="Google Shape;308;p3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19</a:t>
            </a:r>
            <a:endParaRPr dirty="0"/>
          </a:p>
        </p:txBody>
      </p:sp>
      <p:grpSp>
        <p:nvGrpSpPr>
          <p:cNvPr id="309" name="Google Shape;309;p32"/>
          <p:cNvGrpSpPr/>
          <p:nvPr/>
        </p:nvGrpSpPr>
        <p:grpSpPr>
          <a:xfrm>
            <a:off x="290796" y="804877"/>
            <a:ext cx="5358913" cy="3147836"/>
            <a:chOff x="1177450" y="232286"/>
            <a:chExt cx="6173152" cy="3626121"/>
          </a:xfrm>
        </p:grpSpPr>
        <p:sp>
          <p:nvSpPr>
            <p:cNvPr id="310" name="Google Shape;310;p32"/>
            <p:cNvSpPr/>
            <p:nvPr/>
          </p:nvSpPr>
          <p:spPr>
            <a:xfrm>
              <a:off x="1682275" y="232286"/>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 name="Picture 10">
            <a:extLst>
              <a:ext uri="{FF2B5EF4-FFF2-40B4-BE49-F238E27FC236}">
                <a16:creationId xmlns:a16="http://schemas.microsoft.com/office/drawing/2014/main" id="{F2AD3BFE-4579-4E4A-A81D-977C8D7EDC71}"/>
              </a:ext>
            </a:extLst>
          </p:cNvPr>
          <p:cNvPicPr>
            <a:picLocks noChangeAspect="1"/>
          </p:cNvPicPr>
          <p:nvPr/>
        </p:nvPicPr>
        <p:blipFill rotWithShape="1">
          <a:blip r:embed="rId3"/>
          <a:srcRect l="73555"/>
          <a:stretch/>
        </p:blipFill>
        <p:spPr>
          <a:xfrm rot="16200000">
            <a:off x="4610320" y="3961600"/>
            <a:ext cx="237144" cy="862485"/>
          </a:xfrm>
          <a:prstGeom prst="rect">
            <a:avLst/>
          </a:prstGeom>
        </p:spPr>
      </p:pic>
      <p:pic>
        <p:nvPicPr>
          <p:cNvPr id="5" name="Picture 4">
            <a:extLst>
              <a:ext uri="{FF2B5EF4-FFF2-40B4-BE49-F238E27FC236}">
                <a16:creationId xmlns:a16="http://schemas.microsoft.com/office/drawing/2014/main" id="{673DF91B-A28D-44B7-8F70-47D0A877946D}"/>
              </a:ext>
            </a:extLst>
          </p:cNvPr>
          <p:cNvPicPr>
            <a:picLocks noChangeAspect="1"/>
          </p:cNvPicPr>
          <p:nvPr/>
        </p:nvPicPr>
        <p:blipFill rotWithShape="1">
          <a:blip r:embed="rId4"/>
          <a:srcRect r="39162" b="37401"/>
          <a:stretch/>
        </p:blipFill>
        <p:spPr>
          <a:xfrm>
            <a:off x="901458" y="989152"/>
            <a:ext cx="4149513" cy="26103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36649" y="37131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 dirty="0"/>
              <a:t>Problem </a:t>
            </a:r>
            <a:r>
              <a:rPr lang="en-IN" dirty="0"/>
              <a:t>statement</a:t>
            </a:r>
            <a:endParaRPr dirty="0"/>
          </a:p>
        </p:txBody>
      </p:sp>
      <p:sp>
        <p:nvSpPr>
          <p:cNvPr id="82" name="Google Shape;82;p14"/>
          <p:cNvSpPr txBox="1">
            <a:spLocks noGrp="1"/>
          </p:cNvSpPr>
          <p:nvPr>
            <p:ph type="subTitle" idx="1"/>
          </p:nvPr>
        </p:nvSpPr>
        <p:spPr>
          <a:xfrm>
            <a:off x="411450" y="2179350"/>
            <a:ext cx="7772400" cy="784800"/>
          </a:xfrm>
          <a:prstGeom prst="rect">
            <a:avLst/>
          </a:prstGeom>
        </p:spPr>
        <p:txBody>
          <a:bodyPr spcFirstLastPara="1" wrap="square" lIns="91425" tIns="91425" rIns="91425" bIns="91425" anchor="t" anchorCtr="0">
            <a:noAutofit/>
          </a:bodyPr>
          <a:lstStyle/>
          <a:p>
            <a:pPr marL="0" indent="0"/>
            <a:r>
              <a:rPr lang="en-US" dirty="0"/>
              <a:t>The basic idea of this project was to implement a CPU that includes ALU , register files, control circuitry, instructions flow etc. on Logisim simulator. Rigorous benchmark evaluation on different instructions has to be performed while working on this project. </a:t>
            </a:r>
            <a:endParaRPr lang="en-IN" dirty="0"/>
          </a:p>
          <a:p>
            <a:pPr marL="0" lvl="0" indent="0" algn="ctr" rtl="0">
              <a:spcBef>
                <a:spcPts val="0"/>
              </a:spcBef>
              <a:spcAft>
                <a:spcPts val="0"/>
              </a:spcAft>
              <a:buNone/>
            </a:pPr>
            <a:endParaRPr dirty="0"/>
          </a:p>
        </p:txBody>
      </p:sp>
      <p:sp>
        <p:nvSpPr>
          <p:cNvPr id="83" name="Google Shape;83;p14"/>
          <p:cNvSpPr/>
          <p:nvPr/>
        </p:nvSpPr>
        <p:spPr>
          <a:xfrm>
            <a:off x="7196703" y="100081"/>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a:t>
            </a:r>
            <a:endParaRPr dirty="0"/>
          </a:p>
        </p:txBody>
      </p:sp>
      <p:sp>
        <p:nvSpPr>
          <p:cNvPr id="6" name="Google Shape;63;p12">
            <a:extLst>
              <a:ext uri="{FF2B5EF4-FFF2-40B4-BE49-F238E27FC236}">
                <a16:creationId xmlns:a16="http://schemas.microsoft.com/office/drawing/2014/main" id="{2D9E6DED-CC9D-4B9D-8C7F-5C2E91365B96}"/>
              </a:ext>
            </a:extLst>
          </p:cNvPr>
          <p:cNvSpPr/>
          <p:nvPr/>
        </p:nvSpPr>
        <p:spPr>
          <a:xfrm>
            <a:off x="7683795" y="637952"/>
            <a:ext cx="836428" cy="730103"/>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2"/>
          <p:cNvSpPr txBox="1">
            <a:spLocks noGrp="1"/>
          </p:cNvSpPr>
          <p:nvPr>
            <p:ph type="body" idx="4294967295"/>
          </p:nvPr>
        </p:nvSpPr>
        <p:spPr>
          <a:xfrm>
            <a:off x="5648064" y="1316444"/>
            <a:ext cx="3253045" cy="20907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dirty="0">
                <a:latin typeface="Walter Turncoat"/>
                <a:ea typeface="Walter Turncoat"/>
                <a:cs typeface="Walter Turncoat"/>
                <a:sym typeface="Walter Turncoat"/>
              </a:rPr>
              <a:t>Tests For Load S</a:t>
            </a:r>
            <a:r>
              <a:rPr lang="en-IN" dirty="0">
                <a:latin typeface="Walter Turncoat"/>
                <a:ea typeface="Walter Turncoat"/>
                <a:cs typeface="Walter Turncoat"/>
                <a:sym typeface="Walter Turncoat"/>
              </a:rPr>
              <a:t>t</a:t>
            </a:r>
            <a:r>
              <a:rPr lang="en" dirty="0">
                <a:latin typeface="Walter Turncoat"/>
                <a:ea typeface="Walter Turncoat"/>
                <a:cs typeface="Walter Turncoat"/>
                <a:sym typeface="Walter Turncoat"/>
              </a:rPr>
              <a:t>ore A</a:t>
            </a:r>
            <a:r>
              <a:rPr lang="en-IN" dirty="0" err="1">
                <a:latin typeface="Walter Turncoat"/>
                <a:ea typeface="Walter Turncoat"/>
                <a:cs typeface="Walter Turncoat"/>
                <a:sym typeface="Walter Turncoat"/>
              </a:rPr>
              <a:t>nd</a:t>
            </a:r>
            <a:r>
              <a:rPr lang="en-IN" dirty="0">
                <a:latin typeface="Walter Turncoat"/>
                <a:ea typeface="Walter Turncoat"/>
                <a:cs typeface="Walter Turncoat"/>
                <a:sym typeface="Walter Turncoat"/>
              </a:rPr>
              <a:t> Branch</a:t>
            </a:r>
            <a:r>
              <a:rPr lang="en" dirty="0">
                <a:latin typeface="Walter Turncoat"/>
                <a:ea typeface="Walter Turncoat"/>
                <a:cs typeface="Walter Turncoat"/>
                <a:sym typeface="Walter Turncoat"/>
              </a:rPr>
              <a:t> </a:t>
            </a:r>
            <a:r>
              <a:rPr lang="en-IN" dirty="0">
                <a:latin typeface="Walter Turncoat"/>
                <a:ea typeface="Walter Turncoat"/>
                <a:cs typeface="Walter Turncoat"/>
                <a:sym typeface="Walter Turncoat"/>
              </a:rPr>
              <a:t>Instructions</a:t>
            </a:r>
            <a:endParaRPr dirty="0">
              <a:latin typeface="Walter Turncoat"/>
              <a:ea typeface="Walter Turncoat"/>
              <a:cs typeface="Walter Turncoat"/>
              <a:sym typeface="Walter Turncoat"/>
            </a:endParaRPr>
          </a:p>
          <a:p>
            <a:pPr marL="0" lvl="0" indent="0" algn="l" rtl="0">
              <a:spcBef>
                <a:spcPts val="600"/>
              </a:spcBef>
              <a:spcAft>
                <a:spcPts val="0"/>
              </a:spcAft>
              <a:buNone/>
            </a:pPr>
            <a:endParaRPr dirty="0"/>
          </a:p>
        </p:txBody>
      </p:sp>
      <p:sp>
        <p:nvSpPr>
          <p:cNvPr id="308" name="Google Shape;308;p3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20</a:t>
            </a:r>
            <a:endParaRPr dirty="0"/>
          </a:p>
        </p:txBody>
      </p:sp>
      <p:grpSp>
        <p:nvGrpSpPr>
          <p:cNvPr id="309" name="Google Shape;309;p32"/>
          <p:cNvGrpSpPr/>
          <p:nvPr/>
        </p:nvGrpSpPr>
        <p:grpSpPr>
          <a:xfrm>
            <a:off x="290796" y="804877"/>
            <a:ext cx="5358913" cy="3147836"/>
            <a:chOff x="1177450" y="232286"/>
            <a:chExt cx="6173152" cy="3626121"/>
          </a:xfrm>
        </p:grpSpPr>
        <p:sp>
          <p:nvSpPr>
            <p:cNvPr id="310" name="Google Shape;310;p32"/>
            <p:cNvSpPr/>
            <p:nvPr/>
          </p:nvSpPr>
          <p:spPr>
            <a:xfrm>
              <a:off x="1682275" y="232286"/>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11150"/>
              </a:srgbClr>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81C79B5A-75C8-4EE0-84D2-85D9DFD323D4}"/>
              </a:ext>
            </a:extLst>
          </p:cNvPr>
          <p:cNvPicPr>
            <a:picLocks noChangeAspect="1"/>
          </p:cNvPicPr>
          <p:nvPr/>
        </p:nvPicPr>
        <p:blipFill rotWithShape="1">
          <a:blip r:embed="rId3"/>
          <a:srcRect l="73555"/>
          <a:stretch/>
        </p:blipFill>
        <p:spPr>
          <a:xfrm rot="16200000">
            <a:off x="2667841" y="-766191"/>
            <a:ext cx="604379" cy="4125435"/>
          </a:xfrm>
          <a:prstGeom prst="rect">
            <a:avLst/>
          </a:prstGeom>
        </p:spPr>
      </p:pic>
      <p:pic>
        <p:nvPicPr>
          <p:cNvPr id="14" name="Picture 13">
            <a:extLst>
              <a:ext uri="{FF2B5EF4-FFF2-40B4-BE49-F238E27FC236}">
                <a16:creationId xmlns:a16="http://schemas.microsoft.com/office/drawing/2014/main" id="{02BADD3B-7FE5-487C-A0E9-11660440FB16}"/>
              </a:ext>
            </a:extLst>
          </p:cNvPr>
          <p:cNvPicPr>
            <a:picLocks noChangeAspect="1"/>
          </p:cNvPicPr>
          <p:nvPr/>
        </p:nvPicPr>
        <p:blipFill rotWithShape="1">
          <a:blip r:embed="rId3"/>
          <a:srcRect l="73555"/>
          <a:stretch/>
        </p:blipFill>
        <p:spPr>
          <a:xfrm rot="16200000">
            <a:off x="2667840" y="1249771"/>
            <a:ext cx="604379" cy="4125435"/>
          </a:xfrm>
          <a:prstGeom prst="rect">
            <a:avLst/>
          </a:prstGeom>
        </p:spPr>
      </p:pic>
      <p:pic>
        <p:nvPicPr>
          <p:cNvPr id="3" name="Picture 2">
            <a:extLst>
              <a:ext uri="{FF2B5EF4-FFF2-40B4-BE49-F238E27FC236}">
                <a16:creationId xmlns:a16="http://schemas.microsoft.com/office/drawing/2014/main" id="{7160FFBC-F3AA-4F9D-8A74-6C2BF4509A57}"/>
              </a:ext>
            </a:extLst>
          </p:cNvPr>
          <p:cNvPicPr>
            <a:picLocks noChangeAspect="1"/>
          </p:cNvPicPr>
          <p:nvPr/>
        </p:nvPicPr>
        <p:blipFill rotWithShape="1">
          <a:blip r:embed="rId4"/>
          <a:srcRect t="62179" r="16547"/>
          <a:stretch/>
        </p:blipFill>
        <p:spPr>
          <a:xfrm>
            <a:off x="907312" y="1598716"/>
            <a:ext cx="4125436" cy="1411581"/>
          </a:xfrm>
          <a:prstGeom prst="rect">
            <a:avLst/>
          </a:prstGeom>
        </p:spPr>
      </p:pic>
    </p:spTree>
    <p:extLst>
      <p:ext uri="{BB962C8B-B14F-4D97-AF65-F5344CB8AC3E}">
        <p14:creationId xmlns:p14="http://schemas.microsoft.com/office/powerpoint/2010/main" val="400543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36649" y="371319"/>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6000" dirty="0"/>
          </a:p>
          <a:p>
            <a:pPr marL="0" lvl="0" indent="0" algn="ctr" rtl="0">
              <a:spcBef>
                <a:spcPts val="0"/>
              </a:spcBef>
              <a:spcAft>
                <a:spcPts val="0"/>
              </a:spcAft>
              <a:buNone/>
            </a:pPr>
            <a:endParaRPr dirty="0"/>
          </a:p>
          <a:p>
            <a:pPr marL="0" lvl="0" indent="0" algn="ctr" rtl="0">
              <a:spcBef>
                <a:spcPts val="0"/>
              </a:spcBef>
              <a:spcAft>
                <a:spcPts val="0"/>
              </a:spcAft>
              <a:buNone/>
            </a:pPr>
            <a:r>
              <a:rPr lang="en-IN" dirty="0"/>
              <a:t>Conclusion</a:t>
            </a:r>
            <a:endParaRPr dirty="0"/>
          </a:p>
        </p:txBody>
      </p:sp>
      <p:sp>
        <p:nvSpPr>
          <p:cNvPr id="82" name="Google Shape;82;p14"/>
          <p:cNvSpPr txBox="1">
            <a:spLocks noGrp="1"/>
          </p:cNvSpPr>
          <p:nvPr>
            <p:ph type="subTitle" idx="1"/>
          </p:nvPr>
        </p:nvSpPr>
        <p:spPr>
          <a:xfrm>
            <a:off x="582928" y="1728175"/>
            <a:ext cx="8108773" cy="7848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dirty="0">
                <a:latin typeface="Walter Turncoat"/>
              </a:rPr>
              <a:t>Thus, we have designed an ARM processor with all the essential features and working. Our processor is capable of executing the following instructions in 24-bit format with 32-bit data:</a:t>
            </a:r>
            <a:endParaRPr lang="en-IN" sz="1600" dirty="0">
              <a:latin typeface="Walter Turncoat"/>
            </a:endParaRPr>
          </a:p>
          <a:p>
            <a:pPr marL="342900" lvl="0" indent="-342900">
              <a:lnSpc>
                <a:spcPct val="107000"/>
              </a:lnSpc>
              <a:buFont typeface="Wingdings" panose="05000000000000000000" pitchFamily="2" charset="2"/>
              <a:buChar char=""/>
            </a:pPr>
            <a:r>
              <a:rPr lang="en-US" sz="1600" dirty="0">
                <a:latin typeface="Walter Turncoat"/>
              </a:rPr>
              <a:t>Branch Instructions</a:t>
            </a:r>
            <a:endParaRPr lang="en-IN" sz="1600" dirty="0">
              <a:latin typeface="Walter Turncoat"/>
            </a:endParaRPr>
          </a:p>
          <a:p>
            <a:pPr marL="342900" lvl="0" indent="-342900">
              <a:lnSpc>
                <a:spcPct val="107000"/>
              </a:lnSpc>
              <a:buFont typeface="Wingdings" panose="05000000000000000000" pitchFamily="2" charset="2"/>
              <a:buChar char=""/>
            </a:pPr>
            <a:r>
              <a:rPr lang="en-US" sz="1600" dirty="0">
                <a:latin typeface="Walter Turncoat"/>
              </a:rPr>
              <a:t>LOAD &amp; STORE Instructions</a:t>
            </a:r>
            <a:endParaRPr lang="en-IN" sz="1600" dirty="0">
              <a:latin typeface="Walter Turncoat"/>
            </a:endParaRPr>
          </a:p>
          <a:p>
            <a:pPr marL="342900" lvl="0" indent="-342900">
              <a:lnSpc>
                <a:spcPct val="107000"/>
              </a:lnSpc>
              <a:buFont typeface="Wingdings" panose="05000000000000000000" pitchFamily="2" charset="2"/>
              <a:buChar char=""/>
            </a:pPr>
            <a:r>
              <a:rPr lang="en-US" sz="1600" dirty="0">
                <a:latin typeface="Walter Turncoat"/>
              </a:rPr>
              <a:t>ALU Instructions:-</a:t>
            </a:r>
          </a:p>
          <a:p>
            <a:pPr marL="742950" lvl="1" indent="-285750" algn="l">
              <a:lnSpc>
                <a:spcPct val="107000"/>
              </a:lnSpc>
              <a:buFont typeface="Symbol" panose="05050102010706020507" pitchFamily="18" charset="2"/>
              <a:buChar char=""/>
            </a:pPr>
            <a:endParaRPr lang="en-IN" sz="1600" dirty="0">
              <a:latin typeface="Walter Turncoat"/>
            </a:endParaRPr>
          </a:p>
        </p:txBody>
      </p:sp>
      <p:sp>
        <p:nvSpPr>
          <p:cNvPr id="84" name="Google Shape;84;p14"/>
          <p:cNvSpPr txBox="1">
            <a:spLocks noGrp="1"/>
          </p:cNvSpPr>
          <p:nvPr>
            <p:ph type="sldNum" idx="12"/>
          </p:nvPr>
        </p:nvSpPr>
        <p:spPr>
          <a:xfrm>
            <a:off x="4290393"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21</a:t>
            </a:r>
            <a:endParaRPr dirty="0"/>
          </a:p>
        </p:txBody>
      </p:sp>
      <p:sp>
        <p:nvSpPr>
          <p:cNvPr id="3" name="TextBox 2">
            <a:extLst>
              <a:ext uri="{FF2B5EF4-FFF2-40B4-BE49-F238E27FC236}">
                <a16:creationId xmlns:a16="http://schemas.microsoft.com/office/drawing/2014/main" id="{8A038415-2F11-4D29-BF4E-5FC76D3BAF4E}"/>
              </a:ext>
            </a:extLst>
          </p:cNvPr>
          <p:cNvSpPr txBox="1"/>
          <p:nvPr/>
        </p:nvSpPr>
        <p:spPr>
          <a:xfrm>
            <a:off x="2869593" y="3568090"/>
            <a:ext cx="1353256" cy="1137106"/>
          </a:xfrm>
          <a:prstGeom prst="rect">
            <a:avLst/>
          </a:prstGeom>
          <a:noFill/>
        </p:spPr>
        <p:txBody>
          <a:bodyPr wrap="none" rtlCol="0">
            <a:spAutoFit/>
          </a:bodyPr>
          <a:lstStyle/>
          <a:p>
            <a:pPr marL="742950" lvl="1" indent="-285750" algn="l">
              <a:lnSpc>
                <a:spcPct val="107000"/>
              </a:lnSpc>
              <a:buClr>
                <a:schemeClr val="bg1"/>
              </a:buClr>
              <a:buFont typeface="Arial" panose="020B0604020202020204" pitchFamily="34" charset="0"/>
              <a:buChar char="•"/>
            </a:pPr>
            <a:r>
              <a:rPr lang="en-US" sz="1600" dirty="0">
                <a:solidFill>
                  <a:schemeClr val="lt1"/>
                </a:solidFill>
                <a:latin typeface="Walter Turncoat"/>
                <a:sym typeface="Sniglet"/>
              </a:rPr>
              <a:t>AND</a:t>
            </a:r>
            <a:endParaRPr lang="en-IN" sz="1600" dirty="0">
              <a:solidFill>
                <a:schemeClr val="lt1"/>
              </a:solidFill>
              <a:latin typeface="Walter Turncoat"/>
              <a:sym typeface="Sniglet"/>
            </a:endParaRPr>
          </a:p>
          <a:p>
            <a:pPr marL="742950" lvl="1" indent="-285750" algn="l">
              <a:lnSpc>
                <a:spcPct val="107000"/>
              </a:lnSpc>
              <a:buClr>
                <a:schemeClr val="bg1"/>
              </a:buClr>
              <a:buFont typeface="Arial" panose="020B0604020202020204" pitchFamily="34" charset="0"/>
              <a:buChar char="•"/>
            </a:pPr>
            <a:r>
              <a:rPr lang="en-US" sz="1600" dirty="0">
                <a:solidFill>
                  <a:schemeClr val="lt1"/>
                </a:solidFill>
                <a:latin typeface="Walter Turncoat"/>
                <a:sym typeface="Sniglet"/>
              </a:rPr>
              <a:t>OR</a:t>
            </a:r>
            <a:endParaRPr lang="en-IN" sz="1600" dirty="0">
              <a:solidFill>
                <a:schemeClr val="lt1"/>
              </a:solidFill>
              <a:latin typeface="Walter Turncoat"/>
              <a:sym typeface="Sniglet"/>
            </a:endParaRPr>
          </a:p>
          <a:p>
            <a:pPr marL="742950" lvl="1" indent="-285750" algn="l">
              <a:lnSpc>
                <a:spcPct val="107000"/>
              </a:lnSpc>
              <a:buClr>
                <a:schemeClr val="bg1"/>
              </a:buClr>
              <a:buFont typeface="Arial" panose="020B0604020202020204" pitchFamily="34" charset="0"/>
              <a:buChar char="•"/>
            </a:pPr>
            <a:r>
              <a:rPr lang="en-US" sz="1600" dirty="0">
                <a:solidFill>
                  <a:schemeClr val="lt1"/>
                </a:solidFill>
                <a:latin typeface="Walter Turncoat"/>
                <a:sym typeface="Sniglet"/>
              </a:rPr>
              <a:t>SUB</a:t>
            </a:r>
            <a:endParaRPr lang="en-IN" sz="1600" dirty="0">
              <a:solidFill>
                <a:schemeClr val="lt1"/>
              </a:solidFill>
              <a:latin typeface="Walter Turncoat"/>
              <a:sym typeface="Sniglet"/>
            </a:endParaRPr>
          </a:p>
          <a:p>
            <a:pPr marL="742950" lvl="1" indent="-285750" algn="l">
              <a:lnSpc>
                <a:spcPct val="107000"/>
              </a:lnSpc>
              <a:buClr>
                <a:schemeClr val="bg1"/>
              </a:buClr>
              <a:buFont typeface="Arial" panose="020B0604020202020204" pitchFamily="34" charset="0"/>
              <a:buChar char="•"/>
            </a:pPr>
            <a:r>
              <a:rPr lang="en-US" sz="1600" dirty="0">
                <a:solidFill>
                  <a:schemeClr val="lt1"/>
                </a:solidFill>
                <a:latin typeface="Walter Turncoat"/>
                <a:sym typeface="Sniglet"/>
              </a:rPr>
              <a:t>NOT</a:t>
            </a:r>
            <a:endParaRPr lang="en-IN" sz="1600" dirty="0">
              <a:solidFill>
                <a:schemeClr val="lt1"/>
              </a:solidFill>
              <a:latin typeface="Walter Turncoat"/>
              <a:sym typeface="Sniglet"/>
            </a:endParaRPr>
          </a:p>
        </p:txBody>
      </p:sp>
      <p:sp>
        <p:nvSpPr>
          <p:cNvPr id="4" name="TextBox 3">
            <a:extLst>
              <a:ext uri="{FF2B5EF4-FFF2-40B4-BE49-F238E27FC236}">
                <a16:creationId xmlns:a16="http://schemas.microsoft.com/office/drawing/2014/main" id="{0EC93F15-CD75-47E1-BFF2-DAA61A220A86}"/>
              </a:ext>
            </a:extLst>
          </p:cNvPr>
          <p:cNvSpPr txBox="1"/>
          <p:nvPr/>
        </p:nvSpPr>
        <p:spPr>
          <a:xfrm>
            <a:off x="4448627" y="3568090"/>
            <a:ext cx="1362874" cy="1137106"/>
          </a:xfrm>
          <a:prstGeom prst="rect">
            <a:avLst/>
          </a:prstGeom>
          <a:noFill/>
        </p:spPr>
        <p:txBody>
          <a:bodyPr wrap="none" rtlCol="0">
            <a:spAutoFit/>
          </a:bodyPr>
          <a:lstStyle/>
          <a:p>
            <a:pPr marL="742950" lvl="1" indent="-285750">
              <a:lnSpc>
                <a:spcPct val="107000"/>
              </a:lnSpc>
              <a:buClr>
                <a:schemeClr val="bg1"/>
              </a:buClr>
              <a:buFont typeface="Arial" panose="020B0604020202020204" pitchFamily="34" charset="0"/>
              <a:buChar char="•"/>
            </a:pPr>
            <a:r>
              <a:rPr lang="en-US" sz="1600" dirty="0">
                <a:solidFill>
                  <a:schemeClr val="lt1"/>
                </a:solidFill>
                <a:latin typeface="Walter Turncoat"/>
              </a:rPr>
              <a:t>AND</a:t>
            </a:r>
            <a:endParaRPr lang="en-IN" sz="1600" dirty="0">
              <a:solidFill>
                <a:schemeClr val="lt1"/>
              </a:solidFill>
              <a:latin typeface="Walter Turncoat"/>
            </a:endParaRPr>
          </a:p>
          <a:p>
            <a:pPr marL="742950" lvl="1" indent="-285750">
              <a:lnSpc>
                <a:spcPct val="107000"/>
              </a:lnSpc>
              <a:buClr>
                <a:schemeClr val="bg1"/>
              </a:buClr>
              <a:buFont typeface="Arial" panose="020B0604020202020204" pitchFamily="34" charset="0"/>
              <a:buChar char="•"/>
            </a:pPr>
            <a:r>
              <a:rPr lang="en-US" sz="1600" dirty="0">
                <a:solidFill>
                  <a:schemeClr val="lt1"/>
                </a:solidFill>
                <a:latin typeface="Walter Turncoat"/>
              </a:rPr>
              <a:t>LSR</a:t>
            </a:r>
            <a:endParaRPr lang="en-IN" sz="1600" dirty="0">
              <a:solidFill>
                <a:schemeClr val="lt1"/>
              </a:solidFill>
              <a:latin typeface="Walter Turncoat"/>
            </a:endParaRPr>
          </a:p>
          <a:p>
            <a:pPr marL="742950" lvl="1" indent="-285750">
              <a:lnSpc>
                <a:spcPct val="107000"/>
              </a:lnSpc>
              <a:buClr>
                <a:schemeClr val="bg1"/>
              </a:buClr>
              <a:buFont typeface="Arial" panose="020B0604020202020204" pitchFamily="34" charset="0"/>
              <a:buChar char="•"/>
            </a:pPr>
            <a:r>
              <a:rPr lang="en-US" sz="1600" dirty="0">
                <a:solidFill>
                  <a:schemeClr val="lt1"/>
                </a:solidFill>
                <a:latin typeface="Walter Turncoat"/>
              </a:rPr>
              <a:t>ASR</a:t>
            </a:r>
            <a:endParaRPr lang="en-IN" sz="1600" dirty="0">
              <a:solidFill>
                <a:schemeClr val="lt1"/>
              </a:solidFill>
              <a:latin typeface="Walter Turncoat"/>
            </a:endParaRPr>
          </a:p>
          <a:p>
            <a:pPr marL="742950" lvl="1" indent="-285750">
              <a:lnSpc>
                <a:spcPct val="107000"/>
              </a:lnSpc>
              <a:buClr>
                <a:schemeClr val="bg1"/>
              </a:buClr>
              <a:buFont typeface="Arial" panose="020B0604020202020204" pitchFamily="34" charset="0"/>
              <a:buChar char="•"/>
            </a:pPr>
            <a:r>
              <a:rPr lang="en-US" sz="1600" dirty="0">
                <a:solidFill>
                  <a:schemeClr val="lt1"/>
                </a:solidFill>
                <a:latin typeface="Walter Turncoat"/>
              </a:rPr>
              <a:t>LSL</a:t>
            </a:r>
            <a:endParaRPr lang="en-IN" sz="1600" dirty="0">
              <a:solidFill>
                <a:schemeClr val="lt1"/>
              </a:solidFill>
              <a:latin typeface="Walter Turncoat"/>
            </a:endParaRPr>
          </a:p>
        </p:txBody>
      </p:sp>
    </p:spTree>
    <p:extLst>
      <p:ext uri="{BB962C8B-B14F-4D97-AF65-F5344CB8AC3E}">
        <p14:creationId xmlns:p14="http://schemas.microsoft.com/office/powerpoint/2010/main" val="1518609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ctrTitle" idx="4294967295"/>
          </p:nvPr>
        </p:nvSpPr>
        <p:spPr>
          <a:xfrm>
            <a:off x="1478774" y="2247483"/>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319" name="Google Shape;319;p33"/>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3600" dirty="0"/>
          </a:p>
          <a:p>
            <a:pPr marL="0" lvl="0" indent="0" algn="ctr" rtl="0">
              <a:spcBef>
                <a:spcPts val="600"/>
              </a:spcBef>
              <a:spcAft>
                <a:spcPts val="0"/>
              </a:spcAft>
              <a:buNone/>
            </a:pPr>
            <a:endParaRPr dirty="0">
              <a:solidFill>
                <a:schemeClr val="lt1"/>
              </a:solidFill>
            </a:endParaRPr>
          </a:p>
        </p:txBody>
      </p:sp>
      <p:sp>
        <p:nvSpPr>
          <p:cNvPr id="320" name="Google Shape;320;p33"/>
          <p:cNvSpPr/>
          <p:nvPr/>
        </p:nvSpPr>
        <p:spPr>
          <a:xfrm>
            <a:off x="4027520" y="1620491"/>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flipV="1">
            <a:off x="3452257" y="2975168"/>
            <a:ext cx="1442481" cy="9293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63587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160222" y="922492"/>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Our Solution</a:t>
            </a:r>
            <a:endParaRPr dirty="0"/>
          </a:p>
        </p:txBody>
      </p:sp>
      <p:sp>
        <p:nvSpPr>
          <p:cNvPr id="62" name="Google Shape;62;p12"/>
          <p:cNvSpPr/>
          <p:nvPr/>
        </p:nvSpPr>
        <p:spPr>
          <a:xfrm>
            <a:off x="3951643" y="130561"/>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155864" y="369627"/>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658758" y="1590259"/>
            <a:ext cx="3877339"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solidFill>
                  <a:srgbClr val="FFFFFF"/>
                </a:solidFill>
                <a:latin typeface="Sniglet"/>
              </a:rPr>
              <a:t>We designed a CPU using the ARM instruction set. Different components of the CPU such as ALU (Arithmetic and Logic unit), control unit, instruction memory, data memory were designed in the Logisim simulator. Also, benchmark evaluations were done regularly in the Logisim simulator itself by testing the processor on some custom instructions. </a:t>
            </a:r>
            <a:endParaRPr lang="en-IN" sz="1800" dirty="0">
              <a:solidFill>
                <a:srgbClr val="FFFFFF"/>
              </a:solidFill>
              <a:latin typeface="Sniglet"/>
            </a:endParaRPr>
          </a:p>
          <a:p>
            <a:pPr marL="0" lvl="0" indent="0" algn="l" rtl="0">
              <a:spcBef>
                <a:spcPts val="600"/>
              </a:spcBef>
              <a:spcAft>
                <a:spcPts val="0"/>
              </a:spcAft>
              <a:buClr>
                <a:schemeClr val="dk1"/>
              </a:buClr>
              <a:buSzPts val="1100"/>
              <a:buFont typeface="Arial"/>
              <a:buNone/>
            </a:pPr>
            <a:endParaRPr sz="1800" dirty="0">
              <a:solidFill>
                <a:srgbClr val="FFFFFF"/>
              </a:solidFill>
              <a:latin typeface="Sniglet"/>
              <a:ea typeface="Sniglet"/>
              <a:cs typeface="Sniglet"/>
              <a:sym typeface="Sniglet"/>
            </a:endParaRPr>
          </a:p>
          <a:p>
            <a:pPr marL="0" lvl="0" indent="0" algn="l" rtl="0">
              <a:spcBef>
                <a:spcPts val="600"/>
              </a:spcBef>
              <a:spcAft>
                <a:spcPts val="0"/>
              </a:spcAft>
              <a:buClr>
                <a:schemeClr val="dk1"/>
              </a:buClr>
              <a:buSzPts val="1100"/>
              <a:buFont typeface="Arial"/>
              <a:buNone/>
            </a:pPr>
            <a:endParaRPr sz="1800" dirty="0">
              <a:solidFill>
                <a:srgbClr val="FFFFFF"/>
              </a:solidFill>
              <a:latin typeface="Sniglet"/>
              <a:ea typeface="Sniglet"/>
              <a:cs typeface="Sniglet"/>
              <a:sym typeface="Sniglet"/>
            </a:endParaRPr>
          </a:p>
          <a:p>
            <a:pPr marL="0" lvl="0" indent="0" algn="l" rtl="0">
              <a:spcBef>
                <a:spcPts val="600"/>
              </a:spcBef>
              <a:spcAft>
                <a:spcPts val="0"/>
              </a:spcAft>
              <a:buNone/>
            </a:pPr>
            <a:endParaRPr sz="1800" dirty="0">
              <a:solidFill>
                <a:srgbClr val="FFFFFF"/>
              </a:solidFill>
              <a:latin typeface="Sniglet"/>
              <a:ea typeface="Sniglet"/>
              <a:cs typeface="Sniglet"/>
              <a:sym typeface="Sniglet"/>
            </a:endParaRPr>
          </a:p>
        </p:txBody>
      </p:sp>
      <p:sp>
        <p:nvSpPr>
          <p:cNvPr id="65" name="Google Shape;65;p12"/>
          <p:cNvSpPr txBox="1"/>
          <p:nvPr/>
        </p:nvSpPr>
        <p:spPr>
          <a:xfrm>
            <a:off x="4726223" y="1590259"/>
            <a:ext cx="3429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800" dirty="0">
                <a:solidFill>
                  <a:srgbClr val="FFFFFF"/>
                </a:solidFill>
                <a:latin typeface="Sniglet"/>
              </a:rPr>
              <a:t>The following report describes the various Architectural implementations and the flow of instructions and data with all the diagrams being made by us as Drawings or Screenshots of our implementation to help describe the same.</a:t>
            </a:r>
          </a:p>
          <a:p>
            <a:pPr marL="0" lvl="0" indent="0" algn="l" rtl="0">
              <a:spcBef>
                <a:spcPts val="600"/>
              </a:spcBef>
              <a:spcAft>
                <a:spcPts val="0"/>
              </a:spcAft>
              <a:buNone/>
            </a:pPr>
            <a:endParaRPr sz="1800" dirty="0">
              <a:solidFill>
                <a:srgbClr val="FFFFFF"/>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ctrTitle" idx="4294967295"/>
          </p:nvPr>
        </p:nvSpPr>
        <p:spPr>
          <a:xfrm>
            <a:off x="685800" y="2497742"/>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a:t>
            </a:r>
            <a:r>
              <a:rPr lang="en-IN" sz="6000" dirty="0"/>
              <a:t>he Novelty of Work Done</a:t>
            </a:r>
            <a:endParaRPr sz="6000" dirty="0"/>
          </a:p>
        </p:txBody>
      </p:sp>
      <p:grpSp>
        <p:nvGrpSpPr>
          <p:cNvPr id="106" name="Google Shape;106;p17"/>
          <p:cNvGrpSpPr/>
          <p:nvPr/>
        </p:nvGrpSpPr>
        <p:grpSpPr>
          <a:xfrm rot="13902274">
            <a:off x="5281089" y="707127"/>
            <a:ext cx="1516808" cy="960909"/>
            <a:chOff x="238125" y="1918825"/>
            <a:chExt cx="1042450" cy="660400"/>
          </a:xfrm>
        </p:grpSpPr>
        <p:sp>
          <p:nvSpPr>
            <p:cNvPr id="107" name="Google Shape;107;p17"/>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7"/>
          <p:cNvGrpSpPr/>
          <p:nvPr/>
        </p:nvGrpSpPr>
        <p:grpSpPr>
          <a:xfrm rot="5838766" flipH="1">
            <a:off x="2295829" y="1596845"/>
            <a:ext cx="1166676" cy="1032863"/>
            <a:chOff x="1113100" y="2199475"/>
            <a:chExt cx="801900" cy="709925"/>
          </a:xfrm>
        </p:grpSpPr>
        <p:sp>
          <p:nvSpPr>
            <p:cNvPr id="110" name="Google Shape;110;p1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17"/>
          <p:cNvGrpSpPr/>
          <p:nvPr/>
        </p:nvGrpSpPr>
        <p:grpSpPr>
          <a:xfrm rot="2011211">
            <a:off x="2801563" y="413509"/>
            <a:ext cx="1046869" cy="269659"/>
            <a:chOff x="271125" y="812725"/>
            <a:chExt cx="766525" cy="221725"/>
          </a:xfrm>
        </p:grpSpPr>
        <p:sp>
          <p:nvSpPr>
            <p:cNvPr id="113"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a:t>
            </a:r>
            <a:endParaRPr dirty="0"/>
          </a:p>
        </p:txBody>
      </p:sp>
      <p:sp>
        <p:nvSpPr>
          <p:cNvPr id="15" name="Google Shape;98;p16">
            <a:extLst>
              <a:ext uri="{FF2B5EF4-FFF2-40B4-BE49-F238E27FC236}">
                <a16:creationId xmlns:a16="http://schemas.microsoft.com/office/drawing/2014/main" id="{7A42C649-DAFF-4E8F-99DA-B0D8B004F890}"/>
              </a:ext>
            </a:extLst>
          </p:cNvPr>
          <p:cNvSpPr/>
          <p:nvPr/>
        </p:nvSpPr>
        <p:spPr>
          <a:xfrm>
            <a:off x="3732929" y="865388"/>
            <a:ext cx="1507668" cy="153712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ctrTitle" idx="4294967295"/>
          </p:nvPr>
        </p:nvSpPr>
        <p:spPr>
          <a:xfrm>
            <a:off x="513906" y="82689"/>
            <a:ext cx="77724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M</a:t>
            </a:r>
            <a:r>
              <a:rPr lang="en-IN" sz="6000" dirty="0"/>
              <a:t>ain Circuit</a:t>
            </a:r>
            <a:endParaRPr sz="6000" dirty="0"/>
          </a:p>
        </p:txBody>
      </p:sp>
      <p:sp>
        <p:nvSpPr>
          <p:cNvPr id="208" name="Google Shape;208;p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9</a:t>
            </a:r>
            <a:endParaRPr dirty="0"/>
          </a:p>
        </p:txBody>
      </p:sp>
      <p:sp>
        <p:nvSpPr>
          <p:cNvPr id="11" name="Google Shape;55;p11">
            <a:extLst>
              <a:ext uri="{FF2B5EF4-FFF2-40B4-BE49-F238E27FC236}">
                <a16:creationId xmlns:a16="http://schemas.microsoft.com/office/drawing/2014/main" id="{B7DB719D-46FB-454C-93D4-F009D13E4475}"/>
              </a:ext>
            </a:extLst>
          </p:cNvPr>
          <p:cNvSpPr/>
          <p:nvPr/>
        </p:nvSpPr>
        <p:spPr>
          <a:xfrm>
            <a:off x="1125279" y="127631"/>
            <a:ext cx="6549654" cy="11598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774F1C9-5439-4547-B0D3-B7805BD4E53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80943" y="1372018"/>
            <a:ext cx="6163797" cy="3520022"/>
          </a:xfrm>
          <a:prstGeom prst="rect">
            <a:avLst/>
          </a:prstGeom>
        </p:spPr>
      </p:pic>
    </p:spTree>
    <p:extLst>
      <p:ext uri="{BB962C8B-B14F-4D97-AF65-F5344CB8AC3E}">
        <p14:creationId xmlns:p14="http://schemas.microsoft.com/office/powerpoint/2010/main" val="376685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Program Counter And Instruction Memory (ROM)</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10</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67B832A4-70E8-45F3-B161-04C24E9D62E3}"/>
              </a:ext>
            </a:extLst>
          </p:cNvPr>
          <p:cNvPicPr/>
          <p:nvPr/>
        </p:nvPicPr>
        <p:blipFill>
          <a:blip r:embed="rId3">
            <a:extLst>
              <a:ext uri="{28A0092B-C50C-407E-A947-70E740481C1C}">
                <a14:useLocalDpi xmlns:a14="http://schemas.microsoft.com/office/drawing/2010/main" val="0"/>
              </a:ext>
            </a:extLst>
          </a:blip>
          <a:stretch>
            <a:fillRect/>
          </a:stretch>
        </p:blipFill>
        <p:spPr>
          <a:xfrm>
            <a:off x="416162" y="1630586"/>
            <a:ext cx="4666201" cy="3202389"/>
          </a:xfrm>
          <a:prstGeom prst="rect">
            <a:avLst/>
          </a:prstGeom>
        </p:spPr>
      </p:pic>
      <p:sp>
        <p:nvSpPr>
          <p:cNvPr id="2" name="TextBox 1">
            <a:extLst>
              <a:ext uri="{FF2B5EF4-FFF2-40B4-BE49-F238E27FC236}">
                <a16:creationId xmlns:a16="http://schemas.microsoft.com/office/drawing/2014/main" id="{74F540B2-CA3F-4FFF-A1BA-0C698691F68C}"/>
              </a:ext>
            </a:extLst>
          </p:cNvPr>
          <p:cNvSpPr txBox="1"/>
          <p:nvPr/>
        </p:nvSpPr>
        <p:spPr>
          <a:xfrm>
            <a:off x="5585460" y="1986441"/>
            <a:ext cx="2433718" cy="1323439"/>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600" dirty="0">
                <a:solidFill>
                  <a:schemeClr val="bg1"/>
                </a:solidFill>
                <a:latin typeface="Walter Turncoat" panose="020B0604020202020204" charset="0"/>
              </a:rPr>
              <a:t>Controls flow of program</a:t>
            </a:r>
          </a:p>
          <a:p>
            <a:pPr marL="285750" indent="-285750">
              <a:buClr>
                <a:schemeClr val="bg1"/>
              </a:buClr>
              <a:buFont typeface="Wingdings" panose="05000000000000000000" pitchFamily="2" charset="2"/>
              <a:buChar char="Ø"/>
            </a:pPr>
            <a:r>
              <a:rPr lang="en-US" sz="1600" dirty="0">
                <a:solidFill>
                  <a:schemeClr val="bg1"/>
                </a:solidFill>
                <a:latin typeface="Walter Turncoat" panose="020B0604020202020204" charset="0"/>
              </a:rPr>
              <a:t>Uses a multiplexer to decide the next instruction</a:t>
            </a:r>
            <a:endParaRPr lang="en-IN" sz="1600" dirty="0">
              <a:solidFill>
                <a:schemeClr val="bg1"/>
              </a:solidFill>
              <a:latin typeface="Walter Turncoat" panose="020B0604020202020204" charset="0"/>
            </a:endParaRPr>
          </a:p>
        </p:txBody>
      </p:sp>
      <p:sp>
        <p:nvSpPr>
          <p:cNvPr id="11" name="TextBox 10">
            <a:extLst>
              <a:ext uri="{FF2B5EF4-FFF2-40B4-BE49-F238E27FC236}">
                <a16:creationId xmlns:a16="http://schemas.microsoft.com/office/drawing/2014/main" id="{5A0E1E0E-8E2F-44FB-A48E-733CAB5B6112}"/>
              </a:ext>
            </a:extLst>
          </p:cNvPr>
          <p:cNvSpPr txBox="1"/>
          <p:nvPr/>
        </p:nvSpPr>
        <p:spPr>
          <a:xfrm>
            <a:off x="5443590" y="3616636"/>
            <a:ext cx="2869830" cy="830997"/>
          </a:xfrm>
          <a:prstGeom prst="rect">
            <a:avLst/>
          </a:prstGeom>
          <a:noFill/>
        </p:spPr>
        <p:txBody>
          <a:bodyPr wrap="square" rtlCol="0">
            <a:spAutoFit/>
          </a:bodyPr>
          <a:lstStyle/>
          <a:p>
            <a:pPr>
              <a:buClr>
                <a:schemeClr val="bg1"/>
              </a:buClr>
            </a:pPr>
            <a:r>
              <a:rPr lang="en-US" sz="1600" dirty="0">
                <a:solidFill>
                  <a:schemeClr val="bg1"/>
                </a:solidFill>
                <a:latin typeface="Walter Turncoat" panose="020B0604020202020204" charset="0"/>
              </a:rPr>
              <a:t>The ROM holds the instructions used for benchmark evaluations.</a:t>
            </a:r>
          </a:p>
        </p:txBody>
      </p:sp>
    </p:spTree>
    <p:extLst>
      <p:ext uri="{BB962C8B-B14F-4D97-AF65-F5344CB8AC3E}">
        <p14:creationId xmlns:p14="http://schemas.microsoft.com/office/powerpoint/2010/main" val="187897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Register File</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11</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5BF0C64D-364E-4868-84C1-0DBEE133DA9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570" y="1603675"/>
            <a:ext cx="5105681" cy="3055137"/>
          </a:xfrm>
          <a:prstGeom prst="rect">
            <a:avLst/>
          </a:prstGeom>
        </p:spPr>
      </p:pic>
      <p:sp>
        <p:nvSpPr>
          <p:cNvPr id="10" name="TextBox 9">
            <a:extLst>
              <a:ext uri="{FF2B5EF4-FFF2-40B4-BE49-F238E27FC236}">
                <a16:creationId xmlns:a16="http://schemas.microsoft.com/office/drawing/2014/main" id="{2BEC5F66-BFB4-4DEF-8A5E-4792C42F3BF2}"/>
              </a:ext>
            </a:extLst>
          </p:cNvPr>
          <p:cNvSpPr txBox="1"/>
          <p:nvPr/>
        </p:nvSpPr>
        <p:spPr>
          <a:xfrm>
            <a:off x="5943600" y="1674553"/>
            <a:ext cx="2433718" cy="2062103"/>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600" dirty="0">
                <a:solidFill>
                  <a:schemeClr val="bg1"/>
                </a:solidFill>
                <a:latin typeface="Walter Turncoat" panose="020B0604020202020204" charset="0"/>
              </a:rPr>
              <a:t>Consist of several ports used for accessing the registers.</a:t>
            </a:r>
          </a:p>
          <a:p>
            <a:pPr marL="285750" indent="-285750">
              <a:buClr>
                <a:schemeClr val="bg1"/>
              </a:buClr>
              <a:buFont typeface="Wingdings" panose="05000000000000000000" pitchFamily="2" charset="2"/>
              <a:buChar char="Ø"/>
            </a:pPr>
            <a:r>
              <a:rPr lang="en-US" sz="1600" dirty="0">
                <a:solidFill>
                  <a:schemeClr val="bg1"/>
                </a:solidFill>
                <a:latin typeface="Walter Turncoat" panose="020B0604020202020204" charset="0"/>
              </a:rPr>
              <a:t>WD3 brings the data to be written in the register files.</a:t>
            </a:r>
            <a:endParaRPr lang="en-IN" sz="1600" dirty="0">
              <a:solidFill>
                <a:schemeClr val="bg1"/>
              </a:solidFill>
              <a:latin typeface="Walter Turncoat" panose="020B0604020202020204" charset="0"/>
            </a:endParaRPr>
          </a:p>
        </p:txBody>
      </p:sp>
    </p:spTree>
    <p:extLst>
      <p:ext uri="{BB962C8B-B14F-4D97-AF65-F5344CB8AC3E}">
        <p14:creationId xmlns:p14="http://schemas.microsoft.com/office/powerpoint/2010/main" val="48961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IN" dirty="0" err="1"/>
              <a:t>xtender</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12</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50397275-FDAE-4087-BFCB-DC5C2DB4EF7B}"/>
              </a:ext>
            </a:extLst>
          </p:cNvPr>
          <p:cNvPicPr/>
          <p:nvPr/>
        </p:nvPicPr>
        <p:blipFill>
          <a:blip r:embed="rId3">
            <a:extLst>
              <a:ext uri="{28A0092B-C50C-407E-A947-70E740481C1C}">
                <a14:useLocalDpi xmlns:a14="http://schemas.microsoft.com/office/drawing/2010/main" val="0"/>
              </a:ext>
            </a:extLst>
          </a:blip>
          <a:stretch>
            <a:fillRect/>
          </a:stretch>
        </p:blipFill>
        <p:spPr>
          <a:xfrm>
            <a:off x="501222" y="1569743"/>
            <a:ext cx="4857587" cy="3319489"/>
          </a:xfrm>
          <a:prstGeom prst="rect">
            <a:avLst/>
          </a:prstGeom>
        </p:spPr>
      </p:pic>
      <p:sp>
        <p:nvSpPr>
          <p:cNvPr id="2" name="TextBox 1">
            <a:extLst>
              <a:ext uri="{FF2B5EF4-FFF2-40B4-BE49-F238E27FC236}">
                <a16:creationId xmlns:a16="http://schemas.microsoft.com/office/drawing/2014/main" id="{1589CFDC-CEC4-46FE-9DC0-453C93D6B950}"/>
              </a:ext>
            </a:extLst>
          </p:cNvPr>
          <p:cNvSpPr txBox="1"/>
          <p:nvPr/>
        </p:nvSpPr>
        <p:spPr>
          <a:xfrm>
            <a:off x="5736545" y="2487129"/>
            <a:ext cx="2906233" cy="830997"/>
          </a:xfrm>
          <a:prstGeom prst="rect">
            <a:avLst/>
          </a:prstGeom>
          <a:noFill/>
        </p:spPr>
        <p:txBody>
          <a:bodyPr wrap="square" rtlCol="0">
            <a:spAutoFit/>
          </a:bodyPr>
          <a:lstStyle/>
          <a:p>
            <a:r>
              <a:rPr lang="en-IN" sz="1600" dirty="0">
                <a:solidFill>
                  <a:schemeClr val="bg1"/>
                </a:solidFill>
                <a:latin typeface="Walter Turncoat" panose="020B0604020202020204" charset="0"/>
              </a:rPr>
              <a:t>Extends the immediate according to the </a:t>
            </a:r>
            <a:r>
              <a:rPr lang="en-IN" sz="1600" b="1" dirty="0" err="1">
                <a:solidFill>
                  <a:schemeClr val="bg1"/>
                </a:solidFill>
                <a:latin typeface="Walter Turncoat" panose="020B0604020202020204" charset="0"/>
              </a:rPr>
              <a:t>ImmSrc</a:t>
            </a:r>
            <a:r>
              <a:rPr lang="en-IN" sz="1600" dirty="0">
                <a:solidFill>
                  <a:schemeClr val="bg1"/>
                </a:solidFill>
                <a:latin typeface="Walter Turncoat" panose="020B0604020202020204" charset="0"/>
              </a:rPr>
              <a:t> signal</a:t>
            </a:r>
          </a:p>
        </p:txBody>
      </p:sp>
    </p:spTree>
    <p:extLst>
      <p:ext uri="{BB962C8B-B14F-4D97-AF65-F5344CB8AC3E}">
        <p14:creationId xmlns:p14="http://schemas.microsoft.com/office/powerpoint/2010/main" val="422122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t>
            </a:r>
            <a:r>
              <a:rPr lang="en-IN" dirty="0" err="1"/>
              <a:t>hifter</a:t>
            </a:r>
            <a:endParaRPr dirty="0"/>
          </a:p>
        </p:txBody>
      </p:sp>
      <p:sp>
        <p:nvSpPr>
          <p:cNvPr id="427" name="Google Shape;427;p3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13</a:t>
            </a:r>
            <a:endParaRPr dirty="0"/>
          </a:p>
        </p:txBody>
      </p:sp>
      <p:sp>
        <p:nvSpPr>
          <p:cNvPr id="429" name="Google Shape;429;p3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4289885" y="484688"/>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36276579-7CFF-4866-8CE0-7241A56FEF34}"/>
              </a:ext>
            </a:extLst>
          </p:cNvPr>
          <p:cNvPicPr/>
          <p:nvPr/>
        </p:nvPicPr>
        <p:blipFill>
          <a:blip r:embed="rId3">
            <a:extLst>
              <a:ext uri="{28A0092B-C50C-407E-A947-70E740481C1C}">
                <a14:useLocalDpi xmlns:a14="http://schemas.microsoft.com/office/drawing/2010/main" val="0"/>
              </a:ext>
            </a:extLst>
          </a:blip>
          <a:stretch>
            <a:fillRect/>
          </a:stretch>
        </p:blipFill>
        <p:spPr>
          <a:xfrm>
            <a:off x="394896" y="1569743"/>
            <a:ext cx="5571564" cy="3200377"/>
          </a:xfrm>
          <a:prstGeom prst="rect">
            <a:avLst/>
          </a:prstGeom>
        </p:spPr>
      </p:pic>
      <p:sp>
        <p:nvSpPr>
          <p:cNvPr id="10" name="TextBox 9">
            <a:extLst>
              <a:ext uri="{FF2B5EF4-FFF2-40B4-BE49-F238E27FC236}">
                <a16:creationId xmlns:a16="http://schemas.microsoft.com/office/drawing/2014/main" id="{FDA8A94B-8597-4DBA-9EC2-862D7E3FBDAA}"/>
              </a:ext>
            </a:extLst>
          </p:cNvPr>
          <p:cNvSpPr txBox="1"/>
          <p:nvPr/>
        </p:nvSpPr>
        <p:spPr>
          <a:xfrm>
            <a:off x="6315386" y="2429435"/>
            <a:ext cx="2433718" cy="1323439"/>
          </a:xfrm>
          <a:prstGeom prst="rect">
            <a:avLst/>
          </a:prstGeom>
          <a:noFill/>
        </p:spPr>
        <p:txBody>
          <a:bodyPr wrap="square" rtlCol="0">
            <a:spAutoFit/>
          </a:bodyPr>
          <a:lstStyle/>
          <a:p>
            <a:pPr>
              <a:buClr>
                <a:schemeClr val="bg1"/>
              </a:buClr>
            </a:pPr>
            <a:r>
              <a:rPr lang="en-US" sz="1600" dirty="0">
                <a:solidFill>
                  <a:schemeClr val="bg1"/>
                </a:solidFill>
                <a:latin typeface="Walter Turncoat" panose="020B0604020202020204" charset="0"/>
              </a:rPr>
              <a:t>If the second source might have some shift associated with it, thus we pass the value through a shifter</a:t>
            </a:r>
          </a:p>
        </p:txBody>
      </p:sp>
    </p:spTree>
    <p:extLst>
      <p:ext uri="{BB962C8B-B14F-4D97-AF65-F5344CB8AC3E}">
        <p14:creationId xmlns:p14="http://schemas.microsoft.com/office/powerpoint/2010/main" val="2707681088"/>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462</Words>
  <Application>Microsoft Office PowerPoint</Application>
  <PresentationFormat>On-screen Show (16:9)</PresentationFormat>
  <Paragraphs>146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Walter Turncoat</vt:lpstr>
      <vt:lpstr>Arial</vt:lpstr>
      <vt:lpstr>Sniglet</vt:lpstr>
      <vt:lpstr>Wingdings</vt:lpstr>
      <vt:lpstr>Symbol</vt:lpstr>
      <vt:lpstr>Calibri</vt:lpstr>
      <vt:lpstr>Ursula template</vt:lpstr>
      <vt:lpstr>ARM Processor</vt:lpstr>
      <vt:lpstr>  Problem statement</vt:lpstr>
      <vt:lpstr>Our Solution</vt:lpstr>
      <vt:lpstr>The Novelty of Work Done</vt:lpstr>
      <vt:lpstr>Main Circuit</vt:lpstr>
      <vt:lpstr>Program Counter And Instruction Memory (ROM)</vt:lpstr>
      <vt:lpstr>Register File</vt:lpstr>
      <vt:lpstr>Extender</vt:lpstr>
      <vt:lpstr>Shifter</vt:lpstr>
      <vt:lpstr>ALU</vt:lpstr>
      <vt:lpstr>Instruction Encoding</vt:lpstr>
      <vt:lpstr>Instruction Encoding</vt:lpstr>
      <vt:lpstr>Instruction Encoding</vt:lpstr>
      <vt:lpstr>Control Unit</vt:lpstr>
      <vt:lpstr>Decoder</vt:lpstr>
      <vt:lpstr>Decoder</vt:lpstr>
      <vt:lpstr>Conditional Logic</vt:lpstr>
      <vt:lpstr>Conditional Logic</vt:lpstr>
      <vt:lpstr>PowerPoint Presentation</vt:lpstr>
      <vt:lpstr>PowerPoint Presentation</vt:lpstr>
      <vt:lpstr>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Processor</dc:title>
  <cp:lastModifiedBy>Bashar Ahmed</cp:lastModifiedBy>
  <cp:revision>12</cp:revision>
  <dcterms:modified xsi:type="dcterms:W3CDTF">2021-11-26T06:52:47Z</dcterms:modified>
</cp:coreProperties>
</file>