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2" r:id="rId4"/>
    <p:sldId id="263" r:id="rId5"/>
    <p:sldId id="265" r:id="rId6"/>
    <p:sldId id="266" r:id="rId7"/>
    <p:sldId id="257" r:id="rId8"/>
    <p:sldId id="272" r:id="rId9"/>
    <p:sldId id="273" r:id="rId10"/>
    <p:sldId id="274" r:id="rId11"/>
    <p:sldId id="286" r:id="rId12"/>
    <p:sldId id="268" r:id="rId13"/>
    <p:sldId id="287" r:id="rId14"/>
    <p:sldId id="288" r:id="rId15"/>
    <p:sldId id="259" r:id="rId16"/>
    <p:sldId id="261" r:id="rId17"/>
    <p:sldId id="260" r:id="rId18"/>
    <p:sldId id="289" r:id="rId19"/>
    <p:sldId id="290" r:id="rId20"/>
    <p:sldId id="264" r:id="rId21"/>
    <p:sldId id="291" r:id="rId22"/>
    <p:sldId id="292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FE555-D972-4C08-8FDC-02BD9943B3F7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13CFB-695D-4A38-B44E-2250BDE242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022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B8B1C-3229-4104-B9C9-B53CBDDD8C10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15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B8B1C-3229-4104-B9C9-B53CBDDD8C10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84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B8B1C-3229-4104-B9C9-B53CBDDD8C10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19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B8B1C-3229-4104-B9C9-B53CBDDD8C10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662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7F9B4-878D-4365-B0E3-3CEBBF9F6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Mængdeberegninger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7EA1022-5BE4-45B9-9704-0FE075AA2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89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Molarmassen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Symbol: </a:t>
            </a:r>
            <a:r>
              <a:rPr lang="da-DK" b="1" dirty="0"/>
              <a:t>M</a:t>
            </a:r>
          </a:p>
          <a:p>
            <a:r>
              <a:rPr lang="da-DK" dirty="0"/>
              <a:t>Enhed: </a:t>
            </a:r>
            <a:r>
              <a:rPr lang="da-DK" b="1" dirty="0"/>
              <a:t>gram pr. mol (g/mol)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I det periodiske system står atomers masse i units, u, men de kan bruges direkte som molarmassen! </a:t>
            </a:r>
          </a:p>
          <a:p>
            <a:r>
              <a:rPr lang="da-DK" dirty="0"/>
              <a:t>F.eks. M(H) = </a:t>
            </a:r>
            <a:r>
              <a:rPr lang="da-DK" b="1" dirty="0"/>
              <a:t>1,008g/mol</a:t>
            </a:r>
          </a:p>
          <a:p>
            <a:r>
              <a:rPr lang="da-DK" dirty="0"/>
              <a:t>F.eks. M(H</a:t>
            </a:r>
            <a:r>
              <a:rPr lang="da-DK" baseline="-25000" dirty="0"/>
              <a:t>2</a:t>
            </a:r>
            <a:r>
              <a:rPr lang="da-DK" dirty="0"/>
              <a:t>O)</a:t>
            </a:r>
          </a:p>
          <a:p>
            <a:r>
              <a:rPr lang="da-DK" dirty="0"/>
              <a:t>M(H</a:t>
            </a:r>
            <a:r>
              <a:rPr lang="da-DK" baseline="-25000" dirty="0"/>
              <a:t>2</a:t>
            </a:r>
            <a:r>
              <a:rPr lang="da-DK" dirty="0"/>
              <a:t>O) = 2*M(H) + M(O) = 2*1,008g/mol+16,00g/mol = </a:t>
            </a:r>
            <a:r>
              <a:rPr lang="da-DK" b="1" u="sng" dirty="0"/>
              <a:t>18,016g/mol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Ellipse 3"/>
          <p:cNvSpPr/>
          <p:nvPr/>
        </p:nvSpPr>
        <p:spPr>
          <a:xfrm>
            <a:off x="7374835" y="1687079"/>
            <a:ext cx="297744" cy="2770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Ellipse 4"/>
          <p:cNvSpPr/>
          <p:nvPr/>
        </p:nvSpPr>
        <p:spPr>
          <a:xfrm flipH="1">
            <a:off x="8239537" y="1533496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Ellipse 5"/>
          <p:cNvSpPr/>
          <p:nvPr/>
        </p:nvSpPr>
        <p:spPr>
          <a:xfrm flipH="1">
            <a:off x="7921483" y="2073522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" name="Ellipse 6"/>
          <p:cNvSpPr/>
          <p:nvPr/>
        </p:nvSpPr>
        <p:spPr>
          <a:xfrm flipH="1">
            <a:off x="7573402" y="1083763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Ellipse 7"/>
          <p:cNvSpPr/>
          <p:nvPr/>
        </p:nvSpPr>
        <p:spPr>
          <a:xfrm flipH="1">
            <a:off x="8670232" y="930180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Ellipse 8"/>
          <p:cNvSpPr/>
          <p:nvPr/>
        </p:nvSpPr>
        <p:spPr>
          <a:xfrm flipH="1">
            <a:off x="9334283" y="1536913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Ellipse 9"/>
          <p:cNvSpPr/>
          <p:nvPr/>
        </p:nvSpPr>
        <p:spPr>
          <a:xfrm flipH="1">
            <a:off x="8829259" y="2257665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Ellipse 10"/>
          <p:cNvSpPr/>
          <p:nvPr/>
        </p:nvSpPr>
        <p:spPr>
          <a:xfrm flipH="1">
            <a:off x="6575529" y="1556800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Ellipse 11"/>
          <p:cNvSpPr/>
          <p:nvPr/>
        </p:nvSpPr>
        <p:spPr>
          <a:xfrm flipH="1">
            <a:off x="6893582" y="720741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" name="Ellipse 12"/>
          <p:cNvSpPr/>
          <p:nvPr/>
        </p:nvSpPr>
        <p:spPr>
          <a:xfrm flipH="1">
            <a:off x="6931034" y="2257665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" name="Tekstfelt 13"/>
          <p:cNvSpPr txBox="1"/>
          <p:nvPr/>
        </p:nvSpPr>
        <p:spPr>
          <a:xfrm>
            <a:off x="7914857" y="10215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 mol</a:t>
            </a:r>
          </a:p>
        </p:txBody>
      </p:sp>
      <p:sp>
        <p:nvSpPr>
          <p:cNvPr id="15" name="Ellipse 14"/>
          <p:cNvSpPr/>
          <p:nvPr/>
        </p:nvSpPr>
        <p:spPr>
          <a:xfrm>
            <a:off x="6331226" y="2693504"/>
            <a:ext cx="3607904" cy="2782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felt 15"/>
          <p:cNvSpPr txBox="1"/>
          <p:nvPr/>
        </p:nvSpPr>
        <p:spPr>
          <a:xfrm>
            <a:off x="7803324" y="264798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Vægt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C2F9A025-D229-4DA5-A02C-670DD894ACD3}"/>
              </a:ext>
            </a:extLst>
          </p:cNvPr>
          <p:cNvSpPr txBox="1"/>
          <p:nvPr/>
        </p:nvSpPr>
        <p:spPr>
          <a:xfrm>
            <a:off x="1130266" y="5651684"/>
            <a:ext cx="78864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a-DK" i="1" dirty="0"/>
              <a:t>Molarmassen er massen af 1 mol af et stof, enheden er derfor g/mol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700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 tre vigtige begreber:</a:t>
            </a:r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EA41867D-3E17-46E7-A279-6FFB9EC6A32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0237" y="2428940"/>
          <a:ext cx="10515600" cy="2981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686897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75431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464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1200268"/>
                    </a:ext>
                  </a:extLst>
                </a:gridCol>
              </a:tblGrid>
              <a:tr h="719588">
                <a:tc>
                  <a:txBody>
                    <a:bodyPr/>
                    <a:lstStyle/>
                    <a:p>
                      <a:pPr algn="ctr"/>
                      <a:r>
                        <a:rPr lang="da-DK" sz="2400" b="1" dirty="0"/>
                        <a:t>Navn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dirty="0"/>
                        <a:t>Enhed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dirty="0"/>
                        <a:t>Hvor kan det findes?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323672"/>
                  </a:ext>
                </a:extLst>
              </a:tr>
              <a:tr h="719588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Molarmasse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g/mol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I det periodiske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61318"/>
                  </a:ext>
                </a:extLst>
              </a:tr>
              <a:tr h="719588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Med en vægt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577541"/>
                  </a:ext>
                </a:extLst>
              </a:tr>
              <a:tr h="719588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Stofmængde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Det skal regnes ud..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066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33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74D1A-20A7-4DAA-88E1-9261D800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Beregninger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FFFE01-156F-4757-A55E-5981A6DF7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 = m/M</a:t>
            </a:r>
          </a:p>
          <a:p>
            <a:endParaRPr lang="da-DK" dirty="0"/>
          </a:p>
          <a:p>
            <a:r>
              <a:rPr lang="da-DK" dirty="0"/>
              <a:t>m = n*M</a:t>
            </a:r>
          </a:p>
          <a:p>
            <a:endParaRPr lang="da-DK" dirty="0"/>
          </a:p>
          <a:p>
            <a:r>
              <a:rPr lang="da-DK" dirty="0"/>
              <a:t>M = m/n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B4AF1D4-387B-4CC8-91BE-F4AB56FC30E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27"/>
          <a:stretch/>
        </p:blipFill>
        <p:spPr bwMode="auto">
          <a:xfrm>
            <a:off x="6062490" y="2267996"/>
            <a:ext cx="3211512" cy="2567953"/>
          </a:xfrm>
          <a:prstGeom prst="rect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184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FD749-12DE-40F8-A447-EBAF5A1B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Beregn mængden af vand og O</a:t>
            </a:r>
            <a:r>
              <a:rPr lang="da-DK" sz="1800" dirty="0"/>
              <a:t>2</a:t>
            </a:r>
            <a:r>
              <a:rPr lang="da-DK" dirty="0"/>
              <a:t>. </a:t>
            </a:r>
            <a:br>
              <a:rPr lang="da-DK" dirty="0"/>
            </a:br>
            <a:r>
              <a:rPr lang="da-DK" dirty="0"/>
              <a:t>Du starter med 8,0g H</a:t>
            </a:r>
            <a:r>
              <a:rPr lang="da-DK" sz="1800" dirty="0"/>
              <a:t>2</a:t>
            </a:r>
            <a:endParaRPr lang="da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8E687FC9-00AF-49F1-A651-B957C086A3A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1796491423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938317660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546216078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778523567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752201412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3475846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2H</a:t>
                      </a:r>
                      <a:r>
                        <a:rPr lang="da-DK" sz="1200" dirty="0"/>
                        <a:t>2</a:t>
                      </a:r>
                      <a:r>
                        <a:rPr lang="da-DK" sz="1600" dirty="0"/>
                        <a:t>  (g)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dirty="0"/>
                        <a:t>O</a:t>
                      </a:r>
                      <a:r>
                        <a:rPr lang="da-DK" sz="1200" dirty="0"/>
                        <a:t>2</a:t>
                      </a:r>
                      <a:r>
                        <a:rPr lang="da-DK" sz="1600" dirty="0"/>
                        <a:t> (g)</a:t>
                      </a:r>
                      <a:endParaRPr lang="da-D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2H</a:t>
                      </a:r>
                      <a:r>
                        <a:rPr lang="da-DK" sz="1200" dirty="0"/>
                        <a:t>2</a:t>
                      </a:r>
                      <a:r>
                        <a:rPr lang="da-DK" sz="1800" dirty="0"/>
                        <a:t>O  (l)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4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2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2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0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21777-786D-49E9-876C-4E4BE376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man løser mængdeberegninger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2C3AE6-7BBC-43A9-88D2-4BE3DEF5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a-DK" dirty="0"/>
              <a:t>Opskriv de kendte oplysninger givet i opgaven</a:t>
            </a:r>
          </a:p>
          <a:p>
            <a:pPr>
              <a:buFont typeface="+mj-lt"/>
              <a:buAutoNum type="arabicPeriod"/>
            </a:pPr>
            <a:endParaRPr lang="da-DK" dirty="0"/>
          </a:p>
          <a:p>
            <a:pPr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30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FD749-12DE-40F8-A447-EBAF5A1B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Beregn mængden af vand og O</a:t>
            </a:r>
            <a:r>
              <a:rPr lang="da-DK" sz="1800" dirty="0"/>
              <a:t>2</a:t>
            </a:r>
            <a:r>
              <a:rPr lang="da-DK" dirty="0"/>
              <a:t>. </a:t>
            </a:r>
            <a:br>
              <a:rPr lang="da-DK" dirty="0"/>
            </a:br>
            <a:r>
              <a:rPr lang="da-DK" dirty="0"/>
              <a:t>Du starter med 8,0g H</a:t>
            </a:r>
            <a:r>
              <a:rPr lang="da-DK" sz="1800" dirty="0"/>
              <a:t>2</a:t>
            </a:r>
            <a:endParaRPr lang="da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8E687FC9-00AF-49F1-A651-B957C086A3A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1796491423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938317660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546216078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778523567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752201412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3475846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2H</a:t>
                      </a:r>
                      <a:r>
                        <a:rPr lang="da-DK" sz="1200" dirty="0"/>
                        <a:t>2</a:t>
                      </a:r>
                      <a:r>
                        <a:rPr lang="da-DK" sz="1600" dirty="0"/>
                        <a:t>  (g)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dirty="0"/>
                        <a:t>O</a:t>
                      </a:r>
                      <a:r>
                        <a:rPr lang="da-DK" sz="1200" dirty="0"/>
                        <a:t>2</a:t>
                      </a:r>
                      <a:r>
                        <a:rPr lang="da-DK" sz="1600" dirty="0"/>
                        <a:t> (g)</a:t>
                      </a:r>
                      <a:endParaRPr lang="da-D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2H</a:t>
                      </a:r>
                      <a:r>
                        <a:rPr lang="da-DK" sz="1200" dirty="0"/>
                        <a:t>2</a:t>
                      </a:r>
                      <a:r>
                        <a:rPr lang="da-DK" sz="1800" dirty="0"/>
                        <a:t>O  (l)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8,0g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4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2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2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6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21777-786D-49E9-876C-4E4BE376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man løser mængdeberegninger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2C3AE6-7BBC-43A9-88D2-4BE3DEF5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a-DK" dirty="0"/>
              <a:t>Opskriv de kendte oplysninger givet i opgaven</a:t>
            </a:r>
          </a:p>
          <a:p>
            <a:pPr>
              <a:buFont typeface="+mj-lt"/>
              <a:buAutoNum type="arabicPeriod"/>
            </a:pPr>
            <a:r>
              <a:rPr lang="da-DK" dirty="0"/>
              <a:t>Beregn de </a:t>
            </a:r>
            <a:r>
              <a:rPr lang="da-DK" dirty="0" err="1"/>
              <a:t>molare</a:t>
            </a:r>
            <a:r>
              <a:rPr lang="da-DK" dirty="0"/>
              <a:t> masser (koefficienterne regnes IKKE med) (molarmasse for de forskelle atomer/molekyler)</a:t>
            </a:r>
          </a:p>
          <a:p>
            <a:pPr>
              <a:buFont typeface="+mj-lt"/>
              <a:buAutoNum type="arabicPeriod"/>
            </a:pPr>
            <a:endParaRPr lang="da-DK" dirty="0"/>
          </a:p>
          <a:p>
            <a:pPr>
              <a:buFont typeface="+mj-lt"/>
              <a:buAutoNum type="arabicPeriod"/>
            </a:pPr>
            <a:endParaRPr lang="da-DK" dirty="0"/>
          </a:p>
          <a:p>
            <a:pPr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674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FD749-12DE-40F8-A447-EBAF5A1B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Beregn mængden af vand og O</a:t>
            </a:r>
            <a:r>
              <a:rPr lang="da-DK" sz="1800" dirty="0"/>
              <a:t>2</a:t>
            </a:r>
            <a:r>
              <a:rPr lang="da-DK" dirty="0"/>
              <a:t>. </a:t>
            </a:r>
            <a:br>
              <a:rPr lang="da-DK" dirty="0"/>
            </a:br>
            <a:r>
              <a:rPr lang="da-DK" dirty="0"/>
              <a:t>Du starter med 8,0g H</a:t>
            </a:r>
            <a:r>
              <a:rPr lang="da-DK" sz="1800" dirty="0"/>
              <a:t>2</a:t>
            </a:r>
            <a:endParaRPr lang="da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8E687FC9-00AF-49F1-A651-B957C086A3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1796491423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938317660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546216078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778523567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752201412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3475846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2H</a:t>
                      </a:r>
                      <a:r>
                        <a:rPr lang="da-DK" sz="1200" dirty="0"/>
                        <a:t>2</a:t>
                      </a:r>
                      <a:r>
                        <a:rPr lang="da-DK" sz="1600" dirty="0"/>
                        <a:t>  (g)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dirty="0"/>
                        <a:t>O</a:t>
                      </a:r>
                      <a:r>
                        <a:rPr lang="da-DK" sz="1200" dirty="0"/>
                        <a:t>2</a:t>
                      </a:r>
                      <a:r>
                        <a:rPr lang="da-DK" sz="1600" dirty="0"/>
                        <a:t> (g)</a:t>
                      </a:r>
                      <a:endParaRPr lang="da-D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2H</a:t>
                      </a:r>
                      <a:r>
                        <a:rPr lang="da-DK" sz="1200" dirty="0"/>
                        <a:t>2</a:t>
                      </a:r>
                      <a:r>
                        <a:rPr lang="da-DK" sz="1800" dirty="0"/>
                        <a:t>O  (l)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8,0g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4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2,0 g/mol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32,0 g/mol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18,0 g/mol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2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2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3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21777-786D-49E9-876C-4E4BE376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man løser mængdeberegninger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2C3AE6-7BBC-43A9-88D2-4BE3DEF5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a-DK" dirty="0"/>
              <a:t>Opskriv de kendte oplysninger givet i opgaven</a:t>
            </a:r>
          </a:p>
          <a:p>
            <a:pPr>
              <a:buFont typeface="+mj-lt"/>
              <a:buAutoNum type="arabicPeriod"/>
            </a:pPr>
            <a:r>
              <a:rPr lang="da-DK" dirty="0"/>
              <a:t>Beregn de </a:t>
            </a:r>
            <a:r>
              <a:rPr lang="da-DK" dirty="0" err="1"/>
              <a:t>molare</a:t>
            </a:r>
            <a:r>
              <a:rPr lang="da-DK" dirty="0"/>
              <a:t> masser. (koefficienterne regnes IKKE med) (molarmasse for de forskelle atomer/molekyler)</a:t>
            </a:r>
          </a:p>
          <a:p>
            <a:pPr>
              <a:buFont typeface="+mj-lt"/>
              <a:buAutoNum type="arabicPeriod"/>
            </a:pPr>
            <a:r>
              <a:rPr lang="da-DK" dirty="0"/>
              <a:t>Beregn stofmængden af det stof, hvis masse kendes (n=m/M)</a:t>
            </a:r>
          </a:p>
          <a:p>
            <a:pPr>
              <a:buFont typeface="+mj-lt"/>
              <a:buAutoNum type="arabicPeriod"/>
            </a:pPr>
            <a:endParaRPr lang="da-DK" dirty="0"/>
          </a:p>
          <a:p>
            <a:pPr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773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FD749-12DE-40F8-A447-EBAF5A1B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Beregn mængden af vand og O</a:t>
            </a:r>
            <a:r>
              <a:rPr lang="da-DK" sz="1800" dirty="0"/>
              <a:t>2</a:t>
            </a:r>
            <a:r>
              <a:rPr lang="da-DK" dirty="0"/>
              <a:t>. </a:t>
            </a:r>
            <a:br>
              <a:rPr lang="da-DK" dirty="0"/>
            </a:br>
            <a:r>
              <a:rPr lang="da-DK" dirty="0"/>
              <a:t>Du starter med 8,0g H</a:t>
            </a:r>
            <a:r>
              <a:rPr lang="da-DK" sz="1800" dirty="0"/>
              <a:t>2</a:t>
            </a:r>
            <a:endParaRPr lang="da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8E687FC9-00AF-49F1-A651-B957C086A3A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1796491423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938317660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546216078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778523567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752201412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3475846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2H</a:t>
                      </a:r>
                      <a:r>
                        <a:rPr lang="da-DK" sz="1200" dirty="0"/>
                        <a:t>2</a:t>
                      </a:r>
                      <a:r>
                        <a:rPr lang="da-DK" sz="1600" dirty="0"/>
                        <a:t>  (g)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dirty="0"/>
                        <a:t>O</a:t>
                      </a:r>
                      <a:r>
                        <a:rPr lang="da-DK" sz="1200" dirty="0"/>
                        <a:t>2</a:t>
                      </a:r>
                      <a:r>
                        <a:rPr lang="da-DK" sz="1600" dirty="0"/>
                        <a:t> (g)</a:t>
                      </a:r>
                      <a:endParaRPr lang="da-D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2H</a:t>
                      </a:r>
                      <a:r>
                        <a:rPr lang="da-DK" sz="1200" dirty="0"/>
                        <a:t>2</a:t>
                      </a:r>
                      <a:r>
                        <a:rPr lang="da-DK" sz="1800" dirty="0"/>
                        <a:t>O  (l)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8,0g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4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2,0 g/mol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32,0 g/mol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18,0 g/mol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2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4,0 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2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36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BE653-9C5A-47C5-A22B-44F7230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bruger man mængdeberegninger til?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F6C1CCF-96CA-4B0B-A36E-21BF2843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8772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21777-786D-49E9-876C-4E4BE376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man løser mængdeberegninger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2C3AE6-7BBC-43A9-88D2-4BE3DEF5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a-DK" dirty="0"/>
              <a:t>Opskriv de kendte oplysninger givet i opgaven</a:t>
            </a:r>
          </a:p>
          <a:p>
            <a:pPr>
              <a:buFont typeface="+mj-lt"/>
              <a:buAutoNum type="arabicPeriod"/>
            </a:pPr>
            <a:r>
              <a:rPr lang="da-DK" dirty="0"/>
              <a:t>Beregn de </a:t>
            </a:r>
            <a:r>
              <a:rPr lang="da-DK" dirty="0" err="1"/>
              <a:t>molare</a:t>
            </a:r>
            <a:r>
              <a:rPr lang="da-DK" dirty="0"/>
              <a:t> masser. (koefficienterne regnes IKKE med) (molarmasse for de forskelle atomer/molekyler)</a:t>
            </a:r>
          </a:p>
          <a:p>
            <a:pPr>
              <a:buFont typeface="+mj-lt"/>
              <a:buAutoNum type="arabicPeriod"/>
            </a:pPr>
            <a:r>
              <a:rPr lang="da-DK" dirty="0"/>
              <a:t>Beregn stofmængden af det stof, hvis masse kendes (n=m/M)</a:t>
            </a:r>
          </a:p>
          <a:p>
            <a:pPr>
              <a:buFont typeface="+mj-lt"/>
              <a:buAutoNum type="arabicPeriod"/>
            </a:pPr>
            <a:r>
              <a:rPr lang="da-DK" dirty="0"/>
              <a:t>Brug koefficienterne i reaktionsskemaet til at finde stofmængden af det stof, hvis masse skal beregnes. </a:t>
            </a:r>
          </a:p>
          <a:p>
            <a:pPr>
              <a:buFont typeface="+mj-lt"/>
              <a:buAutoNum type="arabicPeriod"/>
            </a:pPr>
            <a:endParaRPr lang="da-DK" dirty="0"/>
          </a:p>
          <a:p>
            <a:pPr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423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FD749-12DE-40F8-A447-EBAF5A1B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Beregn mængden af vand og O</a:t>
            </a:r>
            <a:r>
              <a:rPr lang="da-DK" sz="1800" dirty="0"/>
              <a:t>2</a:t>
            </a:r>
            <a:r>
              <a:rPr lang="da-DK" dirty="0"/>
              <a:t>. </a:t>
            </a:r>
            <a:br>
              <a:rPr lang="da-DK" dirty="0"/>
            </a:br>
            <a:r>
              <a:rPr lang="da-DK" dirty="0"/>
              <a:t>Du starter med 8,0g H</a:t>
            </a:r>
            <a:r>
              <a:rPr lang="da-DK" sz="1800" dirty="0"/>
              <a:t>2</a:t>
            </a:r>
            <a:endParaRPr lang="da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8E687FC9-00AF-49F1-A651-B957C086A3A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1796491423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938317660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546216078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778523567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752201412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3475846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2H</a:t>
                      </a:r>
                      <a:r>
                        <a:rPr lang="da-DK" sz="1200" dirty="0"/>
                        <a:t>2</a:t>
                      </a:r>
                      <a:r>
                        <a:rPr lang="da-DK" sz="1600" dirty="0"/>
                        <a:t>  (g)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dirty="0"/>
                        <a:t>O</a:t>
                      </a:r>
                      <a:r>
                        <a:rPr lang="da-DK" sz="1200" dirty="0"/>
                        <a:t>2</a:t>
                      </a:r>
                      <a:r>
                        <a:rPr lang="da-DK" sz="1600" dirty="0"/>
                        <a:t> (g)</a:t>
                      </a:r>
                      <a:endParaRPr lang="da-D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2H</a:t>
                      </a:r>
                      <a:r>
                        <a:rPr lang="da-DK" sz="1200" dirty="0"/>
                        <a:t>2</a:t>
                      </a:r>
                      <a:r>
                        <a:rPr lang="da-DK" sz="1800" dirty="0"/>
                        <a:t>O  (l)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8,0g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4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2,0 g/mol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32,0 g/mol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18,0 g/mol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2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4,0 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2,0 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4,0 mol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2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72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21777-786D-49E9-876C-4E4BE376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man løser mængdeberegninger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2C3AE6-7BBC-43A9-88D2-4BE3DEF5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a-DK" dirty="0"/>
              <a:t>Opskriv de kendte oplysninger givet i opgaven</a:t>
            </a:r>
          </a:p>
          <a:p>
            <a:pPr>
              <a:buFont typeface="+mj-lt"/>
              <a:buAutoNum type="arabicPeriod"/>
            </a:pPr>
            <a:r>
              <a:rPr lang="da-DK" dirty="0"/>
              <a:t>Beregn molarmasserne. (koefficienterne regnes IKKE med) (molarmasse for de forskelle atomer/molekyler)</a:t>
            </a:r>
          </a:p>
          <a:p>
            <a:pPr>
              <a:buFont typeface="+mj-lt"/>
              <a:buAutoNum type="arabicPeriod"/>
            </a:pPr>
            <a:r>
              <a:rPr lang="da-DK" dirty="0"/>
              <a:t>Beregn stofmængden af det stof, hvis masse kendes (n=m/M)</a:t>
            </a:r>
          </a:p>
          <a:p>
            <a:pPr>
              <a:buFont typeface="+mj-lt"/>
              <a:buAutoNum type="arabicPeriod"/>
            </a:pPr>
            <a:r>
              <a:rPr lang="da-DK" dirty="0"/>
              <a:t>Brug koefficienterne i reaktionsskemaet til at finde stofmængden af det stof, hvis masse skal beregnes. </a:t>
            </a:r>
          </a:p>
          <a:p>
            <a:pPr>
              <a:buFont typeface="+mj-lt"/>
              <a:buAutoNum type="arabicPeriod"/>
            </a:pPr>
            <a:r>
              <a:rPr lang="da-DK" dirty="0"/>
              <a:t>Beregn massen af det ønskede stof (m=n*M)</a:t>
            </a:r>
          </a:p>
          <a:p>
            <a:pPr>
              <a:buFont typeface="+mj-lt"/>
              <a:buAutoNum type="arabicPeriod"/>
            </a:pPr>
            <a:endParaRPr lang="da-DK" dirty="0"/>
          </a:p>
          <a:p>
            <a:pPr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0621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FD749-12DE-40F8-A447-EBAF5A1B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Beregn mængden af vand og O</a:t>
            </a:r>
            <a:r>
              <a:rPr lang="da-DK" sz="1800" dirty="0"/>
              <a:t>2</a:t>
            </a:r>
            <a:r>
              <a:rPr lang="da-DK" dirty="0"/>
              <a:t>. </a:t>
            </a:r>
            <a:br>
              <a:rPr lang="da-DK" dirty="0"/>
            </a:br>
            <a:r>
              <a:rPr lang="da-DK" dirty="0"/>
              <a:t>Du starter med 8,0g H</a:t>
            </a:r>
            <a:r>
              <a:rPr lang="da-DK" sz="1800" dirty="0"/>
              <a:t>2</a:t>
            </a:r>
            <a:endParaRPr lang="da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8E687FC9-00AF-49F1-A651-B957C086A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542067"/>
              </p:ext>
            </p:extLst>
          </p:nvPr>
        </p:nvGraphicFramePr>
        <p:xfrm>
          <a:off x="677863" y="2160588"/>
          <a:ext cx="8596314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1796491423"/>
                    </a:ext>
                  </a:extLst>
                </a:gridCol>
                <a:gridCol w="1707274">
                  <a:extLst>
                    <a:ext uri="{9D8B030D-6E8A-4147-A177-3AD203B41FA5}">
                      <a16:colId xmlns:a16="http://schemas.microsoft.com/office/drawing/2014/main" val="2938317660"/>
                    </a:ext>
                  </a:extLst>
                </a:gridCol>
                <a:gridCol w="1158164">
                  <a:extLst>
                    <a:ext uri="{9D8B030D-6E8A-4147-A177-3AD203B41FA5}">
                      <a16:colId xmlns:a16="http://schemas.microsoft.com/office/drawing/2014/main" val="1546216078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778523567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752201412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3475846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2H</a:t>
                      </a:r>
                      <a:r>
                        <a:rPr lang="da-DK" sz="1200" dirty="0"/>
                        <a:t>2</a:t>
                      </a:r>
                      <a:r>
                        <a:rPr lang="da-DK" sz="1600" dirty="0"/>
                        <a:t>  (g)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dirty="0"/>
                        <a:t>1O</a:t>
                      </a:r>
                      <a:r>
                        <a:rPr lang="da-DK" sz="1200" dirty="0"/>
                        <a:t>2</a:t>
                      </a:r>
                      <a:r>
                        <a:rPr lang="da-DK" sz="1600" dirty="0"/>
                        <a:t> (g)</a:t>
                      </a:r>
                      <a:endParaRPr lang="da-D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2H</a:t>
                      </a:r>
                      <a:r>
                        <a:rPr lang="da-DK" sz="1200" dirty="0"/>
                        <a:t>2</a:t>
                      </a:r>
                      <a:r>
                        <a:rPr lang="da-DK" sz="1800" dirty="0"/>
                        <a:t>O  (l)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8,0g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64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72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4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2*1,008g/mol= 2,016 g/mol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32,0 g/mol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18,0 g/mol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2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4,0mol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2,0 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4,0 mol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2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Mængdeberegning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Medicin</a:t>
            </a:r>
          </a:p>
          <a:p>
            <a:pPr lvl="1"/>
            <a:r>
              <a:rPr lang="da-DK" dirty="0"/>
              <a:t>Dosis</a:t>
            </a:r>
          </a:p>
          <a:p>
            <a:pPr lvl="1"/>
            <a:r>
              <a:rPr lang="da-DK" dirty="0"/>
              <a:t>Fremstilling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60" y="737321"/>
            <a:ext cx="3292328" cy="1654897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724" y="2343105"/>
            <a:ext cx="3465080" cy="24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Mængdeberegning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Medicin</a:t>
            </a:r>
          </a:p>
          <a:p>
            <a:pPr lvl="1"/>
            <a:r>
              <a:rPr lang="da-DK" dirty="0"/>
              <a:t>Dosis</a:t>
            </a:r>
          </a:p>
          <a:p>
            <a:pPr lvl="1"/>
            <a:r>
              <a:rPr lang="da-DK" dirty="0"/>
              <a:t>Fremstilling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b="1" dirty="0"/>
              <a:t>Opklaring af giftmord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582" y="1825625"/>
            <a:ext cx="3247303" cy="194261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743" y="2444561"/>
            <a:ext cx="2846676" cy="2647358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988" y="3889737"/>
            <a:ext cx="1697326" cy="21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5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Mængdeberegning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Medicin</a:t>
            </a:r>
          </a:p>
          <a:p>
            <a:pPr lvl="1"/>
            <a:r>
              <a:rPr lang="da-DK" dirty="0"/>
              <a:t>Dosis</a:t>
            </a:r>
          </a:p>
          <a:p>
            <a:pPr lvl="1"/>
            <a:r>
              <a:rPr lang="da-DK" dirty="0"/>
              <a:t>Fremstilling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Opklaring af giftmord</a:t>
            </a:r>
          </a:p>
          <a:p>
            <a:endParaRPr lang="da-DK" dirty="0"/>
          </a:p>
          <a:p>
            <a:r>
              <a:rPr lang="da-DK" b="1" dirty="0"/>
              <a:t>CO</a:t>
            </a:r>
            <a:r>
              <a:rPr lang="da-DK" b="1" baseline="-25000" dirty="0"/>
              <a:t>2</a:t>
            </a:r>
            <a:r>
              <a:rPr lang="da-DK" b="1" dirty="0"/>
              <a:t> udslip</a:t>
            </a:r>
          </a:p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28" y="1733695"/>
            <a:ext cx="4036723" cy="2749798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835" y="3592946"/>
            <a:ext cx="2827965" cy="28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7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9092D-5363-466C-BDBA-93823A34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Mængdeberegningens vigtige 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92B052-9A75-422C-AAD5-211030F2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Masse</a:t>
            </a:r>
          </a:p>
          <a:p>
            <a:endParaRPr lang="da-DK" dirty="0"/>
          </a:p>
          <a:p>
            <a:r>
              <a:rPr lang="da-DK" dirty="0"/>
              <a:t>Stofmængden </a:t>
            </a:r>
          </a:p>
          <a:p>
            <a:endParaRPr lang="da-DK" dirty="0"/>
          </a:p>
          <a:p>
            <a:r>
              <a:rPr lang="da-DK" dirty="0"/>
              <a:t>Molarmassen 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2089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09DCA-A85F-41C4-99C3-CBEEE346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Masse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224BDE-FFFB-4FB7-8F8F-650735AC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Symbol: </a:t>
            </a:r>
            <a:r>
              <a:rPr lang="da-DK" b="1" dirty="0"/>
              <a:t>m</a:t>
            </a:r>
          </a:p>
          <a:p>
            <a:r>
              <a:rPr lang="da-DK" dirty="0"/>
              <a:t>Enhed: </a:t>
            </a:r>
            <a:r>
              <a:rPr lang="da-DK" b="1" dirty="0"/>
              <a:t>gram (g)</a:t>
            </a:r>
          </a:p>
          <a:p>
            <a:endParaRPr lang="da-DK" dirty="0"/>
          </a:p>
          <a:p>
            <a:r>
              <a:rPr lang="da-DK" dirty="0"/>
              <a:t>Massen af salt: m(NaCl) = 2,0g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993FBC0-5814-4034-8AAA-66E44A0F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025" y="609600"/>
            <a:ext cx="1526602" cy="2102748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016146A-EBC2-4052-8A2B-5858EE56F66B}"/>
              </a:ext>
            </a:extLst>
          </p:cNvPr>
          <p:cNvSpPr txBox="1"/>
          <p:nvPr/>
        </p:nvSpPr>
        <p:spPr>
          <a:xfrm>
            <a:off x="2799763" y="4713402"/>
            <a:ext cx="5011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Massen er det vi kan veje af på en vægt.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76AD56F-B8E7-4897-893E-B350B7BB4E0B}"/>
              </a:ext>
            </a:extLst>
          </p:cNvPr>
          <p:cNvSpPr/>
          <p:nvPr/>
        </p:nvSpPr>
        <p:spPr>
          <a:xfrm>
            <a:off x="5666098" y="2712348"/>
            <a:ext cx="3607904" cy="2782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677D670-76CF-4A5C-9477-BC831040E40C}"/>
              </a:ext>
            </a:extLst>
          </p:cNvPr>
          <p:cNvSpPr txBox="1"/>
          <p:nvPr/>
        </p:nvSpPr>
        <p:spPr>
          <a:xfrm>
            <a:off x="7138196" y="266683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Vægt</a:t>
            </a:r>
          </a:p>
        </p:txBody>
      </p:sp>
    </p:spTree>
    <p:extLst>
      <p:ext uri="{BB962C8B-B14F-4D97-AF65-F5344CB8AC3E}">
        <p14:creationId xmlns:p14="http://schemas.microsoft.com/office/powerpoint/2010/main" val="6363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Stofmængde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Symbol: </a:t>
            </a:r>
            <a:r>
              <a:rPr lang="da-DK" b="1" dirty="0"/>
              <a:t>n</a:t>
            </a:r>
          </a:p>
          <a:p>
            <a:r>
              <a:rPr lang="da-DK" dirty="0"/>
              <a:t>Enhed: </a:t>
            </a:r>
            <a:r>
              <a:rPr lang="da-DK" b="1" dirty="0"/>
              <a:t>mol</a:t>
            </a:r>
          </a:p>
          <a:p>
            <a:endParaRPr lang="da-DK" dirty="0"/>
          </a:p>
          <a:p>
            <a:r>
              <a:rPr lang="da-DK" dirty="0"/>
              <a:t>Besværligt at regne i atomer og molekyler… Der er altid alt for MANGE!!!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Derfor har vi AVOGADROS TAL: </a:t>
            </a:r>
          </a:p>
          <a:p>
            <a:pPr marL="0" indent="0" algn="ctr">
              <a:buNone/>
            </a:pPr>
            <a:r>
              <a:rPr lang="da-DK" u="sng" dirty="0"/>
              <a:t>1 mol = 6,02 </a:t>
            </a:r>
            <a:r>
              <a:rPr lang="da-DK" u="sng" dirty="0">
                <a:latin typeface="Calibri" panose="020F0502020204030204" pitchFamily="34" charset="0"/>
                <a:cs typeface="Calibri" panose="020F0502020204030204" pitchFamily="34" charset="0"/>
              </a:rPr>
              <a:t>· 10</a:t>
            </a:r>
            <a:r>
              <a:rPr lang="da-DK" u="sng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da-DK" u="sng" dirty="0">
                <a:latin typeface="Calibri" panose="020F0502020204030204" pitchFamily="34" charset="0"/>
                <a:cs typeface="Calibri" panose="020F0502020204030204" pitchFamily="34" charset="0"/>
              </a:rPr>
              <a:t> enheder 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(atomer, </a:t>
            </a:r>
            <a:r>
              <a:rPr lang="da-DK" b="1" dirty="0">
                <a:latin typeface="Calibri" panose="020F0502020204030204" pitchFamily="34" charset="0"/>
                <a:cs typeface="Calibri" panose="020F0502020204030204" pitchFamily="34" charset="0"/>
              </a:rPr>
              <a:t>mol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ekyler…). </a:t>
            </a:r>
            <a:endParaRPr lang="da-DK" dirty="0"/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7374835" y="1687079"/>
            <a:ext cx="297744" cy="2770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Ellipse 4"/>
          <p:cNvSpPr/>
          <p:nvPr/>
        </p:nvSpPr>
        <p:spPr>
          <a:xfrm flipH="1">
            <a:off x="8239537" y="1533496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Ellipse 5"/>
          <p:cNvSpPr/>
          <p:nvPr/>
        </p:nvSpPr>
        <p:spPr>
          <a:xfrm flipH="1">
            <a:off x="7921483" y="2073522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" name="Ellipse 6"/>
          <p:cNvSpPr/>
          <p:nvPr/>
        </p:nvSpPr>
        <p:spPr>
          <a:xfrm flipH="1">
            <a:off x="7573402" y="1083763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Ellipse 7"/>
          <p:cNvSpPr/>
          <p:nvPr/>
        </p:nvSpPr>
        <p:spPr>
          <a:xfrm flipH="1">
            <a:off x="8670232" y="930180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Ellipse 8"/>
          <p:cNvSpPr/>
          <p:nvPr/>
        </p:nvSpPr>
        <p:spPr>
          <a:xfrm flipH="1">
            <a:off x="9334283" y="1536913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Ellipse 9"/>
          <p:cNvSpPr/>
          <p:nvPr/>
        </p:nvSpPr>
        <p:spPr>
          <a:xfrm flipH="1">
            <a:off x="8829259" y="2257665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Ellipse 10"/>
          <p:cNvSpPr/>
          <p:nvPr/>
        </p:nvSpPr>
        <p:spPr>
          <a:xfrm flipH="1">
            <a:off x="6575529" y="1556800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Ellipse 11"/>
          <p:cNvSpPr/>
          <p:nvPr/>
        </p:nvSpPr>
        <p:spPr>
          <a:xfrm flipH="1">
            <a:off x="6893582" y="720741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" name="Ellipse 12"/>
          <p:cNvSpPr/>
          <p:nvPr/>
        </p:nvSpPr>
        <p:spPr>
          <a:xfrm flipH="1">
            <a:off x="6931034" y="2257665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" name="Tekstfelt 13"/>
          <p:cNvSpPr txBox="1"/>
          <p:nvPr/>
        </p:nvSpPr>
        <p:spPr>
          <a:xfrm>
            <a:off x="7914857" y="10215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 mol</a:t>
            </a:r>
          </a:p>
        </p:txBody>
      </p:sp>
      <p:pic>
        <p:nvPicPr>
          <p:cNvPr id="1026" name="Picture 2" descr="Sådan Beregn Avogadros nummer Eksperimentelt">
            <a:extLst>
              <a:ext uri="{FF2B5EF4-FFF2-40B4-BE49-F238E27FC236}">
                <a16:creationId xmlns:a16="http://schemas.microsoft.com/office/drawing/2014/main" id="{50E816F5-1F9F-49CB-9654-11A55F812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618" y="3780148"/>
            <a:ext cx="2395310" cy="307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8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Stofmængde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Symbol: </a:t>
            </a:r>
            <a:r>
              <a:rPr lang="da-DK" b="1" dirty="0"/>
              <a:t>n</a:t>
            </a:r>
          </a:p>
          <a:p>
            <a:r>
              <a:rPr lang="da-DK" dirty="0"/>
              <a:t>Enhed: </a:t>
            </a:r>
            <a:r>
              <a:rPr lang="da-DK" b="1" dirty="0"/>
              <a:t>mol</a:t>
            </a:r>
          </a:p>
          <a:p>
            <a:endParaRPr lang="da-DK" dirty="0"/>
          </a:p>
          <a:p>
            <a:r>
              <a:rPr lang="da-DK" dirty="0"/>
              <a:t>Besværligt at regne i atomer og </a:t>
            </a:r>
            <a:r>
              <a:rPr lang="da-DK" b="1" dirty="0"/>
              <a:t>mol</a:t>
            </a:r>
            <a:r>
              <a:rPr lang="da-DK" dirty="0"/>
              <a:t>ekyler… Der er altid alt for MANGE!!!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Derfor har vi AVOGADROS TAL: </a:t>
            </a:r>
          </a:p>
          <a:p>
            <a:pPr marL="0" indent="0" algn="ctr">
              <a:buNone/>
            </a:pPr>
            <a:r>
              <a:rPr lang="da-DK" u="sng" dirty="0"/>
              <a:t>1 mol = 6,02 </a:t>
            </a:r>
            <a:r>
              <a:rPr lang="da-DK" u="sng" dirty="0">
                <a:latin typeface="Calibri" panose="020F0502020204030204" pitchFamily="34" charset="0"/>
                <a:cs typeface="Calibri" panose="020F0502020204030204" pitchFamily="34" charset="0"/>
              </a:rPr>
              <a:t>· 10</a:t>
            </a:r>
            <a:r>
              <a:rPr lang="da-DK" u="sng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da-DK" u="sng" dirty="0">
                <a:latin typeface="Calibri" panose="020F0502020204030204" pitchFamily="34" charset="0"/>
                <a:cs typeface="Calibri" panose="020F0502020204030204" pitchFamily="34" charset="0"/>
              </a:rPr>
              <a:t> enheder 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(atomer, </a:t>
            </a:r>
            <a:r>
              <a:rPr lang="da-DK" b="1" dirty="0">
                <a:latin typeface="Calibri" panose="020F0502020204030204" pitchFamily="34" charset="0"/>
                <a:cs typeface="Calibri" panose="020F0502020204030204" pitchFamily="34" charset="0"/>
              </a:rPr>
              <a:t>mol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ekyler…). </a:t>
            </a:r>
            <a:endParaRPr lang="da-DK" dirty="0"/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7374835" y="1687079"/>
            <a:ext cx="297744" cy="2770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Ellipse 4"/>
          <p:cNvSpPr/>
          <p:nvPr/>
        </p:nvSpPr>
        <p:spPr>
          <a:xfrm flipH="1">
            <a:off x="8239537" y="1533496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Ellipse 5"/>
          <p:cNvSpPr/>
          <p:nvPr/>
        </p:nvSpPr>
        <p:spPr>
          <a:xfrm flipH="1">
            <a:off x="7921483" y="2073522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" name="Ellipse 6"/>
          <p:cNvSpPr/>
          <p:nvPr/>
        </p:nvSpPr>
        <p:spPr>
          <a:xfrm flipH="1">
            <a:off x="7573402" y="1083763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Ellipse 7"/>
          <p:cNvSpPr/>
          <p:nvPr/>
        </p:nvSpPr>
        <p:spPr>
          <a:xfrm flipH="1">
            <a:off x="8670232" y="930180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Ellipse 8"/>
          <p:cNvSpPr/>
          <p:nvPr/>
        </p:nvSpPr>
        <p:spPr>
          <a:xfrm flipH="1">
            <a:off x="9334283" y="1536913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Ellipse 9"/>
          <p:cNvSpPr/>
          <p:nvPr/>
        </p:nvSpPr>
        <p:spPr>
          <a:xfrm flipH="1">
            <a:off x="8829259" y="2257665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Ellipse 10"/>
          <p:cNvSpPr/>
          <p:nvPr/>
        </p:nvSpPr>
        <p:spPr>
          <a:xfrm flipH="1">
            <a:off x="6575529" y="1556800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Ellipse 11"/>
          <p:cNvSpPr/>
          <p:nvPr/>
        </p:nvSpPr>
        <p:spPr>
          <a:xfrm flipH="1">
            <a:off x="6893582" y="720741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" name="Ellipse 12"/>
          <p:cNvSpPr/>
          <p:nvPr/>
        </p:nvSpPr>
        <p:spPr>
          <a:xfrm flipH="1">
            <a:off x="6931034" y="2257665"/>
            <a:ext cx="318054" cy="3071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" name="Tekstfelt 13"/>
          <p:cNvSpPr txBox="1"/>
          <p:nvPr/>
        </p:nvSpPr>
        <p:spPr>
          <a:xfrm>
            <a:off x="7914857" y="10215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 mol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EEBDEC51-928F-42FF-94A1-B3F870F40A4A}"/>
              </a:ext>
            </a:extLst>
          </p:cNvPr>
          <p:cNvSpPr txBox="1"/>
          <p:nvPr/>
        </p:nvSpPr>
        <p:spPr>
          <a:xfrm>
            <a:off x="1423447" y="5260157"/>
            <a:ext cx="691927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2500" dirty="0"/>
              <a:t>Stofmængden beskriver altså hvor mange (antallet) molekyler eller atomer vi har</a:t>
            </a:r>
          </a:p>
        </p:txBody>
      </p:sp>
    </p:spTree>
    <p:extLst>
      <p:ext uri="{BB962C8B-B14F-4D97-AF65-F5344CB8AC3E}">
        <p14:creationId xmlns:p14="http://schemas.microsoft.com/office/powerpoint/2010/main" val="4200448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433</TotalTime>
  <Words>775</Words>
  <Application>Microsoft Office PowerPoint</Application>
  <PresentationFormat>Widescreen</PresentationFormat>
  <Paragraphs>204</Paragraphs>
  <Slides>23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Mængdeberegninger</vt:lpstr>
      <vt:lpstr>Hvad bruger man mængdeberegninger til?</vt:lpstr>
      <vt:lpstr>Mængdeberegning</vt:lpstr>
      <vt:lpstr>Mængdeberegning</vt:lpstr>
      <vt:lpstr>Mængdeberegning</vt:lpstr>
      <vt:lpstr>Mængdeberegningens vigtige begreber</vt:lpstr>
      <vt:lpstr>Masse</vt:lpstr>
      <vt:lpstr>Stofmængde</vt:lpstr>
      <vt:lpstr>Stofmængde</vt:lpstr>
      <vt:lpstr>Molarmassen</vt:lpstr>
      <vt:lpstr>De tre vigtige begreber:</vt:lpstr>
      <vt:lpstr>Beregninger </vt:lpstr>
      <vt:lpstr>Beregn mængden af vand og O2.  Du starter med 8,0g H2</vt:lpstr>
      <vt:lpstr>Hvordan man løser mængdeberegninger</vt:lpstr>
      <vt:lpstr>Beregn mængden af vand og O2.  Du starter med 8,0g H2</vt:lpstr>
      <vt:lpstr>Hvordan man løser mængdeberegninger</vt:lpstr>
      <vt:lpstr>Beregn mængden af vand og O2.  Du starter med 8,0g H2</vt:lpstr>
      <vt:lpstr>Hvordan man løser mængdeberegninger</vt:lpstr>
      <vt:lpstr>Beregn mængden af vand og O2.  Du starter med 8,0g H2</vt:lpstr>
      <vt:lpstr>Hvordan man løser mængdeberegninger</vt:lpstr>
      <vt:lpstr>Beregn mængden af vand og O2.  Du starter med 8,0g H2</vt:lpstr>
      <vt:lpstr>Hvordan man løser mængdeberegninger</vt:lpstr>
      <vt:lpstr>Beregn mængden af vand og O2.  Du starter med 8,0g H2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Mængdeberegninger</dc:title>
  <dc:creator>Mette Bengtsson Spangen</dc:creator>
  <cp:lastModifiedBy>Mette Spangen</cp:lastModifiedBy>
  <cp:revision>12</cp:revision>
  <dcterms:created xsi:type="dcterms:W3CDTF">2021-01-26T12:00:08Z</dcterms:created>
  <dcterms:modified xsi:type="dcterms:W3CDTF">2022-03-02T12:14:36Z</dcterms:modified>
</cp:coreProperties>
</file>