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Book Antiqu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xg+CQ07DWmikr4FObjAANgwA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regular.fntdata"/><Relationship Id="rId11" Type="http://schemas.openxmlformats.org/officeDocument/2006/relationships/slide" Target="slides/slide6.xml"/><Relationship Id="rId22" Type="http://schemas.openxmlformats.org/officeDocument/2006/relationships/font" Target="fonts/BookAntiqua-italic.fntdata"/><Relationship Id="rId10" Type="http://schemas.openxmlformats.org/officeDocument/2006/relationships/slide" Target="slides/slide5.xml"/><Relationship Id="rId21" Type="http://schemas.openxmlformats.org/officeDocument/2006/relationships/font" Target="fonts/BookAntiqua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BookAntiqu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e7655d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8e7655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s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493776" y="3776472"/>
            <a:ext cx="719632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sz="4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493776" y="5257800"/>
            <a:ext cx="7196328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ede med billedtekst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765175" y="4267200"/>
            <a:ext cx="7612063" cy="1100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  <a:defRPr b="0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/>
          <p:nvPr>
            <p:ph idx="2" type="pic"/>
          </p:nvPr>
        </p:nvSpPr>
        <p:spPr>
          <a:xfrm rot="-185960">
            <a:off x="1779080" y="450465"/>
            <a:ext cx="5486400" cy="3626214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765175" y="5443538"/>
            <a:ext cx="761206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lleder med billedtekst">
  <p:cSld name="2 billeder med billedtek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608946" y="381000"/>
            <a:ext cx="325036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608946" y="2084389"/>
            <a:ext cx="3250360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1967426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  <p:sp>
        <p:nvSpPr>
          <p:cNvPr id="79" name="Google Shape;79;p26"/>
          <p:cNvSpPr/>
          <p:nvPr>
            <p:ph idx="2" type="pic"/>
          </p:nvPr>
        </p:nvSpPr>
        <p:spPr>
          <a:xfrm rot="307655">
            <a:off x="4082874" y="3187732"/>
            <a:ext cx="4141140" cy="288137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sx="101000" rotWithShape="0" algn="t" dir="7200000" dist="25400" sy="101000">
              <a:srgbClr val="000000">
                <a:alpha val="49803"/>
              </a:srgbClr>
            </a:outerShdw>
          </a:effectLst>
        </p:spPr>
      </p:sp>
      <p:sp>
        <p:nvSpPr>
          <p:cNvPr id="80" name="Google Shape;80;p26"/>
          <p:cNvSpPr/>
          <p:nvPr>
            <p:ph idx="3" type="pic"/>
          </p:nvPr>
        </p:nvSpPr>
        <p:spPr>
          <a:xfrm rot="-185248">
            <a:off x="4623469" y="338031"/>
            <a:ext cx="4141140" cy="288137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lodret teks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 rot="5400000">
            <a:off x="2480190" y="355831"/>
            <a:ext cx="4182035" cy="76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et titel og teks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 rot="5400000">
            <a:off x="5463428" y="2613772"/>
            <a:ext cx="5810250" cy="1497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 rot="5400000">
            <a:off x="848519" y="105570"/>
            <a:ext cx="5810250" cy="6513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indholdsobjek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s med billede">
  <p:cSld name="Titeldias med bille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ctrTitle"/>
          </p:nvPr>
        </p:nvSpPr>
        <p:spPr>
          <a:xfrm>
            <a:off x="496889" y="3774328"/>
            <a:ext cx="719931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subTitle"/>
          </p:nvPr>
        </p:nvSpPr>
        <p:spPr>
          <a:xfrm>
            <a:off x="496888" y="5257800"/>
            <a:ext cx="71993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/>
          <p:nvPr>
            <p:ph idx="2" type="pic"/>
          </p:nvPr>
        </p:nvSpPr>
        <p:spPr>
          <a:xfrm rot="504148">
            <a:off x="4493544" y="555043"/>
            <a:ext cx="4142460" cy="308539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snitsoverskrift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765175" y="2236694"/>
            <a:ext cx="76120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sz="4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765175" y="3617259"/>
            <a:ext cx="76120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dholdsobjekter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765175" y="2084388"/>
            <a:ext cx="36576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4719637" y="2084388"/>
            <a:ext cx="36576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765174" y="1687512"/>
            <a:ext cx="3657600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765174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4719637" y="1687512"/>
            <a:ext cx="3657600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4719637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n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hold med billedtekst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608946" y="381000"/>
            <a:ext cx="325036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4495800" y="381000"/>
            <a:ext cx="4149725" cy="588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⚫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608946" y="2084389"/>
            <a:ext cx="3250360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1967426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83568" y="7647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 Antiqua"/>
              <a:buNone/>
            </a:pPr>
            <a:r>
              <a:rPr b="1" lang="da-DK">
                <a:solidFill>
                  <a:schemeClr val="lt1"/>
                </a:solidFill>
              </a:rPr>
              <a:t>Eksamen i samfundsfag C</a:t>
            </a:r>
            <a:endParaRPr/>
          </a:p>
        </p:txBody>
      </p:sp>
      <p:pic>
        <p:nvPicPr>
          <p:cNvPr descr="Eksamen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2924944"/>
            <a:ext cx="87630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Forberedelsestiden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3147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Læs spørgsmålene grundigt igennem, så I har helt styr på, hvad der ønskes af jeres besvarelse</a:t>
            </a:r>
            <a:endParaRPr/>
          </a:p>
          <a:p>
            <a:pPr indent="-33147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Læs dernæst bilagene til spørgsmålet – tag notater, streg under osv. I må gerne skrive og strege i bilagene.</a:t>
            </a:r>
            <a:endParaRPr/>
          </a:p>
          <a:p>
            <a:pPr indent="-33147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Find ud af, hvordan I vil anvende bilagene til de enkelte spørgsmål og hvad der er det centrale at få frem fra bilagene. (Hvis bilagene er hæftet sammen, er I velkomne til at skille dem ad).</a:t>
            </a:r>
            <a:endParaRPr/>
          </a:p>
          <a:p>
            <a:pPr indent="-33147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Lav en disposition for jeres besvarelse, og hav styr på, hvilke faglige begreber og teorier, I skal bruge til besvarelsen.</a:t>
            </a:r>
            <a:endParaRPr/>
          </a:p>
          <a:p>
            <a:pPr indent="-33147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Vent med at inddrage hjælpemidlerne, til I har gjort ovenstående. </a:t>
            </a:r>
            <a:endParaRPr/>
          </a:p>
          <a:p>
            <a:pPr indent="-213359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Selve prøven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</a:pPr>
            <a:r>
              <a:rPr lang="da-DK" sz="1800"/>
              <a:t>I begynder med at fremlægge jeres besvarelse i rækkefølge – ca. 7-8 minutter.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</a:pPr>
            <a:r>
              <a:rPr lang="da-DK" sz="1800"/>
              <a:t>Eksaminator kan afbryde midlertidigt, hvis der er noget, som er uklart, men i udgangspunkt er det jeres mulighed for at demonstrere så meget som muligt uden afbrydelse.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</a:pPr>
            <a:r>
              <a:rPr lang="da-DK" sz="1800"/>
              <a:t>Når I har præsenteret svar på problemstillingerne (eller tiden er ved at skride) vil eksaminationen glide over i en dialog mellem eksaminand og eksaminator.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</a:pPr>
            <a:r>
              <a:rPr lang="da-DK" sz="1800"/>
              <a:t>Hvis I i løbet af eksaminationen ikke forstår eksaminators spørgsmål, så bed om at få det gentaget.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</a:pPr>
            <a:r>
              <a:rPr lang="da-DK" sz="1800"/>
              <a:t>Censor kan stille uddybende spørgsmål undervejs. Det er normalt!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Bedømmelse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Der gives én karakter. I vil efter voteringen få en kort begrundelse for karakteren.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I bedømmelsen lægges der vægt på: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anvendelse af relevante eksempler og faglige begreber 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demonstration af viden om centrale faglige sammenhænge 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færdigheder i at anvende forskellige materialetyper til at dokumentere faglige sammenhænge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evne til at formidle og diskutere en faglig problemstilling samt argumentere for et synspunkt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evne til at formidle og analysere på fagets taksonomiske niveauer og ved anvendelse af fagets terminologi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Der gives én karakter ud fra en helhedsvurdering.</a:t>
            </a:r>
            <a:endParaRPr/>
          </a:p>
          <a:p>
            <a:pPr indent="-20193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Afsluttende bemærkninger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Til trækningen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Hils på censor.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Sørg for at få afklaret evt. uklarheder i prøvematerialet </a:t>
            </a:r>
            <a:r>
              <a:rPr lang="da-DK" u="sng"/>
              <a:t>inden</a:t>
            </a:r>
            <a:r>
              <a:rPr lang="da-DK"/>
              <a:t> i går til forberedelse.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I forberedelseslokalet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Hold styr på tiden.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Læg en plan.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Undgå panik.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I eksamenslokalet: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Tag det stille og roligt og lad være med at forcere noget.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Tag evt. en slurk vand.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Lyt godt efter, hvad eksaminator og censor siger.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Held og lykke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14206"/>
            <a:ext cx="9144000" cy="364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400">
        <p14:honeycomb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Mundtlig prøve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Der afholdes en mundtlig prøve på grundlag af et et kendt tema og et ukendt bilagsmateriale med forskellige materialetyper af et omfang på 1,5-2 normalsider a 2400 enheder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I tilknytning til prøvematerialet vil der være fokuserede underspørgsmål.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Et prøvemateriales tema er kendt af eksaminanderne, da det fremgår af undervisningsbeskrivelsen i Lectio (se næste slide)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Eksaminationstiden er ca. 24 minutter pr. eksaminand. Der gives ca. 48 minutters forberedelsestid.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De 24 minutters eksamination er alt inklusiv (også votering og karaktersamtale).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Eksamensgrundlaget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Eksamensgrundlaget er undervisningsbeskrivelsen med de 5 temaer vi har haft i løbet af skoleåret.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Undervisningsbeskrivelsen findes i Lectio under punktet ”studieplan”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Temaerne er: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Dansk politik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Køn og ligestilling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Økonomi og velfærd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Sociologi</a:t>
            </a:r>
            <a:br>
              <a:rPr lang="da-DK"/>
            </a:br>
            <a:endParaRPr/>
          </a:p>
          <a:p>
            <a:pPr indent="-20193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Prøvematerialet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 sz="2400"/>
              <a:t>Der vil være tre underspørgsmål, som alle har et klart fagligt fokus, således at man kan læse bilagsmaterialet med et givent formål.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 sz="2400"/>
              <a:t>Spørgsmålene vil være stillet på en sådan måde, at både bilagsmateriale og relevante dele af kernestof</a:t>
            </a:r>
            <a:r>
              <a:rPr lang="da-DK"/>
              <a:t>/</a:t>
            </a:r>
            <a:r>
              <a:rPr lang="da-DK" sz="2400"/>
              <a:t>pensum kan inddrages.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e7655d8f_0_0"/>
          <p:cNvSpPr txBox="1"/>
          <p:nvPr>
            <p:ph type="title"/>
          </p:nvPr>
        </p:nvSpPr>
        <p:spPr>
          <a:xfrm>
            <a:off x="765174" y="79468"/>
            <a:ext cx="7612200" cy="14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-DK"/>
              <a:t>Om spørgsmål</a:t>
            </a:r>
            <a:endParaRPr/>
          </a:p>
        </p:txBody>
      </p:sp>
      <p:sp>
        <p:nvSpPr>
          <p:cNvPr id="122" name="Google Shape;122;g128e7655d8f_0_0"/>
          <p:cNvSpPr txBox="1"/>
          <p:nvPr>
            <p:ph idx="1" type="body"/>
          </p:nvPr>
        </p:nvSpPr>
        <p:spPr>
          <a:xfrm>
            <a:off x="765175" y="2070850"/>
            <a:ext cx="7919700" cy="45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⚫"/>
            </a:pPr>
            <a:r>
              <a:rPr lang="da-DK"/>
              <a:t>Spørgsmålene følger de taksonomiske niveauer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⚫"/>
            </a:pPr>
            <a:r>
              <a:rPr lang="da-DK"/>
              <a:t>Når du skal </a:t>
            </a:r>
            <a:r>
              <a:rPr b="1" lang="da-DK" u="sng"/>
              <a:t>redegøre</a:t>
            </a:r>
            <a:r>
              <a:rPr lang="da-DK"/>
              <a:t> skal du forklare et begreb/fænomen. Denne del har typisk fokus på begreber/ideologier/teorier, som er gennemgået i undervisningen.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⚫"/>
            </a:pPr>
            <a:r>
              <a:rPr lang="da-DK"/>
              <a:t>Når du skal </a:t>
            </a:r>
            <a:r>
              <a:rPr b="1" lang="da-DK" u="sng"/>
              <a:t>undersøge</a:t>
            </a:r>
            <a:r>
              <a:rPr lang="da-DK"/>
              <a:t> skal du analysere dig frem til noget i bilagene. Fx udlede noget af en artikel/tabel/figur mv.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⚫"/>
            </a:pPr>
            <a:r>
              <a:rPr lang="da-DK"/>
              <a:t>Når du skal </a:t>
            </a:r>
            <a:r>
              <a:rPr b="1" lang="da-DK" u="sng"/>
              <a:t>diskutere</a:t>
            </a:r>
            <a:r>
              <a:rPr lang="da-DK"/>
              <a:t> skal du belyse en sag fra flere vinkler. Dvs. se på fordele/ulemper, for/imod, på den ene side/anden side osv.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⚫"/>
            </a:pPr>
            <a:r>
              <a:rPr lang="da-DK"/>
              <a:t>(Diskussion handler altså i udgangspunktet ikke om dine egne holdninger, men om faglige argumenter)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 Antiqua"/>
              <a:buNone/>
            </a:pPr>
            <a:r>
              <a:rPr lang="da-DK" sz="3000"/>
              <a:t>Eksempel</a:t>
            </a:r>
            <a:br>
              <a:rPr lang="da-DK" sz="3000"/>
            </a:br>
            <a:r>
              <a:rPr lang="da-DK" sz="3000"/>
              <a:t>Tema: Velfærdssamfundet og forsørgerbyrden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 sz="2400"/>
              <a:t>1. Redegør for de tre velfærdsmodeller, og hvilke ideologier de er udtryk for.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 sz="2400"/>
              <a:t>2. Undersøg det danske velfærdssamfunds problemer ifølge bilag A og B og tabellerne i bilag C.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 sz="2400"/>
              <a:t>3. Diskuter hvilke konsekvenser reformer om efterløn, dagpenge og øget brugerbetaling vil have for velfærden i Danmark.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Gode råd før eksamen</a:t>
            </a:r>
            <a:endParaRPr/>
          </a:p>
        </p:txBody>
      </p:sp>
      <p:pic>
        <p:nvPicPr>
          <p:cNvPr id="134" name="Google Shape;13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7139" r="7140" t="0"/>
          <a:stretch/>
        </p:blipFill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Gode råd før eksamen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/>
              <a:t>Følg med i nyheder/aviser.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/>
              <a:t>Forbered jer grundigt – find jeres svage sider og brug mest tid på dem.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/>
              <a:t>Orientér jer </a:t>
            </a:r>
            <a:r>
              <a:rPr lang="da-DK" u="sng"/>
              <a:t>grundigt</a:t>
            </a:r>
            <a:r>
              <a:rPr lang="da-DK"/>
              <a:t> i undervisningsbeskrivelsen (dvs. pensum).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/>
              <a:t>Sæt jer evt. sammen i små grupper og forklar hinanden begreber og teorier.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da-DK"/>
              <a:t>Få styr på jeres materiale og noter.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da-DK"/>
              <a:t>Trækning af spørgsmål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Eksaminator og censor vil være til stede, når der trækkes.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I vil blive bedt om at aflevere jeres (slukkede) mobiltelefon.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Eksaminanden må under prøven både i forberedelseslokalet og i eksamenslokalet medbringe alt materiale.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Der er IKKE adgang til internettet og man må ikke kommunikere med omverden.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⚫"/>
            </a:pPr>
            <a:r>
              <a:rPr lang="da-DK"/>
              <a:t>Efter spørgsmålet er trukket vil I blive bedt om at læse spørgsmålene igennem, for at sikre, I har forstået dem. </a:t>
            </a:r>
            <a:r>
              <a:rPr lang="da-DK" u="sng"/>
              <a:t>Hvis der er formuleringer, eller ord I ikke forstår, så spørg – det er sidste chance.</a:t>
            </a:r>
            <a:endParaRPr/>
          </a:p>
          <a:p>
            <a:pPr indent="-213359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holdssted">
  <a:themeElements>
    <a:clrScheme name="Opholdssted">
      <a:dk1>
        <a:srgbClr val="000000"/>
      </a:dk1>
      <a:lt1>
        <a:srgbClr val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2011-05-13T07:02:58Z</dcterms:created>
  <dc:creator>Christian</dc:creator>
</cp:coreProperties>
</file>