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1" r:id="rId4"/>
    <p:sldId id="297" r:id="rId5"/>
    <p:sldId id="312" r:id="rId6"/>
    <p:sldId id="262" r:id="rId7"/>
    <p:sldId id="314" r:id="rId8"/>
    <p:sldId id="318" r:id="rId9"/>
    <p:sldId id="316" r:id="rId10"/>
    <p:sldId id="323" r:id="rId11"/>
    <p:sldId id="322" r:id="rId12"/>
    <p:sldId id="317"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618B"/>
    <a:srgbClr val="526188"/>
    <a:srgbClr val="EDC69A"/>
    <a:srgbClr val="E7C7A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80" autoAdjust="0"/>
    <p:restoredTop sz="94577" autoAdjust="0"/>
  </p:normalViewPr>
  <p:slideViewPr>
    <p:cSldViewPr snapToGrid="0" showGuides="1">
      <p:cViewPr>
        <p:scale>
          <a:sx n="50" d="100"/>
          <a:sy n="50" d="100"/>
        </p:scale>
        <p:origin x="1334" y="845"/>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2020-11-16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57701" y="3022313"/>
            <a:ext cx="5900551"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桌面学习助手</a:t>
            </a:r>
          </a:p>
        </p:txBody>
      </p:sp>
      <p:sp>
        <p:nvSpPr>
          <p:cNvPr id="23" name="文本框 22"/>
          <p:cNvSpPr txBox="1"/>
          <p:nvPr/>
        </p:nvSpPr>
        <p:spPr>
          <a:xfrm>
            <a:off x="457700" y="4363615"/>
            <a:ext cx="3554275" cy="584775"/>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组长：邹龙威</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a:p>
            <a:r>
              <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组员：朱华彬 张梦萱 龙晓怡 付美偲</a:t>
            </a:r>
          </a:p>
        </p:txBody>
      </p:sp>
      <p:cxnSp>
        <p:nvCxnSpPr>
          <p:cNvPr id="24" name="直接连接符 23"/>
          <p:cNvCxnSpPr/>
          <p:nvPr/>
        </p:nvCxnSpPr>
        <p:spPr>
          <a:xfrm>
            <a:off x="521376" y="4179492"/>
            <a:ext cx="2774274"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1664439" cy="590550"/>
            <a:chOff x="384176" y="265897"/>
            <a:chExt cx="1694013" cy="590550"/>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1253142" cy="590550"/>
              <a:chOff x="5287963" y="239774"/>
              <a:chExt cx="1253142" cy="590550"/>
            </a:xfrm>
          </p:grpSpPr>
          <p:sp>
            <p:nvSpPr>
              <p:cNvPr id="29" name="文本框 28"/>
              <p:cNvSpPr txBox="1"/>
              <p:nvPr/>
            </p:nvSpPr>
            <p:spPr>
              <a:xfrm>
                <a:off x="5287963" y="239774"/>
                <a:ext cx="1253142"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创新点</a:t>
                </a:r>
              </a:p>
            </p:txBody>
          </p:sp>
          <p:sp>
            <p:nvSpPr>
              <p:cNvPr id="30" name="文本框 29"/>
              <p:cNvSpPr txBox="1"/>
              <p:nvPr/>
            </p:nvSpPr>
            <p:spPr>
              <a:xfrm>
                <a:off x="5287963" y="554734"/>
                <a:ext cx="1253142" cy="275590"/>
              </a:xfrm>
              <a:prstGeom prst="rect">
                <a:avLst/>
              </a:prstGeom>
              <a:noFill/>
            </p:spPr>
            <p:txBody>
              <a:bodyPr wrap="square" rtlCol="0">
                <a:spAutoFit/>
              </a:bodyPr>
              <a:lstStyle/>
              <a:p>
                <a:pPr algn="dist"/>
                <a:r>
                  <a:rPr lang="en-US" altLang="zh-CN" sz="1200" dirty="0">
                    <a:solidFill>
                      <a:schemeClr val="bg1">
                        <a:lumMod val="50000"/>
                      </a:schemeClr>
                    </a:solidFill>
                    <a:latin typeface="微软雅黑" panose="020B0503020204020204" pitchFamily="34" charset="-122"/>
                    <a:ea typeface="微软雅黑" panose="020B0503020204020204" pitchFamily="34" charset="-122"/>
                    <a:sym typeface="+mn-ea"/>
                  </a:rPr>
                  <a:t>Innovation</a:t>
                </a:r>
              </a:p>
            </p:txBody>
          </p:sp>
        </p:grpSp>
      </p:gr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
        <p:nvSpPr>
          <p:cNvPr id="2" name="文本框 1">
            <a:extLst>
              <a:ext uri="{FF2B5EF4-FFF2-40B4-BE49-F238E27FC236}">
                <a16:creationId xmlns:a16="http://schemas.microsoft.com/office/drawing/2014/main" id="{A178B837-02D2-40EE-BCA7-C572F4C1DE4F}"/>
              </a:ext>
            </a:extLst>
          </p:cNvPr>
          <p:cNvSpPr txBox="1"/>
          <p:nvPr/>
        </p:nvSpPr>
        <p:spPr>
          <a:xfrm>
            <a:off x="915558" y="1763126"/>
            <a:ext cx="9691482" cy="581057"/>
          </a:xfrm>
          <a:prstGeom prst="rect">
            <a:avLst/>
          </a:prstGeom>
          <a:noFill/>
          <a:ln w="9525">
            <a:noFill/>
          </a:ln>
        </p:spPr>
        <p:txBody>
          <a:bodyPr wrap="square">
            <a:spAutoFit/>
          </a:bodyPr>
          <a:lstStyle/>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对电脑屏幕使用时间进行了统计，便于了解每日电脑使用情况；</a:t>
            </a:r>
            <a:endParaRPr lang="en-US" altLang="zh-CN" sz="2400" dirty="0">
              <a:latin typeface="微软雅黑" charset="0"/>
              <a:ea typeface="微软雅黑" charset="0"/>
              <a:cs typeface="微软雅黑" charset="0"/>
            </a:endParaRPr>
          </a:p>
        </p:txBody>
      </p:sp>
      <p:sp>
        <p:nvSpPr>
          <p:cNvPr id="3" name="文本框 2">
            <a:extLst>
              <a:ext uri="{FF2B5EF4-FFF2-40B4-BE49-F238E27FC236}">
                <a16:creationId xmlns:a16="http://schemas.microsoft.com/office/drawing/2014/main" id="{EF8D23AB-EAEF-4724-93EF-1C81B03C36AF}"/>
              </a:ext>
            </a:extLst>
          </p:cNvPr>
          <p:cNvSpPr txBox="1"/>
          <p:nvPr/>
        </p:nvSpPr>
        <p:spPr>
          <a:xfrm>
            <a:off x="1630680" y="2989831"/>
            <a:ext cx="8538363"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dirty="0">
                <a:latin typeface="微软雅黑" charset="0"/>
                <a:ea typeface="微软雅黑" charset="0"/>
              </a:rPr>
              <a:t>通过屏幕时间统计与任务管理结合，深入了解工作效率；</a:t>
            </a:r>
            <a:endParaRPr lang="en-US" altLang="zh-CN" sz="2400" dirty="0">
              <a:latin typeface="微软雅黑" charset="0"/>
              <a:ea typeface="微软雅黑" charset="0"/>
            </a:endParaRPr>
          </a:p>
        </p:txBody>
      </p:sp>
      <p:sp>
        <p:nvSpPr>
          <p:cNvPr id="4" name="文本框 3">
            <a:extLst>
              <a:ext uri="{FF2B5EF4-FFF2-40B4-BE49-F238E27FC236}">
                <a16:creationId xmlns:a16="http://schemas.microsoft.com/office/drawing/2014/main" id="{250A8625-30A7-43EF-93B0-DE9AA2B45689}"/>
              </a:ext>
            </a:extLst>
          </p:cNvPr>
          <p:cNvSpPr txBox="1"/>
          <p:nvPr/>
        </p:nvSpPr>
        <p:spPr>
          <a:xfrm>
            <a:off x="915558" y="3948191"/>
            <a:ext cx="5470002" cy="581057"/>
          </a:xfrm>
          <a:prstGeom prst="rect">
            <a:avLst/>
          </a:prstGeom>
          <a:noFill/>
        </p:spPr>
        <p:txBody>
          <a:bodyPr wrap="square" rtlCol="0">
            <a:spAutoFit/>
          </a:bodyPr>
          <a:lstStyle/>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提供了便捷的文件管理方式。</a:t>
            </a:r>
            <a:endParaRPr lang="en-US" altLang="zh-CN" sz="2400" dirty="0">
              <a:latin typeface="微软雅黑" charset="0"/>
              <a:ea typeface="微软雅黑" charset="0"/>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
        <p:nvSpPr>
          <p:cNvPr id="12" name="文本框 11"/>
          <p:cNvSpPr txBox="1"/>
          <p:nvPr/>
        </p:nvSpPr>
        <p:spPr>
          <a:xfrm>
            <a:off x="6518211" y="2093508"/>
            <a:ext cx="4845376"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CN" altLang="en-US" sz="66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效果演示</a:t>
            </a: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3" name="文本框 12"/>
          <p:cNvSpPr txBox="1"/>
          <p:nvPr/>
        </p:nvSpPr>
        <p:spPr>
          <a:xfrm>
            <a:off x="6518211" y="3391628"/>
            <a:ext cx="2629309" cy="398780"/>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Demonstration</a:t>
            </a:r>
          </a:p>
        </p:txBody>
      </p:sp>
      <p:sp>
        <p:nvSpPr>
          <p:cNvPr id="15" name="文本框 14"/>
          <p:cNvSpPr txBox="1"/>
          <p:nvPr/>
        </p:nvSpPr>
        <p:spPr>
          <a:xfrm>
            <a:off x="3044480" y="3083852"/>
            <a:ext cx="2586775" cy="92202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PART.4</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99412" cy="591959"/>
            <a:chOff x="384176" y="265897"/>
            <a:chExt cx="2136715" cy="591959"/>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1695844" cy="591959"/>
              <a:chOff x="5287963" y="239774"/>
              <a:chExt cx="1695844" cy="591959"/>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效果演示</a:t>
                </a:r>
              </a:p>
            </p:txBody>
          </p:sp>
          <p:sp>
            <p:nvSpPr>
              <p:cNvPr id="30" name="文本框 29"/>
              <p:cNvSpPr txBox="1"/>
              <p:nvPr/>
            </p:nvSpPr>
            <p:spPr>
              <a:xfrm>
                <a:off x="5287963" y="554734"/>
                <a:ext cx="1695844" cy="276999"/>
              </a:xfrm>
              <a:prstGeom prst="rect">
                <a:avLst/>
              </a:prstGeom>
              <a:noFill/>
            </p:spPr>
            <p:txBody>
              <a:bodyPr wrap="square" rtlCol="0">
                <a:spAutoFit/>
              </a:bodyPr>
              <a:lstStyle/>
              <a:p>
                <a:pPr algn="just"/>
                <a:r>
                  <a:rPr lang="en-US" altLang="zh-CN" sz="1200" dirty="0">
                    <a:solidFill>
                      <a:schemeClr val="bg1">
                        <a:lumMod val="50000"/>
                      </a:schemeClr>
                    </a:solidFill>
                    <a:latin typeface="微软雅黑" panose="020B0503020204020204" pitchFamily="34" charset="-122"/>
                    <a:ea typeface="微软雅黑" panose="020B0503020204020204" pitchFamily="34" charset="-122"/>
                  </a:rPr>
                  <a:t>Demonstration</a:t>
                </a:r>
              </a:p>
            </p:txBody>
          </p:sp>
        </p:grpSp>
      </p:gr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10" y="2933388"/>
            <a:ext cx="6284456"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感谢欣赏 请您指正</a:t>
            </a:r>
          </a:p>
        </p:txBody>
      </p:sp>
      <p:sp>
        <p:nvSpPr>
          <p:cNvPr id="20" name="文本框 19"/>
          <p:cNvSpPr txBox="1"/>
          <p:nvPr/>
        </p:nvSpPr>
        <p:spPr>
          <a:xfrm>
            <a:off x="419735" y="3799840"/>
            <a:ext cx="6278245" cy="583565"/>
          </a:xfrm>
          <a:prstGeom prst="rect">
            <a:avLst/>
          </a:prstGeom>
          <a:noFill/>
        </p:spPr>
        <p:txBody>
          <a:bodyPr wrap="square" rtlCol="0">
            <a:spAutoFit/>
          </a:bodyPr>
          <a:lstStyle/>
          <a:p>
            <a:pPr algn="dist"/>
            <a:r>
              <a:rPr lang="en-US" altLang="zh-CN" sz="3200" dirty="0">
                <a:solidFill>
                  <a:schemeClr val="bg2">
                    <a:lumMod val="50000"/>
                  </a:schemeClr>
                </a:solidFill>
                <a:latin typeface="微软雅黑" charset="0"/>
                <a:ea typeface="微软雅黑" charset="0"/>
                <a:cs typeface="Aharoni" panose="02010803020104030203" pitchFamily="2" charset="-79"/>
              </a:rPr>
              <a:t>THANK FOR WHATCHING</a:t>
            </a:r>
          </a:p>
        </p:txBody>
      </p: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
        <p:nvSpPr>
          <p:cNvPr id="10" name="文本框 9"/>
          <p:cNvSpPr txBox="1"/>
          <p:nvPr/>
        </p:nvSpPr>
        <p:spPr>
          <a:xfrm>
            <a:off x="2230767" y="2454221"/>
            <a:ext cx="1757590" cy="891540"/>
          </a:xfrm>
          <a:prstGeom prst="rect">
            <a:avLst/>
          </a:prstGeom>
          <a:noFill/>
        </p:spPr>
        <p:txBody>
          <a:bodyPr wrap="square" rtlCol="0">
            <a:spAutoFit/>
          </a:bodyPr>
          <a:lstStyle/>
          <a:p>
            <a:pPr algn="dist"/>
            <a:r>
              <a:rPr lang="zh-CN" altLang="en-US" sz="5200"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2164080" y="3345815"/>
            <a:ext cx="1938655" cy="368300"/>
          </a:xfrm>
          <a:prstGeom prst="rect">
            <a:avLst/>
          </a:prstGeom>
          <a:noFill/>
        </p:spPr>
        <p:txBody>
          <a:bodyPr wrap="square" rtlCol="0">
            <a:spAutoFit/>
          </a:bodyPr>
          <a:lstStyle/>
          <a:p>
            <a:pPr algn="dist"/>
            <a:r>
              <a:rPr lang="en-US" altLang="zh-CN" dirty="0">
                <a:solidFill>
                  <a:schemeClr val="bg2">
                    <a:lumMod val="50000"/>
                  </a:schemeClr>
                </a:solidFill>
                <a:latin typeface="微软雅黑" charset="0"/>
                <a:cs typeface="微软雅黑" charset="0"/>
              </a:rPr>
              <a:t>CONTENT</a:t>
            </a:r>
          </a:p>
        </p:txBody>
      </p:sp>
      <p:grpSp>
        <p:nvGrpSpPr>
          <p:cNvPr id="29" name="组合 23"/>
          <p:cNvGrpSpPr/>
          <p:nvPr/>
        </p:nvGrpSpPr>
        <p:grpSpPr>
          <a:xfrm>
            <a:off x="6277619" y="1704013"/>
            <a:ext cx="4286445" cy="599124"/>
            <a:chOff x="4357092" y="1356662"/>
            <a:chExt cx="3215268" cy="449342"/>
          </a:xfrm>
        </p:grpSpPr>
        <p:sp>
          <p:nvSpPr>
            <p:cNvPr id="57" name="MH_SubTitle_1"/>
            <p:cNvSpPr txBox="1"/>
            <p:nvPr>
              <p:custDataLst>
                <p:tags r:id="rId7"/>
              </p:custDataLst>
            </p:nvPr>
          </p:nvSpPr>
          <p:spPr>
            <a:xfrm>
              <a:off x="5391574" y="1444602"/>
              <a:ext cx="2180786" cy="359568"/>
            </a:xfrm>
            <a:prstGeom prst="rect">
              <a:avLst/>
            </a:prstGeom>
            <a:noFill/>
          </p:spPr>
          <p:txBody>
            <a:bodyPr wrap="square" lIns="0" tIns="0" rIns="0" bIns="0" anchor="ctr">
              <a:spAutoFit/>
            </a:bodyP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项目简介</a:t>
              </a:r>
            </a:p>
          </p:txBody>
        </p:sp>
        <p:grpSp>
          <p:nvGrpSpPr>
            <p:cNvPr id="58" name="组合 2"/>
            <p:cNvGrpSpPr/>
            <p:nvPr/>
          </p:nvGrpSpPr>
          <p:grpSpPr>
            <a:xfrm>
              <a:off x="4357092" y="1356662"/>
              <a:ext cx="402409" cy="449342"/>
              <a:chOff x="6127160" y="2108853"/>
              <a:chExt cx="565888" cy="631853"/>
            </a:xfrm>
          </p:grpSpPr>
          <p:sp>
            <p:nvSpPr>
              <p:cNvPr id="60" name="MH_Other_2"/>
              <p:cNvSpPr/>
              <p:nvPr>
                <p:custDataLst>
                  <p:tags r:id="rId8"/>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EDC69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5"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61" name="MH_Other_3"/>
              <p:cNvSpPr txBox="1">
                <a:spLocks noChangeArrowheads="1"/>
              </p:cNvSpPr>
              <p:nvPr>
                <p:custDataLst>
                  <p:tags r:id="rId9"/>
                </p:custDataLst>
              </p:nvPr>
            </p:nvSpPr>
            <p:spPr bwMode="auto">
              <a:xfrm>
                <a:off x="6127160" y="2108853"/>
                <a:ext cx="565888" cy="38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da-DK" sz="2400" dirty="0">
                    <a:solidFill>
                      <a:srgbClr val="526188"/>
                    </a:solidFill>
                    <a:latin typeface="Arial" panose="020B0604020202090204" pitchFamily="34" charset="0"/>
                    <a:ea typeface="微软雅黑" panose="020B0503020204020204" pitchFamily="34" charset="-122"/>
                    <a:sym typeface="Arial" panose="020B0604020202090204" pitchFamily="34" charset="0"/>
                  </a:rPr>
                  <a:t>1</a:t>
                </a:r>
              </a:p>
            </p:txBody>
          </p:sp>
        </p:grpSp>
      </p:grpSp>
      <p:grpSp>
        <p:nvGrpSpPr>
          <p:cNvPr id="68" name="组合 25"/>
          <p:cNvGrpSpPr/>
          <p:nvPr/>
        </p:nvGrpSpPr>
        <p:grpSpPr>
          <a:xfrm>
            <a:off x="6259838" y="2900548"/>
            <a:ext cx="4286446" cy="597535"/>
            <a:chOff x="4357092" y="2844149"/>
            <a:chExt cx="3215269" cy="448151"/>
          </a:xfrm>
        </p:grpSpPr>
        <p:sp>
          <p:nvSpPr>
            <p:cNvPr id="69" name="MH_SubTitle_3"/>
            <p:cNvSpPr txBox="1"/>
            <p:nvPr>
              <p:custDataLst>
                <p:tags r:id="rId4"/>
              </p:custDataLst>
            </p:nvPr>
          </p:nvSpPr>
          <p:spPr>
            <a:xfrm>
              <a:off x="5391575" y="2972731"/>
              <a:ext cx="2180786" cy="276701"/>
            </a:xfrm>
            <a:prstGeom prst="rect">
              <a:avLst/>
            </a:prstGeom>
            <a:noFill/>
          </p:spPr>
          <p:txBody>
            <a:bodyPr wrap="square" lIns="0" tIns="0" rIns="0" bIns="0" anchor="ctr">
              <a:spAutoFit/>
            </a:bodyPr>
            <a:lstStyle/>
            <a:p>
              <a:pPr lvl="0">
                <a:buNone/>
              </a:pPr>
              <a:r>
                <a:rPr lang="zh-CN" altLang="en-US" sz="2400" dirty="0">
                  <a:solidFill>
                    <a:schemeClr val="tx1">
                      <a:lumMod val="75000"/>
                      <a:lumOff val="25000"/>
                    </a:schemeClr>
                  </a:solidFill>
                  <a:latin typeface="Arial" panose="020B0604020202090204" pitchFamily="34" charset="0"/>
                  <a:ea typeface="微软雅黑" panose="020B0503020204020204" pitchFamily="34" charset="-122"/>
                  <a:sym typeface="Arial" panose="020B0604020202090204" pitchFamily="34" charset="0"/>
                </a:rPr>
                <a:t>平台、框架及技术</a:t>
              </a:r>
              <a:endParaRPr lang="zh-CN" sz="2400" dirty="0">
                <a:solidFill>
                  <a:schemeClr val="tx1">
                    <a:lumMod val="75000"/>
                    <a:lumOff val="25000"/>
                  </a:schemeClr>
                </a:solidFill>
                <a:latin typeface="Arial" panose="020B0604020202090204" pitchFamily="34" charset="0"/>
                <a:ea typeface="微软雅黑" panose="020B0503020204020204" pitchFamily="34" charset="-122"/>
                <a:sym typeface="Arial" panose="020B0604020202090204" pitchFamily="34" charset="0"/>
              </a:endParaRPr>
            </a:p>
          </p:txBody>
        </p:sp>
        <p:grpSp>
          <p:nvGrpSpPr>
            <p:cNvPr id="70" name="组合 7"/>
            <p:cNvGrpSpPr/>
            <p:nvPr/>
          </p:nvGrpSpPr>
          <p:grpSpPr>
            <a:xfrm>
              <a:off x="4357092" y="2844149"/>
              <a:ext cx="402409" cy="448151"/>
              <a:chOff x="6127160" y="4199960"/>
              <a:chExt cx="565888" cy="630178"/>
            </a:xfrm>
          </p:grpSpPr>
          <p:sp>
            <p:nvSpPr>
              <p:cNvPr id="72" name="MH_Other_8"/>
              <p:cNvSpPr/>
              <p:nvPr>
                <p:custDataLst>
                  <p:tags r:id="rId5"/>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EDC69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5"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73" name="MH_Other_9"/>
              <p:cNvSpPr txBox="1">
                <a:spLocks noChangeArrowheads="1"/>
              </p:cNvSpPr>
              <p:nvPr>
                <p:custDataLst>
                  <p:tags r:id="rId6"/>
                </p:custDataLst>
              </p:nvPr>
            </p:nvSpPr>
            <p:spPr bwMode="auto">
              <a:xfrm>
                <a:off x="6127160" y="4199960"/>
                <a:ext cx="565888" cy="38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400" dirty="0">
                    <a:solidFill>
                      <a:srgbClr val="526188"/>
                    </a:solidFill>
                    <a:latin typeface="Arial" panose="020B0604020202090204" pitchFamily="34" charset="0"/>
                    <a:ea typeface="微软雅黑" panose="020B0503020204020204" pitchFamily="34" charset="-122"/>
                    <a:sym typeface="Arial" panose="020B0604020202090204" pitchFamily="34" charset="0"/>
                  </a:rPr>
                  <a:t>2</a:t>
                </a:r>
              </a:p>
            </p:txBody>
          </p:sp>
        </p:grpSp>
      </p:grpSp>
      <p:grpSp>
        <p:nvGrpSpPr>
          <p:cNvPr id="9" name="组合 25"/>
          <p:cNvGrpSpPr/>
          <p:nvPr/>
        </p:nvGrpSpPr>
        <p:grpSpPr>
          <a:xfrm>
            <a:off x="6259839" y="4039527"/>
            <a:ext cx="4286445" cy="597535"/>
            <a:chOff x="4357092" y="2844149"/>
            <a:chExt cx="3215268" cy="448151"/>
          </a:xfrm>
        </p:grpSpPr>
        <p:sp>
          <p:nvSpPr>
            <p:cNvPr id="2" name="MH_SubTitle_3"/>
            <p:cNvSpPr txBox="1"/>
            <p:nvPr>
              <p:custDataLst>
                <p:tags r:id="rId1"/>
              </p:custDataLst>
            </p:nvPr>
          </p:nvSpPr>
          <p:spPr>
            <a:xfrm>
              <a:off x="5391574" y="2972731"/>
              <a:ext cx="2180786" cy="276701"/>
            </a:xfrm>
            <a:prstGeom prst="rect">
              <a:avLst/>
            </a:prstGeom>
            <a:noFill/>
          </p:spPr>
          <p:txBody>
            <a:bodyPr wrap="square" lIns="0" tIns="0" rIns="0" bIns="0" anchor="ctr">
              <a:spAutoFit/>
            </a:bodyPr>
            <a:lstStyle/>
            <a:p>
              <a:pPr lvl="0">
                <a:buNone/>
              </a:pPr>
              <a:r>
                <a:rPr lang="zh-CN" altLang="en-US" sz="2400" dirty="0">
                  <a:solidFill>
                    <a:schemeClr val="tx1">
                      <a:lumMod val="75000"/>
                      <a:lumOff val="25000"/>
                    </a:schemeClr>
                  </a:solidFill>
                  <a:latin typeface="Arial" panose="020B0604020202090204" pitchFamily="34" charset="0"/>
                  <a:ea typeface="微软雅黑" panose="020B0503020204020204" pitchFamily="34" charset="-122"/>
                  <a:sym typeface="Arial" panose="020B0604020202090204" pitchFamily="34" charset="0"/>
                </a:rPr>
                <a:t>效果演示</a:t>
              </a:r>
              <a:endParaRPr lang="zh-CN" sz="2400" dirty="0">
                <a:solidFill>
                  <a:schemeClr val="tx1">
                    <a:lumMod val="75000"/>
                    <a:lumOff val="25000"/>
                  </a:schemeClr>
                </a:solidFill>
                <a:latin typeface="Arial" panose="020B0604020202090204" pitchFamily="34" charset="0"/>
                <a:ea typeface="微软雅黑" panose="020B0503020204020204" pitchFamily="34" charset="-122"/>
                <a:sym typeface="Arial" panose="020B0604020202090204" pitchFamily="34" charset="0"/>
              </a:endParaRPr>
            </a:p>
          </p:txBody>
        </p:sp>
        <p:grpSp>
          <p:nvGrpSpPr>
            <p:cNvPr id="3" name="组合 7"/>
            <p:cNvGrpSpPr/>
            <p:nvPr/>
          </p:nvGrpSpPr>
          <p:grpSpPr>
            <a:xfrm>
              <a:off x="4357092" y="2844149"/>
              <a:ext cx="402409" cy="448151"/>
              <a:chOff x="6127160" y="4199960"/>
              <a:chExt cx="565888" cy="630178"/>
            </a:xfrm>
          </p:grpSpPr>
          <p:sp>
            <p:nvSpPr>
              <p:cNvPr id="13" name="MH_Other_8"/>
              <p:cNvSpPr/>
              <p:nvPr>
                <p:custDataLst>
                  <p:tags r:id="rId2"/>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rgbClr val="EDC69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5"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4" name="MH_Other_9"/>
              <p:cNvSpPr txBox="1">
                <a:spLocks noChangeArrowheads="1"/>
              </p:cNvSpPr>
              <p:nvPr>
                <p:custDataLst>
                  <p:tags r:id="rId3"/>
                </p:custDataLst>
              </p:nvPr>
            </p:nvSpPr>
            <p:spPr bwMode="auto">
              <a:xfrm>
                <a:off x="6127160" y="4199960"/>
                <a:ext cx="565888" cy="38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400" dirty="0">
                    <a:solidFill>
                      <a:srgbClr val="526188"/>
                    </a:solidFill>
                    <a:latin typeface="Arial" panose="020B0604020202090204" pitchFamily="34" charset="0"/>
                    <a:ea typeface="微软雅黑" panose="020B0503020204020204" pitchFamily="34" charset="-122"/>
                    <a:sym typeface="Arial" panose="020B0604020202090204" pitchFamily="34" charset="0"/>
                  </a:rPr>
                  <a:t>3</a:t>
                </a:r>
                <a:endParaRPr lang="en-US" sz="2400" dirty="0">
                  <a:solidFill>
                    <a:srgbClr val="526188"/>
                  </a:solidFill>
                  <a:latin typeface="Arial" panose="020B0604020202090204" pitchFamily="34" charset="0"/>
                  <a:ea typeface="微软雅黑" panose="020B0503020204020204" pitchFamily="34" charset="-122"/>
                  <a:sym typeface="Arial" panose="020B060402020209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ppt_x"/>
                                          </p:val>
                                        </p:tav>
                                        <p:tav tm="100000">
                                          <p:val>
                                            <p:strVal val="#ppt_x"/>
                                          </p:val>
                                        </p:tav>
                                      </p:tavLst>
                                    </p:anim>
                                    <p:anim calcmode="lin" valueType="num">
                                      <p:cBhvr additive="base">
                                        <p:cTn id="13" dur="500" fill="hold"/>
                                        <p:tgtEl>
                                          <p:spTgt spid="6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598756" y="1896177"/>
            <a:ext cx="4310761" cy="128400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l">
              <a:lnSpc>
                <a:spcPct val="130000"/>
              </a:lnSpc>
            </a:pPr>
            <a:r>
              <a:rPr lang="zh-CN" altLang="en-US" sz="6600" b="1" spc="1000" dirty="0">
                <a:solidFill>
                  <a:srgbClr val="4F618B"/>
                </a:solidFill>
                <a:latin typeface="微软雅黑" charset="0"/>
                <a:ea typeface="微软雅黑" panose="020B0503020204020204" pitchFamily="34" charset="-122"/>
                <a:sym typeface="+mn-ea"/>
              </a:rPr>
              <a:t>项目简</a:t>
            </a:r>
            <a:r>
              <a:rPr lang="zh-CN" altLang="en-US" sz="6600" b="1" spc="1000" dirty="0">
                <a:solidFill>
                  <a:srgbClr val="4F618B"/>
                </a:solidFill>
                <a:uFillTx/>
                <a:latin typeface="微软雅黑" charset="0"/>
                <a:ea typeface="微软雅黑" panose="020B0503020204020204" pitchFamily="34" charset="-122"/>
                <a:sym typeface="+mn-ea"/>
              </a:rPr>
              <a:t>介</a:t>
            </a:r>
            <a:endParaRPr lang="zh-CN" altLang="en-US" sz="6600" b="1" spc="1000" dirty="0">
              <a:solidFill>
                <a:srgbClr val="4F618B"/>
              </a:solidFill>
              <a:effectLst>
                <a:outerShdw blurRad="50800" dist="38100" dir="5400000" algn="t" rotWithShape="0">
                  <a:prstClr val="black">
                    <a:alpha val="40000"/>
                  </a:prstClr>
                </a:outerShdw>
              </a:effectLst>
              <a:uFillTx/>
              <a:latin typeface="微软雅黑" charset="0"/>
              <a:ea typeface="微软雅黑" panose="020B0503020204020204" pitchFamily="34" charset="-122"/>
              <a:cs typeface="文泉驿等宽微米黑" panose="020B0606030804020204" pitchFamily="34" charset="-122"/>
              <a:sym typeface="+mn-ea"/>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PART.1</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598756" y="3346230"/>
            <a:ext cx="4339399" cy="398780"/>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just"/>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OUR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APP</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74040" y="2220595"/>
            <a:ext cx="10980420" cy="3871595"/>
          </a:xfrm>
          <a:prstGeom prst="rect">
            <a:avLst/>
          </a:prstGeom>
          <a:noFill/>
          <a:ln w="9525">
            <a:noFill/>
          </a:ln>
        </p:spPr>
        <p:txBody>
          <a:bodyPr wrap="square">
            <a:spAutoFit/>
          </a:bodyPr>
          <a:lstStyle/>
          <a:p>
            <a:pPr fontAlgn="auto">
              <a:lnSpc>
                <a:spcPct val="150000"/>
              </a:lnSpc>
              <a:spcAft>
                <a:spcPts val="1600"/>
              </a:spcAft>
            </a:pPr>
            <a:r>
              <a:rPr lang="zh-CN" altLang="zh-CN" dirty="0">
                <a:latin typeface="微软雅黑" charset="0"/>
                <a:ea typeface="微软雅黑" charset="0"/>
                <a:cs typeface="微软雅黑" charset="0"/>
              </a:rPr>
              <a:t>进入高年级之后，我们与电脑朝夕相处的时间越来越长。在长时间的电脑使用中，我们希望</a:t>
            </a:r>
            <a:r>
              <a:rPr lang="zh-CN" altLang="en-US" dirty="0">
                <a:latin typeface="微软雅黑" charset="0"/>
                <a:ea typeface="微软雅黑" charset="0"/>
                <a:cs typeface="微软雅黑" charset="0"/>
              </a:rPr>
              <a:t>能</a:t>
            </a:r>
            <a:r>
              <a:rPr lang="zh-CN" altLang="zh-CN" dirty="0">
                <a:latin typeface="微软雅黑" charset="0"/>
                <a:ea typeface="微软雅黑" charset="0"/>
                <a:cs typeface="微软雅黑" charset="0"/>
              </a:rPr>
              <a:t>统计各类软件的使用时间，生成分析报表。在此基础上，我们进一步提出了将软件使用时间与任务管理相结合的想法。即在基础的</a:t>
            </a:r>
            <a:r>
              <a:rPr lang="en-US" altLang="zh-CN" dirty="0">
                <a:latin typeface="微软雅黑" charset="0"/>
                <a:ea typeface="微软雅黑" charset="0"/>
                <a:cs typeface="微软雅黑" charset="0"/>
              </a:rPr>
              <a:t>To Do List</a:t>
            </a:r>
            <a:r>
              <a:rPr lang="zh-CN" altLang="zh-CN" dirty="0">
                <a:latin typeface="微软雅黑" charset="0"/>
                <a:ea typeface="微软雅黑" charset="0"/>
                <a:cs typeface="微软雅黑" charset="0"/>
              </a:rPr>
              <a:t>上将各个任务的花费时间进行统计，从而使我们对自己每天的工作有一个清晰的认识和了解。</a:t>
            </a:r>
            <a:r>
              <a:rPr lang="zh-CN" altLang="en-US" dirty="0">
                <a:latin typeface="微软雅黑" charset="0"/>
                <a:ea typeface="微软雅黑" charset="0"/>
                <a:cs typeface="微软雅黑" charset="0"/>
              </a:rPr>
              <a:t>同时，由于电脑中的文件过于庞杂，我们</a:t>
            </a:r>
            <a:r>
              <a:rPr lang="zh-CN" altLang="zh-CN" dirty="0">
                <a:latin typeface="微软雅黑" charset="0"/>
                <a:ea typeface="微软雅黑" charset="0"/>
                <a:cs typeface="微软雅黑" charset="0"/>
              </a:rPr>
              <a:t>迫切地需要一款可以更为便捷地管理学习资料的工具，来替代手工</a:t>
            </a:r>
            <a:r>
              <a:rPr lang="zh-CN" altLang="en-US" dirty="0">
                <a:latin typeface="微软雅黑" charset="0"/>
                <a:ea typeface="微软雅黑" charset="0"/>
                <a:cs typeface="微软雅黑" charset="0"/>
              </a:rPr>
              <a:t>整理文件</a:t>
            </a:r>
            <a:r>
              <a:rPr lang="zh-CN" altLang="zh-CN" dirty="0">
                <a:latin typeface="微软雅黑" charset="0"/>
                <a:ea typeface="微软雅黑" charset="0"/>
                <a:cs typeface="微软雅黑" charset="0"/>
              </a:rPr>
              <a:t>的繁琐操作。</a:t>
            </a:r>
          </a:p>
          <a:p>
            <a:pPr fontAlgn="auto">
              <a:lnSpc>
                <a:spcPct val="150000"/>
              </a:lnSpc>
              <a:spcAft>
                <a:spcPts val="1600"/>
              </a:spcAft>
            </a:pPr>
            <a:r>
              <a:rPr lang="zh-CN" altLang="zh-CN" dirty="0">
                <a:latin typeface="微软雅黑" charset="0"/>
                <a:ea typeface="微软雅黑" charset="0"/>
                <a:cs typeface="微软雅黑" charset="0"/>
              </a:rPr>
              <a:t>最终，我们将这几个需求转化成了这样一款基于桌面助手程序，希望在保持优雅与简洁的同时，提供舒适而便捷的辅助功能。</a:t>
            </a:r>
            <a:endParaRPr lang="zh-CN" altLang="zh-CN" dirty="0"/>
          </a:p>
          <a:p>
            <a:pPr indent="0">
              <a:lnSpc>
                <a:spcPct val="150000"/>
              </a:lnSpc>
            </a:pPr>
            <a:endParaRPr lang="zh-CN" altLang="en-US" sz="2000" dirty="0">
              <a:solidFill>
                <a:schemeClr val="tx1">
                  <a:lumMod val="75000"/>
                  <a:lumOff val="25000"/>
                </a:schemeClr>
              </a:solidFill>
              <a:latin typeface="黑体" panose="02010600030101010101" pitchFamily="49" charset="-122"/>
              <a:ea typeface="黑体" panose="02010600030101010101" pitchFamily="49" charset="-122"/>
              <a:cs typeface="微软雅黑" charset="0"/>
            </a:endParaRPr>
          </a:p>
        </p:txBody>
      </p:sp>
      <p:sp>
        <p:nvSpPr>
          <p:cNvPr id="4" name="文本框 3"/>
          <p:cNvSpPr txBox="1"/>
          <p:nvPr/>
        </p:nvSpPr>
        <p:spPr>
          <a:xfrm>
            <a:off x="4977745" y="1066560"/>
            <a:ext cx="2236510" cy="707886"/>
          </a:xfrm>
          <a:prstGeom prst="rect">
            <a:avLst/>
          </a:prstGeom>
          <a:noFill/>
        </p:spPr>
        <p:txBody>
          <a:bodyPr wrap="none" rtlCol="0" anchor="t">
            <a:spAutoFit/>
          </a:bodyPr>
          <a:lstStyle/>
          <a:p>
            <a:r>
              <a:rPr lang="zh-CN" altLang="en-US" sz="4000" dirty="0">
                <a:solidFill>
                  <a:srgbClr val="4F618B"/>
                </a:solidFill>
                <a:latin typeface="微软雅黑" charset="0"/>
                <a:ea typeface="微软雅黑" charset="0"/>
                <a:sym typeface="+mn-ea"/>
              </a:rPr>
              <a:t>选题背景</a:t>
            </a:r>
            <a:endParaRPr lang="en-US" altLang="zh-CN" sz="4000" dirty="0">
              <a:solidFill>
                <a:srgbClr val="4F618B"/>
              </a:solidFill>
              <a:latin typeface="微软雅黑" charset="0"/>
              <a:ea typeface="微软雅黑" charset="0"/>
              <a:sym typeface="+mn-ea"/>
            </a:endParaRPr>
          </a:p>
        </p:txBody>
      </p:sp>
      <p:grpSp>
        <p:nvGrpSpPr>
          <p:cNvPr id="32" name="组合 31"/>
          <p:cNvGrpSpPr/>
          <p:nvPr/>
        </p:nvGrpSpPr>
        <p:grpSpPr>
          <a:xfrm>
            <a:off x="346076" y="323047"/>
            <a:ext cx="2073215" cy="590550"/>
            <a:chOff x="384176" y="265897"/>
            <a:chExt cx="2073215" cy="590550"/>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1632344" cy="590550"/>
              <a:chOff x="5287963" y="239774"/>
              <a:chExt cx="1632344" cy="590550"/>
            </a:xfrm>
          </p:grpSpPr>
          <p:sp>
            <p:nvSpPr>
              <p:cNvPr id="29" name="文本框 28"/>
              <p:cNvSpPr txBox="1"/>
              <p:nvPr/>
            </p:nvSpPr>
            <p:spPr>
              <a:xfrm>
                <a:off x="5287963" y="239774"/>
                <a:ext cx="1632344"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项目简介</a:t>
                </a:r>
              </a:p>
            </p:txBody>
          </p:sp>
          <p:sp>
            <p:nvSpPr>
              <p:cNvPr id="30" name="文本框 29"/>
              <p:cNvSpPr txBox="1"/>
              <p:nvPr/>
            </p:nvSpPr>
            <p:spPr>
              <a:xfrm>
                <a:off x="5287963" y="554734"/>
                <a:ext cx="1516380" cy="275590"/>
              </a:xfrm>
              <a:prstGeom prst="rect">
                <a:avLst/>
              </a:prstGeom>
              <a:noFill/>
            </p:spPr>
            <p:txBody>
              <a:bodyPr wrap="square" rtlCol="0">
                <a:spAutoFit/>
              </a:bodyPr>
              <a:lstStyle/>
              <a:p>
                <a:pPr algn="dist"/>
                <a:r>
                  <a:rPr lang="en-US" altLang="zh-CN" sz="1200" dirty="0">
                    <a:solidFill>
                      <a:schemeClr val="bg1">
                        <a:lumMod val="50000"/>
                      </a:schemeClr>
                    </a:solidFill>
                    <a:latin typeface="微软雅黑" panose="020B0503020204020204" pitchFamily="34" charset="-122"/>
                    <a:ea typeface="微软雅黑" panose="020B0503020204020204" pitchFamily="34" charset="-122"/>
                  </a:rPr>
                  <a:t>OUR APP</a:t>
                </a:r>
              </a:p>
            </p:txBody>
          </p:sp>
        </p:grpSp>
      </p:gr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2045263"/>
            <a:ext cx="11554690" cy="3362267"/>
          </a:xfrm>
          <a:prstGeom prst="rect">
            <a:avLst/>
          </a:prstGeom>
          <a:noFill/>
          <a:ln w="9525">
            <a:noFill/>
          </a:ln>
        </p:spPr>
        <p:txBody>
          <a:bodyPr wrap="square">
            <a:spAutoFit/>
          </a:bodyPr>
          <a:lstStyle/>
          <a:p>
            <a:pPr marL="1005840" indent="-285750">
              <a:lnSpc>
                <a:spcPct val="150000"/>
              </a:lnSpc>
              <a:spcAft>
                <a:spcPts val="1600"/>
              </a:spcAft>
              <a:buFont typeface="Wingdings" panose="05000000000000000000" charset="0"/>
              <a:buChar char=""/>
            </a:pPr>
            <a:r>
              <a:rPr lang="zh-CN" altLang="en-US" dirty="0">
                <a:latin typeface="微软雅黑" charset="0"/>
                <a:ea typeface="微软雅黑" charset="0"/>
              </a:rPr>
              <a:t>屏幕使用时间统计：统计用户使用各个软件和各类软件的时间，并汇总为每日</a:t>
            </a:r>
            <a:r>
              <a:rPr lang="en-US" altLang="zh-CN" dirty="0">
                <a:latin typeface="微软雅黑" charset="0"/>
                <a:ea typeface="微软雅黑" charset="0"/>
              </a:rPr>
              <a:t>/</a:t>
            </a:r>
            <a:r>
              <a:rPr lang="zh-CN" altLang="en-US" dirty="0">
                <a:latin typeface="微软雅黑" charset="0"/>
                <a:ea typeface="微软雅黑" charset="0"/>
              </a:rPr>
              <a:t>每周屏幕使用时间统计。</a:t>
            </a:r>
            <a:endParaRPr lang="zh-CN" altLang="zh-CN" dirty="0">
              <a:latin typeface="微软雅黑" charset="0"/>
              <a:ea typeface="微软雅黑" charset="0"/>
            </a:endParaRPr>
          </a:p>
          <a:p>
            <a:pPr marL="1005840" indent="-285750">
              <a:lnSpc>
                <a:spcPct val="150000"/>
              </a:lnSpc>
              <a:spcAft>
                <a:spcPts val="1600"/>
              </a:spcAft>
              <a:buFont typeface="Wingdings" panose="05000000000000000000" charset="0"/>
              <a:buChar char=""/>
            </a:pPr>
            <a:r>
              <a:rPr lang="zh-CN" altLang="en-US" dirty="0">
                <a:latin typeface="微软雅黑" charset="0"/>
                <a:ea typeface="微软雅黑" charset="0"/>
              </a:rPr>
              <a:t>任务管理：用户可创建任务项，进行时间规划。还可以为每个创建的任务设置番茄钟，敦促自己专注高效地完成此任务。桌面学习助手还将根据用户使用工作相关软件和不相关软件的时间计算用户的工作效率。</a:t>
            </a:r>
            <a:endParaRPr lang="zh-CN" altLang="zh-CN" dirty="0">
              <a:latin typeface="微软雅黑" charset="0"/>
              <a:ea typeface="微软雅黑" charset="0"/>
            </a:endParaRPr>
          </a:p>
          <a:p>
            <a:pPr marL="1005840" indent="-285750">
              <a:lnSpc>
                <a:spcPct val="150000"/>
              </a:lnSpc>
              <a:spcAft>
                <a:spcPts val="1600"/>
              </a:spcAft>
              <a:buFont typeface="Wingdings" panose="05000000000000000000" charset="0"/>
              <a:buChar char=""/>
            </a:pPr>
            <a:r>
              <a:rPr lang="zh-CN" altLang="en-US" dirty="0">
                <a:latin typeface="微软雅黑" charset="0"/>
                <a:ea typeface="微软雅黑" charset="0"/>
              </a:rPr>
              <a:t>文件标签管理：用户可为文件添加标签，从而便捷地根据标签管理文件。不同的标签间支持关系运算，从让用户能快速筛选出自己想要的文件。标签功能将树状结构的文件系统映射为横向结构，让用户聚焦文件本身的性质而忽略其实际路径</a:t>
            </a:r>
            <a:r>
              <a:rPr lang="zh-CN" altLang="zh-CN" dirty="0">
                <a:latin typeface="微软雅黑" charset="0"/>
                <a:ea typeface="微软雅黑" charset="0"/>
              </a:rPr>
              <a:t>。</a:t>
            </a:r>
            <a:endParaRPr lang="en-US" altLang="zh-CN" dirty="0">
              <a:latin typeface="微软雅黑" charset="0"/>
              <a:ea typeface="微软雅黑" charset="0"/>
            </a:endParaRPr>
          </a:p>
        </p:txBody>
      </p:sp>
      <p:sp>
        <p:nvSpPr>
          <p:cNvPr id="4" name="文本框 3"/>
          <p:cNvSpPr txBox="1"/>
          <p:nvPr/>
        </p:nvSpPr>
        <p:spPr>
          <a:xfrm>
            <a:off x="4977745" y="1024339"/>
            <a:ext cx="2214880" cy="706755"/>
          </a:xfrm>
          <a:prstGeom prst="rect">
            <a:avLst/>
          </a:prstGeom>
          <a:noFill/>
        </p:spPr>
        <p:txBody>
          <a:bodyPr wrap="none" rtlCol="0" anchor="t">
            <a:spAutoFit/>
          </a:bodyPr>
          <a:lstStyle/>
          <a:p>
            <a:r>
              <a:rPr lang="zh-CN" altLang="en-US" sz="4000" dirty="0">
                <a:solidFill>
                  <a:srgbClr val="4F618B"/>
                </a:solidFill>
                <a:latin typeface="微软雅黑" charset="0"/>
                <a:ea typeface="微软雅黑" charset="0"/>
                <a:sym typeface="+mn-ea"/>
              </a:rPr>
              <a:t>产品功能</a:t>
            </a:r>
          </a:p>
        </p:txBody>
      </p:sp>
      <p:grpSp>
        <p:nvGrpSpPr>
          <p:cNvPr id="32" name="组合 31"/>
          <p:cNvGrpSpPr/>
          <p:nvPr/>
        </p:nvGrpSpPr>
        <p:grpSpPr>
          <a:xfrm>
            <a:off x="346076" y="323047"/>
            <a:ext cx="2073215" cy="590550"/>
            <a:chOff x="384176" y="265897"/>
            <a:chExt cx="2073215" cy="590550"/>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1632344" cy="590550"/>
              <a:chOff x="5287963" y="239774"/>
              <a:chExt cx="1632344" cy="590550"/>
            </a:xfrm>
          </p:grpSpPr>
          <p:sp>
            <p:nvSpPr>
              <p:cNvPr id="29" name="文本框 28"/>
              <p:cNvSpPr txBox="1"/>
              <p:nvPr/>
            </p:nvSpPr>
            <p:spPr>
              <a:xfrm>
                <a:off x="5287963" y="239774"/>
                <a:ext cx="1632344"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项目简介</a:t>
                </a:r>
              </a:p>
            </p:txBody>
          </p:sp>
          <p:sp>
            <p:nvSpPr>
              <p:cNvPr id="30" name="文本框 29"/>
              <p:cNvSpPr txBox="1"/>
              <p:nvPr/>
            </p:nvSpPr>
            <p:spPr>
              <a:xfrm>
                <a:off x="5287963" y="554734"/>
                <a:ext cx="1516380" cy="275590"/>
              </a:xfrm>
              <a:prstGeom prst="rect">
                <a:avLst/>
              </a:prstGeom>
              <a:noFill/>
            </p:spPr>
            <p:txBody>
              <a:bodyPr wrap="square" rtlCol="0">
                <a:spAutoFit/>
              </a:bodyPr>
              <a:lstStyle/>
              <a:p>
                <a:pPr algn="dist"/>
                <a:r>
                  <a:rPr lang="en-US" altLang="zh-CN" sz="1200" dirty="0">
                    <a:solidFill>
                      <a:schemeClr val="bg1">
                        <a:lumMod val="50000"/>
                      </a:schemeClr>
                    </a:solidFill>
                    <a:latin typeface="微软雅黑" panose="020B0503020204020204" pitchFamily="34" charset="-122"/>
                    <a:ea typeface="微软雅黑" panose="020B0503020204020204" pitchFamily="34" charset="-122"/>
                  </a:rPr>
                  <a:t>OUR APP</a:t>
                </a:r>
              </a:p>
            </p:txBody>
          </p:sp>
        </p:grpSp>
      </p:gr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5" name="文本框 14"/>
          <p:cNvSpPr txBox="1"/>
          <p:nvPr/>
        </p:nvSpPr>
        <p:spPr>
          <a:xfrm>
            <a:off x="3044480" y="3083852"/>
            <a:ext cx="2586775" cy="92333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PART.2</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F20A897B-530A-423D-B712-D93E6E168947}"/>
              </a:ext>
            </a:extLst>
          </p:cNvPr>
          <p:cNvSpPr txBox="1"/>
          <p:nvPr/>
        </p:nvSpPr>
        <p:spPr>
          <a:xfrm>
            <a:off x="6598756" y="1896177"/>
            <a:ext cx="5018558" cy="128400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l">
              <a:lnSpc>
                <a:spcPct val="130000"/>
              </a:lnSpc>
            </a:pPr>
            <a:r>
              <a:rPr lang="zh-CN" altLang="en-US" sz="6600" b="1" spc="1000" dirty="0">
                <a:solidFill>
                  <a:srgbClr val="4F618B"/>
                </a:solidFill>
                <a:latin typeface="微软雅黑" charset="0"/>
                <a:ea typeface="微软雅黑" panose="020B0503020204020204" pitchFamily="34" charset="-122"/>
                <a:sym typeface="+mn-ea"/>
              </a:rPr>
              <a:t>框架、技术</a:t>
            </a:r>
          </a:p>
        </p:txBody>
      </p:sp>
      <p:sp>
        <p:nvSpPr>
          <p:cNvPr id="3" name="文本框 2">
            <a:extLst>
              <a:ext uri="{FF2B5EF4-FFF2-40B4-BE49-F238E27FC236}">
                <a16:creationId xmlns:a16="http://schemas.microsoft.com/office/drawing/2014/main" id="{2F493B02-C69E-4ABF-BE51-DE64D7E31B31}"/>
              </a:ext>
            </a:extLst>
          </p:cNvPr>
          <p:cNvSpPr txBox="1"/>
          <p:nvPr/>
        </p:nvSpPr>
        <p:spPr>
          <a:xfrm>
            <a:off x="6598756" y="3346230"/>
            <a:ext cx="4339399" cy="398780"/>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just"/>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Framework Technology</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116" y="3487777"/>
            <a:ext cx="1402080" cy="460375"/>
          </a:xfrm>
          <a:prstGeom prst="rect">
            <a:avLst/>
          </a:prstGeom>
          <a:noFill/>
        </p:spPr>
        <p:txBody>
          <a:bodyPr wrap="none" rtlCol="0" anchor="t">
            <a:spAutoFit/>
          </a:bodyPr>
          <a:lstStyle/>
          <a:p>
            <a:r>
              <a:rPr lang="zh-CN" altLang="en-US" sz="2400" dirty="0">
                <a:solidFill>
                  <a:srgbClr val="4F618B"/>
                </a:solidFill>
                <a:latin typeface="微软雅黑" charset="0"/>
                <a:ea typeface="微软雅黑" charset="0"/>
                <a:sym typeface="+mn-ea"/>
              </a:rPr>
              <a:t>服务模块</a:t>
            </a:r>
          </a:p>
        </p:txBody>
      </p:sp>
      <p:grpSp>
        <p:nvGrpSpPr>
          <p:cNvPr id="32" name="组合 31"/>
          <p:cNvGrpSpPr/>
          <p:nvPr/>
        </p:nvGrpSpPr>
        <p:grpSpPr>
          <a:xfrm>
            <a:off x="346076" y="323047"/>
            <a:ext cx="3224470" cy="591959"/>
            <a:chOff x="384176" y="265897"/>
            <a:chExt cx="2136715" cy="591959"/>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1695844" cy="591959"/>
              <a:chOff x="5287963" y="239774"/>
              <a:chExt cx="1695844" cy="591959"/>
            </a:xfrm>
          </p:grpSpPr>
          <p:sp>
            <p:nvSpPr>
              <p:cNvPr id="29" name="文本框 28"/>
              <p:cNvSpPr txBox="1"/>
              <p:nvPr/>
            </p:nvSpPr>
            <p:spPr>
              <a:xfrm>
                <a:off x="5287964" y="239774"/>
                <a:ext cx="1124401"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框架、技术</a:t>
                </a:r>
              </a:p>
            </p:txBody>
          </p:sp>
          <p:sp>
            <p:nvSpPr>
              <p:cNvPr id="30" name="文本框 29"/>
              <p:cNvSpPr txBox="1"/>
              <p:nvPr/>
            </p:nvSpPr>
            <p:spPr>
              <a:xfrm>
                <a:off x="5287963" y="554734"/>
                <a:ext cx="1695844" cy="276999"/>
              </a:xfrm>
              <a:prstGeom prst="rect">
                <a:avLst/>
              </a:prstGeom>
              <a:noFill/>
            </p:spPr>
            <p:txBody>
              <a:bodyPr wrap="square" rtlCol="0">
                <a:spAutoFit/>
              </a:bodyPr>
              <a:lstStyle/>
              <a:p>
                <a:pPr algn="just"/>
                <a:r>
                  <a:rPr lang="en-US" altLang="zh-CN" sz="1200" dirty="0">
                    <a:solidFill>
                      <a:schemeClr val="bg1">
                        <a:lumMod val="50000"/>
                      </a:schemeClr>
                    </a:solidFill>
                    <a:latin typeface="微软雅黑" panose="020B0503020204020204" pitchFamily="34" charset="-122"/>
                    <a:ea typeface="微软雅黑" panose="020B0503020204020204" pitchFamily="34" charset="-122"/>
                  </a:rPr>
                  <a:t>Framework</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Technology</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
        <p:nvSpPr>
          <p:cNvPr id="2" name="文本框 1"/>
          <p:cNvSpPr txBox="1"/>
          <p:nvPr/>
        </p:nvSpPr>
        <p:spPr>
          <a:xfrm>
            <a:off x="8545982" y="3447895"/>
            <a:ext cx="2328599" cy="540000"/>
          </a:xfrm>
          <a:prstGeom prst="rect">
            <a:avLst/>
          </a:prstGeom>
          <a:solidFill>
            <a:srgbClr val="526188"/>
          </a:solidFill>
          <a:ln w="19050">
            <a:solidFill>
              <a:srgbClr val="526188"/>
            </a:solidFill>
          </a:ln>
        </p:spPr>
        <p:txBody>
          <a:bodyPr wrap="square" rtlCol="0" anchor="ctr" anchorCtr="0">
            <a:spAutoFit/>
          </a:bodyPr>
          <a:lstStyle/>
          <a:p>
            <a:pPr algn="ctr"/>
            <a:r>
              <a:rPr kumimoji="1" lang="zh-CN" altLang="en-US" dirty="0">
                <a:solidFill>
                  <a:schemeClr val="bg1"/>
                </a:solidFill>
                <a:latin typeface="微软雅黑" charset="0"/>
                <a:ea typeface="微软雅黑" charset="0"/>
              </a:rPr>
              <a:t>屏幕时间统计</a:t>
            </a:r>
          </a:p>
        </p:txBody>
      </p:sp>
      <p:sp>
        <p:nvSpPr>
          <p:cNvPr id="18" name="文本框 17"/>
          <p:cNvSpPr txBox="1"/>
          <p:nvPr/>
        </p:nvSpPr>
        <p:spPr>
          <a:xfrm>
            <a:off x="3116672" y="3447838"/>
            <a:ext cx="2328599" cy="368300"/>
          </a:xfrm>
          <a:prstGeom prst="rect">
            <a:avLst/>
          </a:prstGeom>
          <a:noFill/>
          <a:ln w="19050">
            <a:solidFill>
              <a:srgbClr val="526188"/>
            </a:solidFill>
          </a:ln>
        </p:spPr>
        <p:txBody>
          <a:bodyPr wrap="square" rtlCol="0">
            <a:spAutoFit/>
          </a:bodyPr>
          <a:lstStyle/>
          <a:p>
            <a:pPr algn="ctr"/>
            <a:r>
              <a:rPr kumimoji="1" lang="zh-CN" altLang="en-US" dirty="0">
                <a:latin typeface="微软雅黑" charset="0"/>
                <a:ea typeface="微软雅黑" charset="0"/>
                <a:cs typeface="微软雅黑" charset="0"/>
              </a:rPr>
              <a:t>任务管理</a:t>
            </a:r>
            <a:r>
              <a:rPr kumimoji="1" lang="en-US" altLang="zh-CN" dirty="0">
                <a:latin typeface="微软雅黑" charset="0"/>
                <a:ea typeface="微软雅黑" charset="0"/>
                <a:cs typeface="微软雅黑" charset="0"/>
              </a:rPr>
              <a:t>&amp;</a:t>
            </a:r>
            <a:r>
              <a:rPr kumimoji="1" lang="zh-CN" altLang="en-US" dirty="0">
                <a:latin typeface="微软雅黑" charset="0"/>
                <a:ea typeface="微软雅黑" charset="0"/>
                <a:cs typeface="微软雅黑" charset="0"/>
              </a:rPr>
              <a:t>番茄钟</a:t>
            </a:r>
          </a:p>
        </p:txBody>
      </p:sp>
      <p:sp>
        <p:nvSpPr>
          <p:cNvPr id="19" name="文本框 18"/>
          <p:cNvSpPr txBox="1"/>
          <p:nvPr/>
        </p:nvSpPr>
        <p:spPr>
          <a:xfrm>
            <a:off x="5835107" y="3447781"/>
            <a:ext cx="2328599" cy="540000"/>
          </a:xfrm>
          <a:prstGeom prst="rect">
            <a:avLst/>
          </a:prstGeom>
          <a:solidFill>
            <a:srgbClr val="526188"/>
          </a:solidFill>
          <a:ln w="19050">
            <a:solidFill>
              <a:srgbClr val="526188"/>
            </a:solidFill>
          </a:ln>
        </p:spPr>
        <p:txBody>
          <a:bodyPr wrap="square" rtlCol="0" anchor="ctr" anchorCtr="0">
            <a:spAutoFit/>
          </a:bodyPr>
          <a:lstStyle/>
          <a:p>
            <a:pPr algn="ctr"/>
            <a:r>
              <a:rPr kumimoji="1" lang="zh-CN" altLang="en-US" dirty="0">
                <a:solidFill>
                  <a:schemeClr val="bg1"/>
                </a:solidFill>
                <a:latin typeface="微软雅黑" charset="0"/>
                <a:ea typeface="微软雅黑" charset="0"/>
                <a:cs typeface="微软雅黑" charset="0"/>
              </a:rPr>
              <a:t>文件</a:t>
            </a:r>
            <a:r>
              <a:rPr kumimoji="1" lang="en-US" altLang="zh-CN" dirty="0">
                <a:solidFill>
                  <a:schemeClr val="bg1"/>
                </a:solidFill>
                <a:latin typeface="微软雅黑" charset="0"/>
                <a:ea typeface="微软雅黑" charset="0"/>
                <a:cs typeface="微软雅黑" charset="0"/>
              </a:rPr>
              <a:t>&amp;</a:t>
            </a:r>
            <a:r>
              <a:rPr kumimoji="1" lang="zh-CN" altLang="en-US" dirty="0">
                <a:solidFill>
                  <a:schemeClr val="bg1"/>
                </a:solidFill>
                <a:latin typeface="微软雅黑" charset="0"/>
                <a:ea typeface="微软雅黑" charset="0"/>
                <a:cs typeface="微软雅黑" charset="0"/>
              </a:rPr>
              <a:t>标签管理</a:t>
            </a:r>
          </a:p>
        </p:txBody>
      </p:sp>
      <p:sp>
        <p:nvSpPr>
          <p:cNvPr id="26" name="文本框 25"/>
          <p:cNvSpPr txBox="1"/>
          <p:nvPr/>
        </p:nvSpPr>
        <p:spPr>
          <a:xfrm>
            <a:off x="1611260" y="2501467"/>
            <a:ext cx="792480" cy="460375"/>
          </a:xfrm>
          <a:prstGeom prst="rect">
            <a:avLst/>
          </a:prstGeom>
          <a:noFill/>
        </p:spPr>
        <p:txBody>
          <a:bodyPr wrap="none" rtlCol="0" anchor="t">
            <a:spAutoFit/>
          </a:bodyPr>
          <a:lstStyle/>
          <a:p>
            <a:r>
              <a:rPr lang="zh-CN" altLang="en-US" sz="2400" dirty="0">
                <a:solidFill>
                  <a:srgbClr val="4F618B"/>
                </a:solidFill>
                <a:latin typeface="微软雅黑" charset="0"/>
                <a:ea typeface="微软雅黑" charset="0"/>
                <a:sym typeface="+mn-ea"/>
              </a:rPr>
              <a:t>前端</a:t>
            </a:r>
          </a:p>
        </p:txBody>
      </p:sp>
      <p:sp>
        <p:nvSpPr>
          <p:cNvPr id="8" name="文本框 7"/>
          <p:cNvSpPr txBox="1"/>
          <p:nvPr/>
        </p:nvSpPr>
        <p:spPr>
          <a:xfrm>
            <a:off x="3115945" y="2461260"/>
            <a:ext cx="7758430" cy="540000"/>
          </a:xfrm>
          <a:prstGeom prst="rect">
            <a:avLst/>
          </a:prstGeom>
          <a:solidFill>
            <a:srgbClr val="526188"/>
          </a:solidFill>
          <a:ln w="19050">
            <a:solidFill>
              <a:srgbClr val="526188"/>
            </a:solidFill>
          </a:ln>
        </p:spPr>
        <p:txBody>
          <a:bodyPr wrap="square" rtlCol="0" anchor="ctr" anchorCtr="0">
            <a:spAutoFit/>
          </a:bodyPr>
          <a:lstStyle/>
          <a:p>
            <a:pPr algn="ctr"/>
            <a:r>
              <a:rPr kumimoji="1" lang="en-US" altLang="zh-CN" b="1" dirty="0">
                <a:solidFill>
                  <a:schemeClr val="bg1"/>
                </a:solidFill>
                <a:latin typeface="微软雅黑" charset="0"/>
                <a:ea typeface="微软雅黑" charset="0"/>
                <a:cs typeface="微软雅黑" charset="0"/>
              </a:rPr>
              <a:t>WPF</a:t>
            </a:r>
            <a:r>
              <a:rPr kumimoji="1" lang="zh-CN" altLang="en-US" b="1" dirty="0">
                <a:solidFill>
                  <a:schemeClr val="bg1"/>
                </a:solidFill>
                <a:latin typeface="微软雅黑" charset="0"/>
                <a:ea typeface="微软雅黑" charset="0"/>
                <a:cs typeface="微软雅黑" charset="0"/>
              </a:rPr>
              <a:t>界面</a:t>
            </a:r>
          </a:p>
        </p:txBody>
      </p:sp>
      <p:sp>
        <p:nvSpPr>
          <p:cNvPr id="9" name="文本框 8"/>
          <p:cNvSpPr txBox="1"/>
          <p:nvPr/>
        </p:nvSpPr>
        <p:spPr>
          <a:xfrm>
            <a:off x="3116672" y="3447838"/>
            <a:ext cx="2328599" cy="540000"/>
          </a:xfrm>
          <a:prstGeom prst="rect">
            <a:avLst/>
          </a:prstGeom>
          <a:solidFill>
            <a:srgbClr val="526188"/>
          </a:solidFill>
          <a:ln w="19050">
            <a:solidFill>
              <a:srgbClr val="526188"/>
            </a:solidFill>
          </a:ln>
        </p:spPr>
        <p:txBody>
          <a:bodyPr wrap="square" rtlCol="0" anchor="ctr" anchorCtr="0">
            <a:spAutoFit/>
          </a:bodyPr>
          <a:lstStyle/>
          <a:p>
            <a:pPr algn="ctr"/>
            <a:r>
              <a:rPr kumimoji="1" lang="zh-CN" altLang="en-US" dirty="0">
                <a:solidFill>
                  <a:schemeClr val="bg1"/>
                </a:solidFill>
                <a:latin typeface="微软雅黑" charset="0"/>
                <a:ea typeface="微软雅黑" charset="0"/>
                <a:cs typeface="微软雅黑" charset="0"/>
              </a:rPr>
              <a:t>任务管理</a:t>
            </a:r>
            <a:r>
              <a:rPr kumimoji="1" lang="en-US" altLang="zh-CN" dirty="0">
                <a:solidFill>
                  <a:schemeClr val="bg1"/>
                </a:solidFill>
                <a:latin typeface="微软雅黑" charset="0"/>
                <a:ea typeface="微软雅黑" charset="0"/>
                <a:cs typeface="微软雅黑" charset="0"/>
              </a:rPr>
              <a:t>&amp;</a:t>
            </a:r>
            <a:r>
              <a:rPr kumimoji="1" lang="zh-CN" altLang="en-US" dirty="0">
                <a:solidFill>
                  <a:schemeClr val="bg1"/>
                </a:solidFill>
                <a:latin typeface="微软雅黑" charset="0"/>
                <a:ea typeface="微软雅黑" charset="0"/>
                <a:cs typeface="微软雅黑" charset="0"/>
              </a:rPr>
              <a:t>番茄钟</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5558" y="1867792"/>
            <a:ext cx="5393802" cy="2858603"/>
          </a:xfrm>
          <a:prstGeom prst="rect">
            <a:avLst/>
          </a:prstGeom>
          <a:noFill/>
          <a:ln w="9525">
            <a:noFill/>
          </a:ln>
        </p:spPr>
        <p:txBody>
          <a:bodyPr wrap="square">
            <a:spAutoFit/>
          </a:bodyPr>
          <a:lstStyle/>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语言：</a:t>
            </a:r>
            <a:r>
              <a:rPr lang="en-US" altLang="zh-CN" sz="2400" dirty="0">
                <a:latin typeface="微软雅黑" charset="0"/>
                <a:ea typeface="微软雅黑" charset="0"/>
                <a:cs typeface="微软雅黑" charset="0"/>
              </a:rPr>
              <a:t>C#</a:t>
            </a:r>
            <a:r>
              <a:rPr lang="zh-CN" altLang="en-US" sz="2400" dirty="0">
                <a:latin typeface="微软雅黑" charset="0"/>
                <a:ea typeface="微软雅黑" charset="0"/>
                <a:cs typeface="微软雅黑" charset="0"/>
              </a:rPr>
              <a:t>、</a:t>
            </a:r>
            <a:r>
              <a:rPr lang="en-US" altLang="zh-CN" sz="2400" dirty="0">
                <a:latin typeface="微软雅黑" charset="0"/>
                <a:ea typeface="微软雅黑" charset="0"/>
                <a:cs typeface="微软雅黑" charset="0"/>
              </a:rPr>
              <a:t>XAML</a:t>
            </a:r>
          </a:p>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前端：</a:t>
            </a:r>
            <a:r>
              <a:rPr lang="en-US" altLang="zh-CN" sz="2400" dirty="0">
                <a:latin typeface="微软雅黑" charset="0"/>
                <a:ea typeface="微软雅黑" charset="0"/>
                <a:cs typeface="微软雅黑" charset="0"/>
              </a:rPr>
              <a:t>WPF</a:t>
            </a:r>
          </a:p>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数据库：</a:t>
            </a:r>
            <a:r>
              <a:rPr lang="en-US" altLang="zh-CN" sz="2400" dirty="0">
                <a:latin typeface="微软雅黑" charset="0"/>
                <a:ea typeface="微软雅黑" charset="0"/>
                <a:cs typeface="微软雅黑" charset="0"/>
              </a:rPr>
              <a:t>EF</a:t>
            </a:r>
            <a:r>
              <a:rPr lang="zh-CN" altLang="en-US" sz="2400" dirty="0">
                <a:latin typeface="微软雅黑" charset="0"/>
                <a:ea typeface="微软雅黑" charset="0"/>
                <a:cs typeface="微软雅黑" charset="0"/>
              </a:rPr>
              <a:t> </a:t>
            </a:r>
            <a:r>
              <a:rPr lang="en-US" altLang="zh-CN" sz="2400" dirty="0">
                <a:latin typeface="微软雅黑" charset="0"/>
                <a:ea typeface="微软雅黑" charset="0"/>
                <a:cs typeface="微软雅黑" charset="0"/>
              </a:rPr>
              <a:t>Core with SQLite</a:t>
            </a:r>
          </a:p>
          <a:p>
            <a:pPr marL="1005840" indent="-285750">
              <a:lnSpc>
                <a:spcPct val="150000"/>
              </a:lnSpc>
              <a:spcAft>
                <a:spcPts val="1600"/>
              </a:spcAft>
              <a:buFont typeface="Wingdings" panose="05000000000000000000" charset="0"/>
              <a:buChar char=""/>
            </a:pPr>
            <a:r>
              <a:rPr lang="zh-CN" altLang="en-US" sz="2400" dirty="0">
                <a:latin typeface="微软雅黑" charset="0"/>
                <a:ea typeface="微软雅黑" charset="0"/>
                <a:cs typeface="微软雅黑" charset="0"/>
              </a:rPr>
              <a:t>底层：</a:t>
            </a:r>
            <a:r>
              <a:rPr lang="en-US" altLang="zh-CN" sz="2400" dirty="0">
                <a:latin typeface="微软雅黑" charset="0"/>
                <a:ea typeface="微软雅黑" charset="0"/>
                <a:cs typeface="微软雅黑" charset="0"/>
              </a:rPr>
              <a:t>Win32</a:t>
            </a:r>
            <a:r>
              <a:rPr lang="zh-CN" altLang="en-US" sz="2400" dirty="0">
                <a:latin typeface="微软雅黑" charset="0"/>
                <a:ea typeface="微软雅黑" charset="0"/>
                <a:cs typeface="微软雅黑" charset="0"/>
              </a:rPr>
              <a:t> </a:t>
            </a:r>
            <a:r>
              <a:rPr lang="en-US" altLang="zh-CN" sz="2400" dirty="0">
                <a:latin typeface="微软雅黑" charset="0"/>
                <a:ea typeface="微软雅黑" charset="0"/>
                <a:cs typeface="微软雅黑" charset="0"/>
              </a:rPr>
              <a:t>API</a:t>
            </a:r>
            <a:endParaRPr lang="en-US" altLang="zh-CN" sz="2000" dirty="0">
              <a:latin typeface="微软雅黑" charset="0"/>
              <a:ea typeface="微软雅黑" charset="0"/>
              <a:cs typeface="微软雅黑" charset="0"/>
            </a:endParaRPr>
          </a:p>
        </p:txBody>
      </p:sp>
      <p:sp>
        <p:nvSpPr>
          <p:cNvPr id="17"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grpSp>
        <p:nvGrpSpPr>
          <p:cNvPr id="18" name="组合 17">
            <a:extLst>
              <a:ext uri="{FF2B5EF4-FFF2-40B4-BE49-F238E27FC236}">
                <a16:creationId xmlns:a16="http://schemas.microsoft.com/office/drawing/2014/main" id="{12B1CCE1-028A-48D9-A2B9-9D9D848607F2}"/>
              </a:ext>
            </a:extLst>
          </p:cNvPr>
          <p:cNvGrpSpPr/>
          <p:nvPr/>
        </p:nvGrpSpPr>
        <p:grpSpPr>
          <a:xfrm>
            <a:off x="346076" y="323047"/>
            <a:ext cx="3224470" cy="591959"/>
            <a:chOff x="384176" y="265897"/>
            <a:chExt cx="2136715" cy="591959"/>
          </a:xfrm>
        </p:grpSpPr>
        <p:grpSp>
          <p:nvGrpSpPr>
            <p:cNvPr id="19" name="组合 18">
              <a:extLst>
                <a:ext uri="{FF2B5EF4-FFF2-40B4-BE49-F238E27FC236}">
                  <a16:creationId xmlns:a16="http://schemas.microsoft.com/office/drawing/2014/main" id="{1EE55BEC-8D68-49CF-BD7E-A3BE4C5FC37A}"/>
                </a:ext>
              </a:extLst>
            </p:cNvPr>
            <p:cNvGrpSpPr/>
            <p:nvPr/>
          </p:nvGrpSpPr>
          <p:grpSpPr>
            <a:xfrm>
              <a:off x="384176" y="307549"/>
              <a:ext cx="377371" cy="507162"/>
              <a:chOff x="899886" y="361978"/>
              <a:chExt cx="377371" cy="507162"/>
            </a:xfrm>
          </p:grpSpPr>
          <p:sp>
            <p:nvSpPr>
              <p:cNvPr id="23" name="等腰三角形 22">
                <a:extLst>
                  <a:ext uri="{FF2B5EF4-FFF2-40B4-BE49-F238E27FC236}">
                    <a16:creationId xmlns:a16="http://schemas.microsoft.com/office/drawing/2014/main" id="{3327CB2F-3E54-4DDA-8F69-CDE9015987F2}"/>
                  </a:ext>
                </a:extLst>
              </p:cNvPr>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8E318BAD-5384-4854-89FC-6B060E2428EA}"/>
                  </a:ext>
                </a:extLst>
              </p:cNvPr>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FB570AE4-1DCE-4349-9EEA-C48E37DE0F77}"/>
                </a:ext>
              </a:extLst>
            </p:cNvPr>
            <p:cNvGrpSpPr/>
            <p:nvPr/>
          </p:nvGrpSpPr>
          <p:grpSpPr>
            <a:xfrm>
              <a:off x="825047" y="265897"/>
              <a:ext cx="1695844" cy="591959"/>
              <a:chOff x="5287963" y="239774"/>
              <a:chExt cx="1695844" cy="591959"/>
            </a:xfrm>
          </p:grpSpPr>
          <p:sp>
            <p:nvSpPr>
              <p:cNvPr id="21" name="文本框 20">
                <a:extLst>
                  <a:ext uri="{FF2B5EF4-FFF2-40B4-BE49-F238E27FC236}">
                    <a16:creationId xmlns:a16="http://schemas.microsoft.com/office/drawing/2014/main" id="{4E7E3671-403E-4FD0-8250-E2EFEDB0A4F4}"/>
                  </a:ext>
                </a:extLst>
              </p:cNvPr>
              <p:cNvSpPr txBox="1"/>
              <p:nvPr/>
            </p:nvSpPr>
            <p:spPr>
              <a:xfrm>
                <a:off x="5287964" y="239774"/>
                <a:ext cx="1124401"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框架、技术</a:t>
                </a:r>
              </a:p>
            </p:txBody>
          </p:sp>
          <p:sp>
            <p:nvSpPr>
              <p:cNvPr id="22" name="文本框 21">
                <a:extLst>
                  <a:ext uri="{FF2B5EF4-FFF2-40B4-BE49-F238E27FC236}">
                    <a16:creationId xmlns:a16="http://schemas.microsoft.com/office/drawing/2014/main" id="{906E068A-B946-4F04-81D0-0862547A8A0F}"/>
                  </a:ext>
                </a:extLst>
              </p:cNvPr>
              <p:cNvSpPr txBox="1"/>
              <p:nvPr/>
            </p:nvSpPr>
            <p:spPr>
              <a:xfrm>
                <a:off x="5287963" y="554734"/>
                <a:ext cx="1695844" cy="276999"/>
              </a:xfrm>
              <a:prstGeom prst="rect">
                <a:avLst/>
              </a:prstGeom>
              <a:noFill/>
            </p:spPr>
            <p:txBody>
              <a:bodyPr wrap="square" rtlCol="0">
                <a:spAutoFit/>
              </a:bodyPr>
              <a:lstStyle/>
              <a:p>
                <a:pPr algn="just"/>
                <a:r>
                  <a:rPr lang="en-US" altLang="zh-CN" sz="1200" dirty="0">
                    <a:solidFill>
                      <a:schemeClr val="bg1">
                        <a:lumMod val="50000"/>
                      </a:schemeClr>
                    </a:solidFill>
                    <a:latin typeface="微软雅黑" panose="020B0503020204020204" pitchFamily="34" charset="-122"/>
                    <a:ea typeface="微软雅黑" panose="020B0503020204020204" pitchFamily="34" charset="-122"/>
                  </a:rPr>
                  <a:t>Framework</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Technology</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90204" pitchFamily="34" charset="0"/>
              <a:ea typeface="思源黑体 CN Normal" panose="020B0400000000000000" pitchFamily="34" charset="-122"/>
              <a:sym typeface="Arial" panose="020B0604020202090204" pitchFamily="34" charset="0"/>
            </a:endParaRPr>
          </a:p>
        </p:txBody>
      </p:sp>
      <p:sp>
        <p:nvSpPr>
          <p:cNvPr id="12" name="文本框 11"/>
          <p:cNvSpPr txBox="1"/>
          <p:nvPr/>
        </p:nvSpPr>
        <p:spPr>
          <a:xfrm>
            <a:off x="6518211" y="2093508"/>
            <a:ext cx="4845376" cy="110680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CN" altLang="en-US" sz="66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创新点</a:t>
            </a: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3" name="文本框 12"/>
          <p:cNvSpPr txBox="1"/>
          <p:nvPr/>
        </p:nvSpPr>
        <p:spPr>
          <a:xfrm>
            <a:off x="6518211" y="3391628"/>
            <a:ext cx="2629309" cy="398780"/>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Innovation</a:t>
            </a:r>
          </a:p>
        </p:txBody>
      </p:sp>
      <p:sp>
        <p:nvSpPr>
          <p:cNvPr id="15" name="文本框 14"/>
          <p:cNvSpPr txBox="1"/>
          <p:nvPr/>
        </p:nvSpPr>
        <p:spPr>
          <a:xfrm>
            <a:off x="3044480" y="3083852"/>
            <a:ext cx="2586775" cy="92333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PART.3</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472</Words>
  <Application>Microsoft Office PowerPoint</Application>
  <PresentationFormat>宽屏</PresentationFormat>
  <Paragraphs>59</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黑体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龙威 邹</cp:lastModifiedBy>
  <cp:revision>84</cp:revision>
  <dcterms:created xsi:type="dcterms:W3CDTF">2020-11-15T18:03:59Z</dcterms:created>
  <dcterms:modified xsi:type="dcterms:W3CDTF">2020-11-15T19:05:01Z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2052-2.8.1.4670</vt:lpwstr>
  </property>
</Properties>
</file>