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3"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2"/>
    <p:restoredTop sz="96186"/>
  </p:normalViewPr>
  <p:slideViewPr>
    <p:cSldViewPr snapToGrid="0">
      <p:cViewPr varScale="1">
        <p:scale>
          <a:sx n="123" d="100"/>
          <a:sy n="123"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DA01C-DAE8-C181-0B35-8CE5D11DD0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B83EC7-7A16-E9F7-2C50-022BC956D5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AEBE9D-0A86-6894-C29D-74B5FC6CA894}"/>
              </a:ext>
            </a:extLst>
          </p:cNvPr>
          <p:cNvSpPr>
            <a:spLocks noGrp="1"/>
          </p:cNvSpPr>
          <p:nvPr>
            <p:ph type="dt" sz="half" idx="10"/>
          </p:nvPr>
        </p:nvSpPr>
        <p:spPr/>
        <p:txBody>
          <a:bodyPr/>
          <a:lstStyle/>
          <a:p>
            <a:fld id="{E15266F3-0A12-C54B-B492-E2590B449B94}" type="datetimeFigureOut">
              <a:rPr lang="en-US" smtClean="0"/>
              <a:t>2/14/24</a:t>
            </a:fld>
            <a:endParaRPr lang="en-US" dirty="0"/>
          </a:p>
        </p:txBody>
      </p:sp>
      <p:sp>
        <p:nvSpPr>
          <p:cNvPr id="5" name="Footer Placeholder 4">
            <a:extLst>
              <a:ext uri="{FF2B5EF4-FFF2-40B4-BE49-F238E27FC236}">
                <a16:creationId xmlns:a16="http://schemas.microsoft.com/office/drawing/2014/main" id="{6F370B62-528F-B052-CF11-BCEB94CF08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C33ED5-890C-776A-C680-3A10BAF8DCDA}"/>
              </a:ext>
            </a:extLst>
          </p:cNvPr>
          <p:cNvSpPr>
            <a:spLocks noGrp="1"/>
          </p:cNvSpPr>
          <p:nvPr>
            <p:ph type="sldNum" sz="quarter" idx="12"/>
          </p:nvPr>
        </p:nvSpPr>
        <p:spPr/>
        <p:txBody>
          <a:bodyPr/>
          <a:lstStyle/>
          <a:p>
            <a:fld id="{3EB731AD-3BA3-E140-9BB9-4BF70D3FCA39}" type="slidenum">
              <a:rPr lang="en-US" smtClean="0"/>
              <a:t>‹#›</a:t>
            </a:fld>
            <a:endParaRPr lang="en-US" dirty="0"/>
          </a:p>
        </p:txBody>
      </p:sp>
    </p:spTree>
    <p:extLst>
      <p:ext uri="{BB962C8B-B14F-4D97-AF65-F5344CB8AC3E}">
        <p14:creationId xmlns:p14="http://schemas.microsoft.com/office/powerpoint/2010/main" val="2895204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E1D2F-7679-5353-2F41-08C83FF6A2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0F18D6-54BB-95C3-DB5A-C47C52DD96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C0C450-CB58-DCF0-F361-63B67081A02D}"/>
              </a:ext>
            </a:extLst>
          </p:cNvPr>
          <p:cNvSpPr>
            <a:spLocks noGrp="1"/>
          </p:cNvSpPr>
          <p:nvPr>
            <p:ph type="dt" sz="half" idx="10"/>
          </p:nvPr>
        </p:nvSpPr>
        <p:spPr/>
        <p:txBody>
          <a:bodyPr/>
          <a:lstStyle/>
          <a:p>
            <a:fld id="{E15266F3-0A12-C54B-B492-E2590B449B94}" type="datetimeFigureOut">
              <a:rPr lang="en-US" smtClean="0"/>
              <a:t>2/14/24</a:t>
            </a:fld>
            <a:endParaRPr lang="en-US" dirty="0"/>
          </a:p>
        </p:txBody>
      </p:sp>
      <p:sp>
        <p:nvSpPr>
          <p:cNvPr id="5" name="Footer Placeholder 4">
            <a:extLst>
              <a:ext uri="{FF2B5EF4-FFF2-40B4-BE49-F238E27FC236}">
                <a16:creationId xmlns:a16="http://schemas.microsoft.com/office/drawing/2014/main" id="{249B841C-EFD8-FDF7-1DF5-DA53268ECD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F9DF58-3DAD-6462-2A3E-EB32924D2F39}"/>
              </a:ext>
            </a:extLst>
          </p:cNvPr>
          <p:cNvSpPr>
            <a:spLocks noGrp="1"/>
          </p:cNvSpPr>
          <p:nvPr>
            <p:ph type="sldNum" sz="quarter" idx="12"/>
          </p:nvPr>
        </p:nvSpPr>
        <p:spPr/>
        <p:txBody>
          <a:bodyPr/>
          <a:lstStyle/>
          <a:p>
            <a:fld id="{3EB731AD-3BA3-E140-9BB9-4BF70D3FCA39}" type="slidenum">
              <a:rPr lang="en-US" smtClean="0"/>
              <a:t>‹#›</a:t>
            </a:fld>
            <a:endParaRPr lang="en-US" dirty="0"/>
          </a:p>
        </p:txBody>
      </p:sp>
    </p:spTree>
    <p:extLst>
      <p:ext uri="{BB962C8B-B14F-4D97-AF65-F5344CB8AC3E}">
        <p14:creationId xmlns:p14="http://schemas.microsoft.com/office/powerpoint/2010/main" val="3226004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2E1250-4CE9-816C-E6C2-B6C06DDF9E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5E78B1-387D-5F04-1302-830C0BD78F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9AEE75-752B-DDB8-A014-5764557BE71F}"/>
              </a:ext>
            </a:extLst>
          </p:cNvPr>
          <p:cNvSpPr>
            <a:spLocks noGrp="1"/>
          </p:cNvSpPr>
          <p:nvPr>
            <p:ph type="dt" sz="half" idx="10"/>
          </p:nvPr>
        </p:nvSpPr>
        <p:spPr/>
        <p:txBody>
          <a:bodyPr/>
          <a:lstStyle/>
          <a:p>
            <a:fld id="{E15266F3-0A12-C54B-B492-E2590B449B94}" type="datetimeFigureOut">
              <a:rPr lang="en-US" smtClean="0"/>
              <a:t>2/14/24</a:t>
            </a:fld>
            <a:endParaRPr lang="en-US" dirty="0"/>
          </a:p>
        </p:txBody>
      </p:sp>
      <p:sp>
        <p:nvSpPr>
          <p:cNvPr id="5" name="Footer Placeholder 4">
            <a:extLst>
              <a:ext uri="{FF2B5EF4-FFF2-40B4-BE49-F238E27FC236}">
                <a16:creationId xmlns:a16="http://schemas.microsoft.com/office/drawing/2014/main" id="{932109C6-E4C4-02AD-893C-F451357D29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F2F961-92C6-E1EC-1D67-883F43C008E2}"/>
              </a:ext>
            </a:extLst>
          </p:cNvPr>
          <p:cNvSpPr>
            <a:spLocks noGrp="1"/>
          </p:cNvSpPr>
          <p:nvPr>
            <p:ph type="sldNum" sz="quarter" idx="12"/>
          </p:nvPr>
        </p:nvSpPr>
        <p:spPr/>
        <p:txBody>
          <a:bodyPr/>
          <a:lstStyle/>
          <a:p>
            <a:fld id="{3EB731AD-3BA3-E140-9BB9-4BF70D3FCA39}" type="slidenum">
              <a:rPr lang="en-US" smtClean="0"/>
              <a:t>‹#›</a:t>
            </a:fld>
            <a:endParaRPr lang="en-US" dirty="0"/>
          </a:p>
        </p:txBody>
      </p:sp>
    </p:spTree>
    <p:extLst>
      <p:ext uri="{BB962C8B-B14F-4D97-AF65-F5344CB8AC3E}">
        <p14:creationId xmlns:p14="http://schemas.microsoft.com/office/powerpoint/2010/main" val="1940210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2CDE-EEC5-0056-73AA-D9FD54B4A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27019E-2B81-F3AA-465E-0AFC83629A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E7D2A-2F5B-BED1-6089-3BBF4E242FCF}"/>
              </a:ext>
            </a:extLst>
          </p:cNvPr>
          <p:cNvSpPr>
            <a:spLocks noGrp="1"/>
          </p:cNvSpPr>
          <p:nvPr>
            <p:ph type="dt" sz="half" idx="10"/>
          </p:nvPr>
        </p:nvSpPr>
        <p:spPr/>
        <p:txBody>
          <a:bodyPr/>
          <a:lstStyle/>
          <a:p>
            <a:fld id="{E15266F3-0A12-C54B-B492-E2590B449B94}" type="datetimeFigureOut">
              <a:rPr lang="en-US" smtClean="0"/>
              <a:t>2/14/24</a:t>
            </a:fld>
            <a:endParaRPr lang="en-US" dirty="0"/>
          </a:p>
        </p:txBody>
      </p:sp>
      <p:sp>
        <p:nvSpPr>
          <p:cNvPr id="5" name="Footer Placeholder 4">
            <a:extLst>
              <a:ext uri="{FF2B5EF4-FFF2-40B4-BE49-F238E27FC236}">
                <a16:creationId xmlns:a16="http://schemas.microsoft.com/office/drawing/2014/main" id="{9515A3F2-A4E2-C911-0580-552D840A05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A79B38-4008-2E00-BD59-A34B9E452942}"/>
              </a:ext>
            </a:extLst>
          </p:cNvPr>
          <p:cNvSpPr>
            <a:spLocks noGrp="1"/>
          </p:cNvSpPr>
          <p:nvPr>
            <p:ph type="sldNum" sz="quarter" idx="12"/>
          </p:nvPr>
        </p:nvSpPr>
        <p:spPr/>
        <p:txBody>
          <a:bodyPr/>
          <a:lstStyle/>
          <a:p>
            <a:fld id="{3EB731AD-3BA3-E140-9BB9-4BF70D3FCA39}" type="slidenum">
              <a:rPr lang="en-US" smtClean="0"/>
              <a:t>‹#›</a:t>
            </a:fld>
            <a:endParaRPr lang="en-US" dirty="0"/>
          </a:p>
        </p:txBody>
      </p:sp>
    </p:spTree>
    <p:extLst>
      <p:ext uri="{BB962C8B-B14F-4D97-AF65-F5344CB8AC3E}">
        <p14:creationId xmlns:p14="http://schemas.microsoft.com/office/powerpoint/2010/main" val="1879085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DFD3-7A0C-33AD-36B7-D3ED13E59C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243DE0-A5C9-CBE5-806E-E83432280F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FF1F55-9274-128E-E90E-26F02F8A8501}"/>
              </a:ext>
            </a:extLst>
          </p:cNvPr>
          <p:cNvSpPr>
            <a:spLocks noGrp="1"/>
          </p:cNvSpPr>
          <p:nvPr>
            <p:ph type="dt" sz="half" idx="10"/>
          </p:nvPr>
        </p:nvSpPr>
        <p:spPr/>
        <p:txBody>
          <a:bodyPr/>
          <a:lstStyle/>
          <a:p>
            <a:fld id="{E15266F3-0A12-C54B-B492-E2590B449B94}" type="datetimeFigureOut">
              <a:rPr lang="en-US" smtClean="0"/>
              <a:t>2/14/24</a:t>
            </a:fld>
            <a:endParaRPr lang="en-US" dirty="0"/>
          </a:p>
        </p:txBody>
      </p:sp>
      <p:sp>
        <p:nvSpPr>
          <p:cNvPr id="5" name="Footer Placeholder 4">
            <a:extLst>
              <a:ext uri="{FF2B5EF4-FFF2-40B4-BE49-F238E27FC236}">
                <a16:creationId xmlns:a16="http://schemas.microsoft.com/office/drawing/2014/main" id="{6758D902-4673-34F7-5819-36F6E63A4A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3B1493-412D-29FB-7FDF-DC75486405A8}"/>
              </a:ext>
            </a:extLst>
          </p:cNvPr>
          <p:cNvSpPr>
            <a:spLocks noGrp="1"/>
          </p:cNvSpPr>
          <p:nvPr>
            <p:ph type="sldNum" sz="quarter" idx="12"/>
          </p:nvPr>
        </p:nvSpPr>
        <p:spPr/>
        <p:txBody>
          <a:bodyPr/>
          <a:lstStyle/>
          <a:p>
            <a:fld id="{3EB731AD-3BA3-E140-9BB9-4BF70D3FCA39}" type="slidenum">
              <a:rPr lang="en-US" smtClean="0"/>
              <a:t>‹#›</a:t>
            </a:fld>
            <a:endParaRPr lang="en-US" dirty="0"/>
          </a:p>
        </p:txBody>
      </p:sp>
    </p:spTree>
    <p:extLst>
      <p:ext uri="{BB962C8B-B14F-4D97-AF65-F5344CB8AC3E}">
        <p14:creationId xmlns:p14="http://schemas.microsoft.com/office/powerpoint/2010/main" val="2031255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BB0A-5666-7A15-393B-171076CCA1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753DA1-4B95-9BB3-76C2-9FC9FC20E1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9C7A59-2329-512A-2B91-4C1FBB37FA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2160BC-0012-40EB-7E79-487E18FA6493}"/>
              </a:ext>
            </a:extLst>
          </p:cNvPr>
          <p:cNvSpPr>
            <a:spLocks noGrp="1"/>
          </p:cNvSpPr>
          <p:nvPr>
            <p:ph type="dt" sz="half" idx="10"/>
          </p:nvPr>
        </p:nvSpPr>
        <p:spPr/>
        <p:txBody>
          <a:bodyPr/>
          <a:lstStyle/>
          <a:p>
            <a:fld id="{E15266F3-0A12-C54B-B492-E2590B449B94}" type="datetimeFigureOut">
              <a:rPr lang="en-US" smtClean="0"/>
              <a:t>2/14/24</a:t>
            </a:fld>
            <a:endParaRPr lang="en-US" dirty="0"/>
          </a:p>
        </p:txBody>
      </p:sp>
      <p:sp>
        <p:nvSpPr>
          <p:cNvPr id="6" name="Footer Placeholder 5">
            <a:extLst>
              <a:ext uri="{FF2B5EF4-FFF2-40B4-BE49-F238E27FC236}">
                <a16:creationId xmlns:a16="http://schemas.microsoft.com/office/drawing/2014/main" id="{341B67C2-847B-07EE-7543-D65D7D0D321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5259BB-1E44-BFA5-77CC-B8CB60BFC72A}"/>
              </a:ext>
            </a:extLst>
          </p:cNvPr>
          <p:cNvSpPr>
            <a:spLocks noGrp="1"/>
          </p:cNvSpPr>
          <p:nvPr>
            <p:ph type="sldNum" sz="quarter" idx="12"/>
          </p:nvPr>
        </p:nvSpPr>
        <p:spPr/>
        <p:txBody>
          <a:bodyPr/>
          <a:lstStyle/>
          <a:p>
            <a:fld id="{3EB731AD-3BA3-E140-9BB9-4BF70D3FCA39}" type="slidenum">
              <a:rPr lang="en-US" smtClean="0"/>
              <a:t>‹#›</a:t>
            </a:fld>
            <a:endParaRPr lang="en-US" dirty="0"/>
          </a:p>
        </p:txBody>
      </p:sp>
    </p:spTree>
    <p:extLst>
      <p:ext uri="{BB962C8B-B14F-4D97-AF65-F5344CB8AC3E}">
        <p14:creationId xmlns:p14="http://schemas.microsoft.com/office/powerpoint/2010/main" val="1363422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4477-1A55-9DFC-9E52-8EF1F01F61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8B59E7-5EB0-E47F-D40A-3D86692450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66B8F-A6D9-957A-B85A-7E551D9695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8E0E8A-FF40-88F0-6518-F49BE9F496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0DE46D-B85E-B9C7-FE73-9D9FAB0F99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CAB638-53DA-B31F-3A93-6895DA040069}"/>
              </a:ext>
            </a:extLst>
          </p:cNvPr>
          <p:cNvSpPr>
            <a:spLocks noGrp="1"/>
          </p:cNvSpPr>
          <p:nvPr>
            <p:ph type="dt" sz="half" idx="10"/>
          </p:nvPr>
        </p:nvSpPr>
        <p:spPr/>
        <p:txBody>
          <a:bodyPr/>
          <a:lstStyle/>
          <a:p>
            <a:fld id="{E15266F3-0A12-C54B-B492-E2590B449B94}" type="datetimeFigureOut">
              <a:rPr lang="en-US" smtClean="0"/>
              <a:t>2/14/24</a:t>
            </a:fld>
            <a:endParaRPr lang="en-US" dirty="0"/>
          </a:p>
        </p:txBody>
      </p:sp>
      <p:sp>
        <p:nvSpPr>
          <p:cNvPr id="8" name="Footer Placeholder 7">
            <a:extLst>
              <a:ext uri="{FF2B5EF4-FFF2-40B4-BE49-F238E27FC236}">
                <a16:creationId xmlns:a16="http://schemas.microsoft.com/office/drawing/2014/main" id="{2527FBB4-F07F-8EFA-4769-AC22B7C29B1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AE76B3-2E12-2208-2310-B697016C5525}"/>
              </a:ext>
            </a:extLst>
          </p:cNvPr>
          <p:cNvSpPr>
            <a:spLocks noGrp="1"/>
          </p:cNvSpPr>
          <p:nvPr>
            <p:ph type="sldNum" sz="quarter" idx="12"/>
          </p:nvPr>
        </p:nvSpPr>
        <p:spPr/>
        <p:txBody>
          <a:bodyPr/>
          <a:lstStyle/>
          <a:p>
            <a:fld id="{3EB731AD-3BA3-E140-9BB9-4BF70D3FCA39}" type="slidenum">
              <a:rPr lang="en-US" smtClean="0"/>
              <a:t>‹#›</a:t>
            </a:fld>
            <a:endParaRPr lang="en-US" dirty="0"/>
          </a:p>
        </p:txBody>
      </p:sp>
    </p:spTree>
    <p:extLst>
      <p:ext uri="{BB962C8B-B14F-4D97-AF65-F5344CB8AC3E}">
        <p14:creationId xmlns:p14="http://schemas.microsoft.com/office/powerpoint/2010/main" val="1975713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CA20F-31A0-7183-E44A-42BAF28512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CD8FE3-FBE3-40A7-534D-1CEDEB30C739}"/>
              </a:ext>
            </a:extLst>
          </p:cNvPr>
          <p:cNvSpPr>
            <a:spLocks noGrp="1"/>
          </p:cNvSpPr>
          <p:nvPr>
            <p:ph type="dt" sz="half" idx="10"/>
          </p:nvPr>
        </p:nvSpPr>
        <p:spPr/>
        <p:txBody>
          <a:bodyPr/>
          <a:lstStyle/>
          <a:p>
            <a:fld id="{E15266F3-0A12-C54B-B492-E2590B449B94}" type="datetimeFigureOut">
              <a:rPr lang="en-US" smtClean="0"/>
              <a:t>2/14/24</a:t>
            </a:fld>
            <a:endParaRPr lang="en-US" dirty="0"/>
          </a:p>
        </p:txBody>
      </p:sp>
      <p:sp>
        <p:nvSpPr>
          <p:cNvPr id="4" name="Footer Placeholder 3">
            <a:extLst>
              <a:ext uri="{FF2B5EF4-FFF2-40B4-BE49-F238E27FC236}">
                <a16:creationId xmlns:a16="http://schemas.microsoft.com/office/drawing/2014/main" id="{F0F0B7B0-4768-B4DC-01AB-7468FBDB74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D74799F-733B-DF12-8AE7-7C471D26362E}"/>
              </a:ext>
            </a:extLst>
          </p:cNvPr>
          <p:cNvSpPr>
            <a:spLocks noGrp="1"/>
          </p:cNvSpPr>
          <p:nvPr>
            <p:ph type="sldNum" sz="quarter" idx="12"/>
          </p:nvPr>
        </p:nvSpPr>
        <p:spPr/>
        <p:txBody>
          <a:bodyPr/>
          <a:lstStyle/>
          <a:p>
            <a:fld id="{3EB731AD-3BA3-E140-9BB9-4BF70D3FCA39}" type="slidenum">
              <a:rPr lang="en-US" smtClean="0"/>
              <a:t>‹#›</a:t>
            </a:fld>
            <a:endParaRPr lang="en-US" dirty="0"/>
          </a:p>
        </p:txBody>
      </p:sp>
    </p:spTree>
    <p:extLst>
      <p:ext uri="{BB962C8B-B14F-4D97-AF65-F5344CB8AC3E}">
        <p14:creationId xmlns:p14="http://schemas.microsoft.com/office/powerpoint/2010/main" val="3616236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CA6F4E-40DD-D11A-42B9-D7093DBE7DB1}"/>
              </a:ext>
            </a:extLst>
          </p:cNvPr>
          <p:cNvSpPr>
            <a:spLocks noGrp="1"/>
          </p:cNvSpPr>
          <p:nvPr>
            <p:ph type="dt" sz="half" idx="10"/>
          </p:nvPr>
        </p:nvSpPr>
        <p:spPr/>
        <p:txBody>
          <a:bodyPr/>
          <a:lstStyle/>
          <a:p>
            <a:fld id="{E15266F3-0A12-C54B-B492-E2590B449B94}" type="datetimeFigureOut">
              <a:rPr lang="en-US" smtClean="0"/>
              <a:t>2/14/24</a:t>
            </a:fld>
            <a:endParaRPr lang="en-US" dirty="0"/>
          </a:p>
        </p:txBody>
      </p:sp>
      <p:sp>
        <p:nvSpPr>
          <p:cNvPr id="3" name="Footer Placeholder 2">
            <a:extLst>
              <a:ext uri="{FF2B5EF4-FFF2-40B4-BE49-F238E27FC236}">
                <a16:creationId xmlns:a16="http://schemas.microsoft.com/office/drawing/2014/main" id="{58C35AC5-BFEE-533F-9DE1-EDBEEE29991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DE85EEA-1A4B-B03C-E74B-1623F29078E1}"/>
              </a:ext>
            </a:extLst>
          </p:cNvPr>
          <p:cNvSpPr>
            <a:spLocks noGrp="1"/>
          </p:cNvSpPr>
          <p:nvPr>
            <p:ph type="sldNum" sz="quarter" idx="12"/>
          </p:nvPr>
        </p:nvSpPr>
        <p:spPr/>
        <p:txBody>
          <a:bodyPr/>
          <a:lstStyle/>
          <a:p>
            <a:fld id="{3EB731AD-3BA3-E140-9BB9-4BF70D3FCA39}" type="slidenum">
              <a:rPr lang="en-US" smtClean="0"/>
              <a:t>‹#›</a:t>
            </a:fld>
            <a:endParaRPr lang="en-US" dirty="0"/>
          </a:p>
        </p:txBody>
      </p:sp>
    </p:spTree>
    <p:extLst>
      <p:ext uri="{BB962C8B-B14F-4D97-AF65-F5344CB8AC3E}">
        <p14:creationId xmlns:p14="http://schemas.microsoft.com/office/powerpoint/2010/main" val="213505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8451-1FAD-4FFF-E517-F13CE01F15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5960FA-C7E3-63F6-3D5E-EAE610F898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CF5178-2ABD-AB6A-CF2C-1951A8A41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5F136-66BC-0D89-E036-CF34EF885D5C}"/>
              </a:ext>
            </a:extLst>
          </p:cNvPr>
          <p:cNvSpPr>
            <a:spLocks noGrp="1"/>
          </p:cNvSpPr>
          <p:nvPr>
            <p:ph type="dt" sz="half" idx="10"/>
          </p:nvPr>
        </p:nvSpPr>
        <p:spPr/>
        <p:txBody>
          <a:bodyPr/>
          <a:lstStyle/>
          <a:p>
            <a:fld id="{E15266F3-0A12-C54B-B492-E2590B449B94}" type="datetimeFigureOut">
              <a:rPr lang="en-US" smtClean="0"/>
              <a:t>2/14/24</a:t>
            </a:fld>
            <a:endParaRPr lang="en-US" dirty="0"/>
          </a:p>
        </p:txBody>
      </p:sp>
      <p:sp>
        <p:nvSpPr>
          <p:cNvPr id="6" name="Footer Placeholder 5">
            <a:extLst>
              <a:ext uri="{FF2B5EF4-FFF2-40B4-BE49-F238E27FC236}">
                <a16:creationId xmlns:a16="http://schemas.microsoft.com/office/drawing/2014/main" id="{17A972FA-134F-CB2E-4C34-0D642F77FEF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E4FCA1-929F-1942-A0CF-C3495F27340A}"/>
              </a:ext>
            </a:extLst>
          </p:cNvPr>
          <p:cNvSpPr>
            <a:spLocks noGrp="1"/>
          </p:cNvSpPr>
          <p:nvPr>
            <p:ph type="sldNum" sz="quarter" idx="12"/>
          </p:nvPr>
        </p:nvSpPr>
        <p:spPr/>
        <p:txBody>
          <a:bodyPr/>
          <a:lstStyle/>
          <a:p>
            <a:fld id="{3EB731AD-3BA3-E140-9BB9-4BF70D3FCA39}" type="slidenum">
              <a:rPr lang="en-US" smtClean="0"/>
              <a:t>‹#›</a:t>
            </a:fld>
            <a:endParaRPr lang="en-US" dirty="0"/>
          </a:p>
        </p:txBody>
      </p:sp>
    </p:spTree>
    <p:extLst>
      <p:ext uri="{BB962C8B-B14F-4D97-AF65-F5344CB8AC3E}">
        <p14:creationId xmlns:p14="http://schemas.microsoft.com/office/powerpoint/2010/main" val="121239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B14E6-DA4F-7869-E057-5A2275EC9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09D0F1-B0FE-1B0A-67D9-87BD1A905F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FB411B5-DE4D-A262-2C4B-521223FB08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68D519-3979-B94A-AC1B-67D44C820B6A}"/>
              </a:ext>
            </a:extLst>
          </p:cNvPr>
          <p:cNvSpPr>
            <a:spLocks noGrp="1"/>
          </p:cNvSpPr>
          <p:nvPr>
            <p:ph type="dt" sz="half" idx="10"/>
          </p:nvPr>
        </p:nvSpPr>
        <p:spPr/>
        <p:txBody>
          <a:bodyPr/>
          <a:lstStyle/>
          <a:p>
            <a:fld id="{E15266F3-0A12-C54B-B492-E2590B449B94}" type="datetimeFigureOut">
              <a:rPr lang="en-US" smtClean="0"/>
              <a:t>2/14/24</a:t>
            </a:fld>
            <a:endParaRPr lang="en-US" dirty="0"/>
          </a:p>
        </p:txBody>
      </p:sp>
      <p:sp>
        <p:nvSpPr>
          <p:cNvPr id="6" name="Footer Placeholder 5">
            <a:extLst>
              <a:ext uri="{FF2B5EF4-FFF2-40B4-BE49-F238E27FC236}">
                <a16:creationId xmlns:a16="http://schemas.microsoft.com/office/drawing/2014/main" id="{0A0B4F1A-7150-120C-2B39-066487D73F0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D28EFB-FE6E-F7C3-3ED0-561A52C44BCB}"/>
              </a:ext>
            </a:extLst>
          </p:cNvPr>
          <p:cNvSpPr>
            <a:spLocks noGrp="1"/>
          </p:cNvSpPr>
          <p:nvPr>
            <p:ph type="sldNum" sz="quarter" idx="12"/>
          </p:nvPr>
        </p:nvSpPr>
        <p:spPr/>
        <p:txBody>
          <a:bodyPr/>
          <a:lstStyle/>
          <a:p>
            <a:fld id="{3EB731AD-3BA3-E140-9BB9-4BF70D3FCA39}" type="slidenum">
              <a:rPr lang="en-US" smtClean="0"/>
              <a:t>‹#›</a:t>
            </a:fld>
            <a:endParaRPr lang="en-US" dirty="0"/>
          </a:p>
        </p:txBody>
      </p:sp>
    </p:spTree>
    <p:extLst>
      <p:ext uri="{BB962C8B-B14F-4D97-AF65-F5344CB8AC3E}">
        <p14:creationId xmlns:p14="http://schemas.microsoft.com/office/powerpoint/2010/main" val="1345320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68DE65-D592-6B7B-2768-25C50B51C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A92CA7-FAFA-24D9-E3B1-E313A097A7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5F24E-8172-E722-AB24-E686CCB3DE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266F3-0A12-C54B-B492-E2590B449B94}" type="datetimeFigureOut">
              <a:rPr lang="en-US" smtClean="0"/>
              <a:t>2/14/24</a:t>
            </a:fld>
            <a:endParaRPr lang="en-US" dirty="0"/>
          </a:p>
        </p:txBody>
      </p:sp>
      <p:sp>
        <p:nvSpPr>
          <p:cNvPr id="5" name="Footer Placeholder 4">
            <a:extLst>
              <a:ext uri="{FF2B5EF4-FFF2-40B4-BE49-F238E27FC236}">
                <a16:creationId xmlns:a16="http://schemas.microsoft.com/office/drawing/2014/main" id="{FA307D48-F616-0D46-F285-DC8B221EBF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B5F75AE-DEB1-875C-68F4-2E63B8AC6B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731AD-3BA3-E140-9BB9-4BF70D3FCA39}" type="slidenum">
              <a:rPr lang="en-US" smtClean="0"/>
              <a:t>‹#›</a:t>
            </a:fld>
            <a:endParaRPr lang="en-US" dirty="0"/>
          </a:p>
        </p:txBody>
      </p:sp>
    </p:spTree>
    <p:extLst>
      <p:ext uri="{BB962C8B-B14F-4D97-AF65-F5344CB8AC3E}">
        <p14:creationId xmlns:p14="http://schemas.microsoft.com/office/powerpoint/2010/main" val="1707020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59EC9-BD60-245A-8AE0-8548AD758EF3}"/>
              </a:ext>
            </a:extLst>
          </p:cNvPr>
          <p:cNvSpPr>
            <a:spLocks noGrp="1"/>
          </p:cNvSpPr>
          <p:nvPr>
            <p:ph type="ctrTitle"/>
          </p:nvPr>
        </p:nvSpPr>
        <p:spPr>
          <a:xfrm>
            <a:off x="290945" y="1122363"/>
            <a:ext cx="10377055" cy="2387600"/>
          </a:xfrm>
        </p:spPr>
        <p:txBody>
          <a:bodyPr>
            <a:normAutofit fontScale="90000"/>
          </a:bodyPr>
          <a:lstStyle/>
          <a:p>
            <a:r>
              <a:rPr lang="en-US" dirty="0"/>
              <a:t>PART PRO MANAGEMENT SYSTEM</a:t>
            </a:r>
            <a:br>
              <a:rPr lang="en-US" dirty="0"/>
            </a:br>
            <a:endParaRPr lang="en-US" dirty="0"/>
          </a:p>
        </p:txBody>
      </p:sp>
      <p:sp>
        <p:nvSpPr>
          <p:cNvPr id="3" name="Subtitle 2">
            <a:extLst>
              <a:ext uri="{FF2B5EF4-FFF2-40B4-BE49-F238E27FC236}">
                <a16:creationId xmlns:a16="http://schemas.microsoft.com/office/drawing/2014/main" id="{7543E280-7AE1-93AB-07A7-5A9D29E183AB}"/>
              </a:ext>
            </a:extLst>
          </p:cNvPr>
          <p:cNvSpPr>
            <a:spLocks noGrp="1"/>
          </p:cNvSpPr>
          <p:nvPr>
            <p:ph type="subTitle" idx="1"/>
          </p:nvPr>
        </p:nvSpPr>
        <p:spPr/>
        <p:txBody>
          <a:bodyPr>
            <a:normAutofit lnSpcReduction="10000"/>
          </a:bodyPr>
          <a:lstStyle/>
          <a:p>
            <a:pPr algn="just"/>
            <a:r>
              <a:rPr lang="en-US" sz="1800" dirty="0">
                <a:effectLst/>
                <a:latin typeface="Times New Roman" panose="02020603050405020304" pitchFamily="18" charset="0"/>
                <a:ea typeface="Arial" panose="020B0604020202020204" pitchFamily="34" charset="0"/>
              </a:rPr>
              <a:t>A Part Pro Management System  website is used to buy vehicle related parts and products. This application will be used by customers and employees. Customers will add their vehicle related details and  the relative products will be dynamically displayed in the customized dashboard page. User will checkout the products and complete the payment through payment gateways. Employees will use the application to add products in their inventory by selecting available suppliers and available products from the suppliers. Employees can view and manage the online sales.</a:t>
            </a:r>
            <a:endParaRPr lang="en-US" sz="1800" dirty="0">
              <a:effectLst/>
              <a:latin typeface="Arial" panose="020B0604020202020204" pitchFamily="34" charset="0"/>
              <a:ea typeface="Arial" panose="020B0604020202020204" pitchFamily="34" charset="0"/>
            </a:endParaRPr>
          </a:p>
          <a:p>
            <a:pPr algn="just"/>
            <a:endParaRPr lang="en-US" dirty="0"/>
          </a:p>
        </p:txBody>
      </p:sp>
      <p:pic>
        <p:nvPicPr>
          <p:cNvPr id="4" name="Google Shape;146;p18">
            <a:extLst>
              <a:ext uri="{FF2B5EF4-FFF2-40B4-BE49-F238E27FC236}">
                <a16:creationId xmlns:a16="http://schemas.microsoft.com/office/drawing/2014/main" id="{27557D33-C76F-0DEE-2899-C277542BA233}"/>
              </a:ext>
            </a:extLst>
          </p:cNvPr>
          <p:cNvPicPr preferRelativeResize="0"/>
          <p:nvPr/>
        </p:nvPicPr>
        <p:blipFill>
          <a:blip r:embed="rId2">
            <a:alphaModFix/>
          </a:blip>
          <a:stretch>
            <a:fillRect/>
          </a:stretch>
        </p:blipFill>
        <p:spPr>
          <a:xfrm>
            <a:off x="9212963" y="0"/>
            <a:ext cx="2910074" cy="1701000"/>
          </a:xfrm>
          <a:prstGeom prst="rect">
            <a:avLst/>
          </a:prstGeom>
          <a:noFill/>
          <a:ln>
            <a:noFill/>
          </a:ln>
        </p:spPr>
      </p:pic>
    </p:spTree>
    <p:extLst>
      <p:ext uri="{BB962C8B-B14F-4D97-AF65-F5344CB8AC3E}">
        <p14:creationId xmlns:p14="http://schemas.microsoft.com/office/powerpoint/2010/main" val="156234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thank you card with blue and pink paint&#10;&#10;Description automatically generated">
            <a:extLst>
              <a:ext uri="{FF2B5EF4-FFF2-40B4-BE49-F238E27FC236}">
                <a16:creationId xmlns:a16="http://schemas.microsoft.com/office/drawing/2014/main" id="{B76A0D16-A643-E35C-BF2A-2538B2AAECC1}"/>
              </a:ext>
            </a:extLst>
          </p:cNvPr>
          <p:cNvPicPr>
            <a:picLocks noGrp="1" noChangeAspect="1"/>
          </p:cNvPicPr>
          <p:nvPr>
            <p:ph idx="1"/>
          </p:nvPr>
        </p:nvPicPr>
        <p:blipFill>
          <a:blip r:embed="rId2"/>
          <a:stretch>
            <a:fillRect/>
          </a:stretch>
        </p:blipFill>
        <p:spPr>
          <a:xfrm>
            <a:off x="1826983" y="643467"/>
            <a:ext cx="8538034" cy="5571066"/>
          </a:xfrm>
          <a:prstGeom prst="rect">
            <a:avLst/>
          </a:prstGeom>
        </p:spPr>
      </p:pic>
    </p:spTree>
    <p:extLst>
      <p:ext uri="{BB962C8B-B14F-4D97-AF65-F5344CB8AC3E}">
        <p14:creationId xmlns:p14="http://schemas.microsoft.com/office/powerpoint/2010/main" val="3212469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E867-98BA-B274-10D6-05BC0309BAAA}"/>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C276AF3D-D270-BFA6-34FB-96AEA3410C0C}"/>
              </a:ext>
            </a:extLst>
          </p:cNvPr>
          <p:cNvSpPr>
            <a:spLocks noGrp="1"/>
          </p:cNvSpPr>
          <p:nvPr>
            <p:ph idx="1"/>
          </p:nvPr>
        </p:nvSpPr>
        <p:spPr/>
        <p:txBody>
          <a:bodyPr>
            <a:normAutofit/>
          </a:bodyPr>
          <a:lstStyle/>
          <a:p>
            <a:r>
              <a:rPr lang="en-US" sz="2200" dirty="0"/>
              <a:t>Sai Rahul Padma  - </a:t>
            </a:r>
            <a:r>
              <a:rPr lang="en-US" sz="2200" dirty="0" err="1"/>
              <a:t>sairahulpadma@my.unt.edu</a:t>
            </a:r>
            <a:r>
              <a:rPr lang="en-US" sz="2200" dirty="0"/>
              <a:t> -11714588</a:t>
            </a:r>
          </a:p>
          <a:p>
            <a:r>
              <a:rPr lang="en-US" sz="2200" dirty="0" err="1"/>
              <a:t>Nikhita</a:t>
            </a:r>
            <a:r>
              <a:rPr lang="en-US" sz="2200" dirty="0"/>
              <a:t> </a:t>
            </a:r>
            <a:r>
              <a:rPr lang="en-US" sz="2200" dirty="0" err="1"/>
              <a:t>Muvva</a:t>
            </a:r>
            <a:r>
              <a:rPr lang="en-US" sz="2200" dirty="0"/>
              <a:t> - </a:t>
            </a:r>
            <a:r>
              <a:rPr lang="en-US" sz="2200" dirty="0" err="1"/>
              <a:t>NikhitaMuvva@my.unt.edu</a:t>
            </a:r>
            <a:r>
              <a:rPr lang="en-US" sz="2200" dirty="0"/>
              <a:t>-  11601586</a:t>
            </a:r>
          </a:p>
          <a:p>
            <a:r>
              <a:rPr lang="en-US" sz="2200" dirty="0"/>
              <a:t>Sneha Reddy </a:t>
            </a:r>
            <a:r>
              <a:rPr lang="en-US" sz="2200" dirty="0" err="1"/>
              <a:t>Gangannagari</a:t>
            </a:r>
            <a:r>
              <a:rPr lang="en-US" sz="2200" dirty="0"/>
              <a:t> -  </a:t>
            </a:r>
            <a:r>
              <a:rPr lang="en-US" sz="2200" dirty="0" err="1"/>
              <a:t>snehareddygangannagari@my.unt.edu</a:t>
            </a:r>
            <a:r>
              <a:rPr lang="en-US" sz="2200" dirty="0"/>
              <a:t> -11642761</a:t>
            </a:r>
          </a:p>
          <a:p>
            <a:r>
              <a:rPr lang="en-US" sz="2200" dirty="0" err="1"/>
              <a:t>HimaBindu</a:t>
            </a:r>
            <a:r>
              <a:rPr lang="en-US" sz="2200" dirty="0"/>
              <a:t> </a:t>
            </a:r>
            <a:r>
              <a:rPr lang="en-US" sz="2200" dirty="0" err="1"/>
              <a:t>Chunduri</a:t>
            </a:r>
            <a:r>
              <a:rPr lang="en-US" sz="2200" dirty="0"/>
              <a:t> -  </a:t>
            </a:r>
            <a:r>
              <a:rPr lang="en-US" sz="2200" dirty="0" err="1"/>
              <a:t>himabinduchunduri@my.unt.edu</a:t>
            </a:r>
            <a:r>
              <a:rPr lang="en-US" sz="2200" dirty="0"/>
              <a:t> -11724307</a:t>
            </a:r>
          </a:p>
          <a:p>
            <a:r>
              <a:rPr lang="en-US" sz="2200" dirty="0"/>
              <a:t>Pavani </a:t>
            </a:r>
            <a:r>
              <a:rPr lang="en-US" sz="2200" dirty="0" err="1"/>
              <a:t>Venigalla</a:t>
            </a:r>
            <a:r>
              <a:rPr lang="en-US" sz="2200" dirty="0"/>
              <a:t> - </a:t>
            </a:r>
            <a:r>
              <a:rPr lang="en-US" sz="2200" dirty="0" err="1"/>
              <a:t>PavaniVenigalla@my.unt.edu</a:t>
            </a:r>
            <a:r>
              <a:rPr lang="en-US" sz="2200" dirty="0"/>
              <a:t> -11697604</a:t>
            </a:r>
          </a:p>
          <a:p>
            <a:r>
              <a:rPr lang="en-US" sz="2200" dirty="0"/>
              <a:t>Sai </a:t>
            </a:r>
            <a:r>
              <a:rPr lang="en-US" sz="2200" dirty="0" err="1"/>
              <a:t>Samyuktha</a:t>
            </a:r>
            <a:r>
              <a:rPr lang="en-US" sz="2200" dirty="0"/>
              <a:t> </a:t>
            </a:r>
            <a:r>
              <a:rPr lang="en-US" sz="2200" dirty="0" err="1"/>
              <a:t>Paspuleti</a:t>
            </a:r>
            <a:r>
              <a:rPr lang="en-US" sz="2200" dirty="0"/>
              <a:t> - </a:t>
            </a:r>
            <a:r>
              <a:rPr lang="en-US" sz="2200" dirty="0" err="1"/>
              <a:t>SaiSamyukthaPaspuleti@my.unt.edu</a:t>
            </a:r>
            <a:r>
              <a:rPr lang="en-US" sz="2200" dirty="0"/>
              <a:t> -11654305</a:t>
            </a:r>
          </a:p>
          <a:p>
            <a:r>
              <a:rPr lang="en-US" sz="2200" dirty="0" err="1"/>
              <a:t>Jhasha</a:t>
            </a:r>
            <a:r>
              <a:rPr lang="en-US" sz="2200" dirty="0"/>
              <a:t> Sri Ede - </a:t>
            </a:r>
            <a:r>
              <a:rPr lang="en-US" sz="2200" dirty="0" err="1"/>
              <a:t>JhashaSriEde@my.unt.edu</a:t>
            </a:r>
            <a:r>
              <a:rPr lang="en-US" sz="2200" dirty="0"/>
              <a:t> -11685874</a:t>
            </a:r>
          </a:p>
          <a:p>
            <a:r>
              <a:rPr lang="en-US" sz="2200" dirty="0" err="1"/>
              <a:t>Rishika</a:t>
            </a:r>
            <a:r>
              <a:rPr lang="en-US" sz="2200" dirty="0"/>
              <a:t> </a:t>
            </a:r>
            <a:r>
              <a:rPr lang="en-US" sz="2200" dirty="0" err="1"/>
              <a:t>Yalamanchili</a:t>
            </a:r>
            <a:r>
              <a:rPr lang="en-US" sz="2200" dirty="0"/>
              <a:t> - </a:t>
            </a:r>
            <a:r>
              <a:rPr lang="en-US" sz="2200" dirty="0" err="1"/>
              <a:t>RishikaYalamanchili@my.unt.edu</a:t>
            </a:r>
            <a:r>
              <a:rPr lang="en-US" sz="2200" dirty="0"/>
              <a:t> -11685270</a:t>
            </a:r>
          </a:p>
          <a:p>
            <a:pPr marL="0" indent="0">
              <a:buNone/>
            </a:pPr>
            <a:endParaRPr lang="en-US" dirty="0"/>
          </a:p>
        </p:txBody>
      </p:sp>
      <p:pic>
        <p:nvPicPr>
          <p:cNvPr id="4" name="Google Shape;146;p18">
            <a:extLst>
              <a:ext uri="{FF2B5EF4-FFF2-40B4-BE49-F238E27FC236}">
                <a16:creationId xmlns:a16="http://schemas.microsoft.com/office/drawing/2014/main" id="{F58D93FC-0CA0-E6C6-31CB-8F55D467DFF5}"/>
              </a:ext>
            </a:extLst>
          </p:cNvPr>
          <p:cNvPicPr preferRelativeResize="0"/>
          <p:nvPr/>
        </p:nvPicPr>
        <p:blipFill>
          <a:blip r:embed="rId2">
            <a:alphaModFix/>
          </a:blip>
          <a:stretch>
            <a:fillRect/>
          </a:stretch>
        </p:blipFill>
        <p:spPr>
          <a:xfrm>
            <a:off x="8651221" y="124625"/>
            <a:ext cx="2910074" cy="1701000"/>
          </a:xfrm>
          <a:prstGeom prst="rect">
            <a:avLst/>
          </a:prstGeom>
          <a:noFill/>
          <a:ln>
            <a:noFill/>
          </a:ln>
        </p:spPr>
      </p:pic>
    </p:spTree>
    <p:extLst>
      <p:ext uri="{BB962C8B-B14F-4D97-AF65-F5344CB8AC3E}">
        <p14:creationId xmlns:p14="http://schemas.microsoft.com/office/powerpoint/2010/main" val="3589807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FE92-8196-5BBD-6650-3C31E74D8F70}"/>
              </a:ext>
            </a:extLst>
          </p:cNvPr>
          <p:cNvSpPr>
            <a:spLocks noGrp="1"/>
          </p:cNvSpPr>
          <p:nvPr>
            <p:ph type="title"/>
          </p:nvPr>
        </p:nvSpPr>
        <p:spPr/>
        <p:txBody>
          <a:bodyPr/>
          <a:lstStyle/>
          <a:p>
            <a:r>
              <a:rPr lang="en-US" b="1" u="sng" dirty="0"/>
              <a:t>MAJOR FUNCTIONALITIES</a:t>
            </a:r>
          </a:p>
        </p:txBody>
      </p:sp>
      <p:sp>
        <p:nvSpPr>
          <p:cNvPr id="3" name="Content Placeholder 2">
            <a:extLst>
              <a:ext uri="{FF2B5EF4-FFF2-40B4-BE49-F238E27FC236}">
                <a16:creationId xmlns:a16="http://schemas.microsoft.com/office/drawing/2014/main" id="{F75C2C1D-9FF3-3EE4-C49B-8ABCAA41B1F6}"/>
              </a:ext>
            </a:extLst>
          </p:cNvPr>
          <p:cNvSpPr>
            <a:spLocks noGrp="1"/>
          </p:cNvSpPr>
          <p:nvPr>
            <p:ph idx="1"/>
          </p:nvPr>
        </p:nvSpPr>
        <p:spPr/>
        <p:txBody>
          <a:bodyPr>
            <a:normAutofit lnSpcReduction="10000"/>
          </a:bodyPr>
          <a:lstStyle/>
          <a:p>
            <a:r>
              <a:rPr lang="en-US" sz="1800" dirty="0">
                <a:effectLst/>
                <a:latin typeface="Times New Roman" panose="02020603050405020304" pitchFamily="18" charset="0"/>
                <a:ea typeface="Arial" panose="020B0604020202020204" pitchFamily="34" charset="0"/>
              </a:rPr>
              <a:t>Customers can search for products and dynamically products and related categories will be shown in the dashboard. Different types of categories will be available and all the available products in the store will be populated once user lands on dashboard page.</a:t>
            </a:r>
            <a:endParaRPr lang="en-US" sz="1800" dirty="0">
              <a:effectLst/>
              <a:latin typeface="Arial" panose="020B0604020202020204" pitchFamily="34" charset="0"/>
              <a:ea typeface="Arial" panose="020B0604020202020204" pitchFamily="34" charset="0"/>
            </a:endParaRPr>
          </a:p>
          <a:p>
            <a:r>
              <a:rPr lang="en-US" sz="1800" kern="0" dirty="0">
                <a:effectLst/>
                <a:latin typeface="Times New Roman" panose="02020603050405020304" pitchFamily="18" charset="0"/>
                <a:ea typeface="Arial" panose="020B0604020202020204" pitchFamily="34" charset="0"/>
              </a:rPr>
              <a:t>Customer can view all the product related details by clicking on each product. He/She can see the availability of the product, product description, customer rating etc.</a:t>
            </a:r>
            <a:r>
              <a:rPr lang="en-US" dirty="0">
                <a:effectLst/>
              </a:rPr>
              <a:t> </a:t>
            </a:r>
          </a:p>
          <a:p>
            <a:r>
              <a:rPr lang="en-US" sz="1800" dirty="0">
                <a:effectLst/>
                <a:latin typeface="Times New Roman" panose="02020603050405020304" pitchFamily="18" charset="0"/>
                <a:ea typeface="Arial" panose="020B0604020202020204" pitchFamily="34" charset="0"/>
              </a:rPr>
              <a:t>Customer’s current location will be fetched, and all the nearest  store locations will be shown to the customer. The nearest store location will be displayed on the  customer’s dashboard page.</a:t>
            </a:r>
          </a:p>
          <a:p>
            <a:r>
              <a:rPr lang="en-US" sz="1800" dirty="0">
                <a:effectLst/>
                <a:latin typeface="Times New Roman" panose="02020603050405020304" pitchFamily="18" charset="0"/>
                <a:ea typeface="Arial" panose="020B0604020202020204" pitchFamily="34" charset="0"/>
              </a:rPr>
              <a:t>Customers can check out the products and can view or manage all the product details in cart page. User can complete the payment once user verifies all the product detail in cart page.</a:t>
            </a:r>
            <a:endParaRPr lang="en-US" sz="1800" dirty="0">
              <a:effectLst/>
              <a:latin typeface="Arial" panose="020B0604020202020204" pitchFamily="34" charset="0"/>
              <a:ea typeface="Arial" panose="020B0604020202020204" pitchFamily="34" charset="0"/>
            </a:endParaRPr>
          </a:p>
          <a:p>
            <a:r>
              <a:rPr lang="en-US" sz="1800" dirty="0">
                <a:effectLst/>
                <a:latin typeface="Times New Roman" panose="02020603050405020304" pitchFamily="18" charset="0"/>
                <a:ea typeface="Arial" panose="020B0604020202020204" pitchFamily="34" charset="0"/>
              </a:rPr>
              <a:t>User can complete the payment through payment gateway and user can view the confirmation details regarding the payment they have made. If the payment was successful user can view the acknowledgment page, and If payment was declined or pending, warnings will be shown in  a  UI banner.</a:t>
            </a:r>
            <a:endParaRPr lang="en-US" sz="1800" dirty="0">
              <a:latin typeface="Arial" panose="020B0604020202020204" pitchFamily="34" charset="0"/>
              <a:ea typeface="Arial" panose="020B0604020202020204" pitchFamily="34" charset="0"/>
            </a:endParaRPr>
          </a:p>
          <a:p>
            <a:r>
              <a:rPr lang="en-US" sz="1800" dirty="0">
                <a:effectLst/>
                <a:latin typeface="Times New Roman" panose="02020603050405020304" pitchFamily="18" charset="0"/>
                <a:ea typeface="Arial" panose="020B0604020202020204" pitchFamily="34" charset="0"/>
              </a:rPr>
              <a:t>Multiple locations will be available for a store and products will be stalked and multiple types of products will be available in an inventory. Product Quantity and product status like ‘Out of Status’, ‘Available’ etc., can be viewed for each product in the specific location.</a:t>
            </a:r>
            <a:endParaRPr lang="en-US" sz="1800" dirty="0">
              <a:effectLst/>
              <a:latin typeface="Arial" panose="020B0604020202020204" pitchFamily="34" charset="0"/>
              <a:ea typeface="Arial" panose="020B0604020202020204" pitchFamily="34" charset="0"/>
            </a:endParaRPr>
          </a:p>
          <a:p>
            <a:pPr marL="0" indent="0">
              <a:buNone/>
            </a:pPr>
            <a:endParaRPr lang="en-US" sz="1800" dirty="0">
              <a:latin typeface="Times New Roman" panose="02020603050405020304" pitchFamily="18" charset="0"/>
              <a:ea typeface="Arial" panose="020B0604020202020204" pitchFamily="34" charset="0"/>
            </a:endParaRPr>
          </a:p>
        </p:txBody>
      </p:sp>
      <p:pic>
        <p:nvPicPr>
          <p:cNvPr id="4" name="Google Shape;146;p18">
            <a:extLst>
              <a:ext uri="{FF2B5EF4-FFF2-40B4-BE49-F238E27FC236}">
                <a16:creationId xmlns:a16="http://schemas.microsoft.com/office/drawing/2014/main" id="{463FB0CB-7BFB-7C0A-3912-5CC7B224E977}"/>
              </a:ext>
            </a:extLst>
          </p:cNvPr>
          <p:cNvPicPr preferRelativeResize="0"/>
          <p:nvPr/>
        </p:nvPicPr>
        <p:blipFill>
          <a:blip r:embed="rId2">
            <a:alphaModFix/>
          </a:blip>
          <a:stretch>
            <a:fillRect/>
          </a:stretch>
        </p:blipFill>
        <p:spPr>
          <a:xfrm>
            <a:off x="8266757" y="57157"/>
            <a:ext cx="2910074" cy="1701000"/>
          </a:xfrm>
          <a:prstGeom prst="rect">
            <a:avLst/>
          </a:prstGeom>
          <a:noFill/>
          <a:ln>
            <a:noFill/>
          </a:ln>
        </p:spPr>
      </p:pic>
    </p:spTree>
    <p:extLst>
      <p:ext uri="{BB962C8B-B14F-4D97-AF65-F5344CB8AC3E}">
        <p14:creationId xmlns:p14="http://schemas.microsoft.com/office/powerpoint/2010/main" val="252800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CA60-3C0F-FDE5-45CE-8D5E501F3AA3}"/>
              </a:ext>
            </a:extLst>
          </p:cNvPr>
          <p:cNvSpPr>
            <a:spLocks noGrp="1"/>
          </p:cNvSpPr>
          <p:nvPr>
            <p:ph type="title"/>
          </p:nvPr>
        </p:nvSpPr>
        <p:spPr>
          <a:xfrm>
            <a:off x="-623455" y="365125"/>
            <a:ext cx="103910" cy="71293"/>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5FBA4F37-72E0-ED1E-C54A-C09693F2EEF1}"/>
              </a:ext>
            </a:extLst>
          </p:cNvPr>
          <p:cNvSpPr>
            <a:spLocks noGrp="1"/>
          </p:cNvSpPr>
          <p:nvPr>
            <p:ph idx="1"/>
          </p:nvPr>
        </p:nvSpPr>
        <p:spPr>
          <a:xfrm>
            <a:off x="838200" y="1028699"/>
            <a:ext cx="10515600" cy="5148263"/>
          </a:xfrm>
        </p:spPr>
        <p:txBody>
          <a:bodyPr>
            <a:normAutofit fontScale="92500" lnSpcReduction="10000"/>
          </a:bodyPr>
          <a:lstStyle/>
          <a:p>
            <a:pPr marL="0" indent="0">
              <a:buNone/>
            </a:pPr>
            <a:endParaRPr lang="en-US" sz="1800" dirty="0">
              <a:effectLst/>
              <a:latin typeface="Times New Roman" panose="02020603050405020304" pitchFamily="18" charset="0"/>
              <a:ea typeface="Arial" panose="020B0604020202020204" pitchFamily="34" charset="0"/>
            </a:endParaRPr>
          </a:p>
          <a:p>
            <a:r>
              <a:rPr lang="en-US" sz="1800" dirty="0">
                <a:effectLst/>
                <a:latin typeface="Times New Roman" panose="02020603050405020304" pitchFamily="18" charset="0"/>
                <a:ea typeface="Arial" panose="020B0604020202020204" pitchFamily="34" charset="0"/>
              </a:rPr>
              <a:t>Different types of roles assignments like Store Owner, Assistant Employee, Associate Employee etc., will be managing the entire store. Store owner will be able to manage entire store and will have access to online and offline sales. Associate or Assistant Employees will assist the customers for the orders and payments done by them.</a:t>
            </a:r>
            <a:endParaRPr lang="en-US" sz="1800" dirty="0">
              <a:effectLst/>
              <a:latin typeface="Arial" panose="020B0604020202020204" pitchFamily="34" charset="0"/>
              <a:ea typeface="Arial" panose="020B0604020202020204" pitchFamily="34" charset="0"/>
            </a:endParaRPr>
          </a:p>
          <a:p>
            <a:r>
              <a:rPr lang="en-US" sz="1800" dirty="0">
                <a:effectLst/>
                <a:latin typeface="Times New Roman" panose="02020603050405020304" pitchFamily="18" charset="0"/>
                <a:ea typeface="Arial" panose="020B0604020202020204" pitchFamily="34" charset="0"/>
              </a:rPr>
              <a:t>Customers and Employees can sign up for the website and login into the application. Authentication will be done in two steps. Users will login into the application by entering username and password. Once user was able to authenticate successfully, Multi Factor authentication will be done by entering the OTP which was sent to the user’s email ID. Payment capabilities were also integrated using third party payment gateways.</a:t>
            </a:r>
            <a:endParaRPr lang="en-US" sz="1800" dirty="0">
              <a:effectLst/>
              <a:latin typeface="Arial" panose="020B0604020202020204" pitchFamily="34" charset="0"/>
              <a:ea typeface="Arial" panose="020B0604020202020204" pitchFamily="34" charset="0"/>
            </a:endParaRPr>
          </a:p>
          <a:p>
            <a:r>
              <a:rPr lang="en-US" sz="1800" dirty="0">
                <a:effectLst/>
                <a:latin typeface="Times New Roman" panose="02020603050405020304" pitchFamily="18" charset="0"/>
                <a:ea typeface="Arial" panose="020B0604020202020204" pitchFamily="34" charset="0"/>
              </a:rPr>
              <a:t>Users will login securely into the application and view all the product details and checkout the required products and complete the payments. The entire process will be simple, smooth and dashboard is customizable as users search for the products and select the required.</a:t>
            </a:r>
            <a:endParaRPr lang="en-US" sz="1800" dirty="0">
              <a:effectLst/>
              <a:latin typeface="Arial" panose="020B0604020202020204" pitchFamily="34" charset="0"/>
              <a:ea typeface="Arial" panose="020B0604020202020204" pitchFamily="34" charset="0"/>
            </a:endParaRPr>
          </a:p>
          <a:p>
            <a:r>
              <a:rPr lang="en-US" sz="1800" dirty="0">
                <a:effectLst/>
                <a:latin typeface="Times New Roman" panose="02020603050405020304" pitchFamily="18" charset="0"/>
                <a:ea typeface="Arial" panose="020B0604020202020204" pitchFamily="34" charset="0"/>
              </a:rPr>
              <a:t>The application is responsive, and it is user friendly for both customers and employees. The application is cloud- native and cloud agnostic. The application can be used in real time as it can be scaled up  or scaled down based on the web traffic as the web application is deployed in Azure VM cloud.</a:t>
            </a:r>
          </a:p>
          <a:p>
            <a:r>
              <a:rPr lang="en-US" sz="1800" dirty="0">
                <a:effectLst/>
                <a:latin typeface="Times New Roman" panose="02020603050405020304" pitchFamily="18" charset="0"/>
                <a:ea typeface="Arial" panose="020B0604020202020204" pitchFamily="34" charset="0"/>
              </a:rPr>
              <a:t>Employees can select all the available suppliers who supplies products to the required locations. Multiple suppliers would have capability of supplying multiple products to each of the locations. Once employee acknowledges the products which needs to be added in the Inventory, inventory will be updated with product quantity and status.</a:t>
            </a:r>
            <a:endParaRPr lang="en-US" sz="1800" dirty="0">
              <a:effectLst/>
              <a:latin typeface="Arial" panose="020B0604020202020204" pitchFamily="34" charset="0"/>
              <a:ea typeface="Arial" panose="020B0604020202020204" pitchFamily="34" charset="0"/>
            </a:endParaRPr>
          </a:p>
          <a:p>
            <a:r>
              <a:rPr lang="en-US" sz="1800" dirty="0">
                <a:effectLst/>
                <a:latin typeface="Times New Roman" panose="02020603050405020304" pitchFamily="18" charset="0"/>
                <a:ea typeface="Arial" panose="020B0604020202020204" pitchFamily="34" charset="0"/>
              </a:rPr>
              <a:t>Store owner can view and manage all the online sales done by the customers. He/She can view the total price, which product has been sold, which customer has purchased, and which employee got engaged to assist the customers.</a:t>
            </a:r>
            <a:endParaRPr lang="en-US" sz="1800" dirty="0">
              <a:effectLst/>
              <a:latin typeface="Arial" panose="020B0604020202020204" pitchFamily="34" charset="0"/>
              <a:ea typeface="Arial" panose="020B0604020202020204" pitchFamily="34" charset="0"/>
            </a:endParaRPr>
          </a:p>
          <a:p>
            <a:endParaRPr lang="en-US" sz="1800" dirty="0">
              <a:effectLst/>
              <a:latin typeface="Arial" panose="020B0604020202020204" pitchFamily="34" charset="0"/>
              <a:ea typeface="Arial" panose="020B0604020202020204" pitchFamily="34" charset="0"/>
            </a:endParaRPr>
          </a:p>
          <a:p>
            <a:endParaRPr lang="en-US" dirty="0"/>
          </a:p>
        </p:txBody>
      </p:sp>
      <p:pic>
        <p:nvPicPr>
          <p:cNvPr id="4" name="Google Shape;146;p18">
            <a:extLst>
              <a:ext uri="{FF2B5EF4-FFF2-40B4-BE49-F238E27FC236}">
                <a16:creationId xmlns:a16="http://schemas.microsoft.com/office/drawing/2014/main" id="{A801E5CF-6FCF-D1F5-C477-43F66260F101}"/>
              </a:ext>
            </a:extLst>
          </p:cNvPr>
          <p:cNvPicPr preferRelativeResize="0"/>
          <p:nvPr/>
        </p:nvPicPr>
        <p:blipFill>
          <a:blip r:embed="rId2">
            <a:alphaModFix/>
          </a:blip>
          <a:stretch>
            <a:fillRect/>
          </a:stretch>
        </p:blipFill>
        <p:spPr>
          <a:xfrm>
            <a:off x="8921383" y="93599"/>
            <a:ext cx="2934643" cy="935100"/>
          </a:xfrm>
          <a:prstGeom prst="rect">
            <a:avLst/>
          </a:prstGeom>
          <a:noFill/>
          <a:ln>
            <a:noFill/>
          </a:ln>
        </p:spPr>
      </p:pic>
    </p:spTree>
    <p:extLst>
      <p:ext uri="{BB962C8B-B14F-4D97-AF65-F5344CB8AC3E}">
        <p14:creationId xmlns:p14="http://schemas.microsoft.com/office/powerpoint/2010/main" val="82981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E991-ACC1-B233-D486-77691D0E2F1A}"/>
              </a:ext>
            </a:extLst>
          </p:cNvPr>
          <p:cNvSpPr>
            <a:spLocks noGrp="1"/>
          </p:cNvSpPr>
          <p:nvPr>
            <p:ph type="title"/>
          </p:nvPr>
        </p:nvSpPr>
        <p:spPr/>
        <p:txBody>
          <a:bodyPr/>
          <a:lstStyle/>
          <a:p>
            <a:r>
              <a:rPr lang="en-US" b="1" u="sng" dirty="0"/>
              <a:t>SOFTWARES USED</a:t>
            </a:r>
          </a:p>
        </p:txBody>
      </p:sp>
      <p:sp>
        <p:nvSpPr>
          <p:cNvPr id="3" name="Content Placeholder 2">
            <a:extLst>
              <a:ext uri="{FF2B5EF4-FFF2-40B4-BE49-F238E27FC236}">
                <a16:creationId xmlns:a16="http://schemas.microsoft.com/office/drawing/2014/main" id="{94CE71DD-DFA0-7591-376D-C4CF9F9BAE01}"/>
              </a:ext>
            </a:extLst>
          </p:cNvPr>
          <p:cNvSpPr>
            <a:spLocks noGrp="1"/>
          </p:cNvSpPr>
          <p:nvPr>
            <p:ph idx="1"/>
          </p:nvPr>
        </p:nvSpPr>
        <p:spPr/>
        <p:txBody>
          <a:bodyPr/>
          <a:lstStyle/>
          <a:p>
            <a:pPr marL="0" marR="0" algn="just">
              <a:lnSpc>
                <a:spcPct val="115000"/>
              </a:lnSpc>
              <a:spcBef>
                <a:spcPts val="0"/>
              </a:spcBef>
              <a:spcAft>
                <a:spcPts val="0"/>
              </a:spcAft>
            </a:pPr>
            <a:r>
              <a:rPr lang="en-US" sz="1800" b="1" u="sng" dirty="0">
                <a:effectLst/>
                <a:latin typeface="Times New Roman" panose="02020603050405020304" pitchFamily="18" charset="0"/>
                <a:ea typeface="Arial" panose="020B0604020202020204" pitchFamily="34" charset="0"/>
              </a:rPr>
              <a:t>Software Requirements:</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b="1" u="sng" dirty="0">
                <a:effectLst/>
                <a:latin typeface="Times New Roman" panose="02020603050405020304" pitchFamily="18" charset="0"/>
                <a:ea typeface="Arial" panose="020B0604020202020204" pitchFamily="34" charset="0"/>
              </a:rPr>
              <a:t>Software Used:</a:t>
            </a:r>
            <a:r>
              <a:rPr lang="en-US" sz="1800" dirty="0">
                <a:effectLst/>
                <a:latin typeface="Times New Roman" panose="02020603050405020304" pitchFamily="18" charset="0"/>
                <a:ea typeface="Arial" panose="020B0604020202020204" pitchFamily="34" charset="0"/>
              </a:rPr>
              <a:t> Eclipse, JDK, Postman, Node, Maven, Visual Studio Code, Putty, Beyond Compare, GitBash, MySQL.</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b="1" u="sng" dirty="0">
                <a:effectLst/>
                <a:latin typeface="Times New Roman" panose="02020603050405020304" pitchFamily="18" charset="0"/>
                <a:ea typeface="Arial" panose="020B0604020202020204" pitchFamily="34" charset="0"/>
              </a:rPr>
              <a:t>Supported Browsers</a:t>
            </a:r>
            <a:r>
              <a:rPr lang="en-US" sz="1800" dirty="0">
                <a:effectLst/>
                <a:latin typeface="Times New Roman" panose="02020603050405020304" pitchFamily="18" charset="0"/>
                <a:ea typeface="Arial" panose="020B0604020202020204" pitchFamily="34" charset="0"/>
              </a:rPr>
              <a:t>: Google Chrome, Safari and Microsoft edge.</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b="1" u="sng" dirty="0">
                <a:effectLst/>
                <a:latin typeface="Times New Roman" panose="02020603050405020304" pitchFamily="18" charset="0"/>
                <a:ea typeface="Arial" panose="020B0604020202020204" pitchFamily="34" charset="0"/>
              </a:rPr>
              <a:t>Frontend Stack:</a:t>
            </a:r>
            <a:r>
              <a:rPr lang="en-US" sz="1800" dirty="0">
                <a:effectLst/>
                <a:latin typeface="Times New Roman" panose="02020603050405020304" pitchFamily="18" charset="0"/>
                <a:ea typeface="Arial" panose="020B0604020202020204" pitchFamily="34" charset="0"/>
              </a:rPr>
              <a:t> HTML, CSS, JavaScript , Bootstrap, React js.</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b="1" u="sng" dirty="0">
                <a:effectLst/>
                <a:latin typeface="Times New Roman" panose="02020603050405020304" pitchFamily="18" charset="0"/>
                <a:ea typeface="Arial" panose="020B0604020202020204" pitchFamily="34" charset="0"/>
              </a:rPr>
              <a:t>Backend Stack:</a:t>
            </a:r>
            <a:r>
              <a:rPr lang="en-US" sz="1800" dirty="0">
                <a:effectLst/>
                <a:latin typeface="Times New Roman" panose="02020603050405020304" pitchFamily="18" charset="0"/>
                <a:ea typeface="Arial" panose="020B0604020202020204" pitchFamily="34" charset="0"/>
              </a:rPr>
              <a:t> Core Java, Spring Boot, JPA, MySQL and Docker.</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b="1" u="sng" dirty="0">
                <a:effectLst/>
                <a:latin typeface="Times New Roman" panose="02020603050405020304" pitchFamily="18" charset="0"/>
                <a:ea typeface="Arial" panose="020B0604020202020204" pitchFamily="34" charset="0"/>
              </a:rPr>
              <a:t>Software Versions:</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Arial" panose="020B0604020202020204" pitchFamily="34" charset="0"/>
              </a:rPr>
              <a:t>Java JDK Version: 21</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Arial" panose="020B0604020202020204" pitchFamily="34" charset="0"/>
              </a:rPr>
              <a:t>Maven Version: 3.8</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Arial" panose="020B0604020202020204" pitchFamily="34" charset="0"/>
              </a:rPr>
              <a:t>Node Version: 14.2</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Arial" panose="020B0604020202020204" pitchFamily="34" charset="0"/>
              </a:rPr>
              <a:t>Docker Version: 24.0.5, npm Version: 6.14.18</a:t>
            </a:r>
            <a:endParaRPr lang="en-US" sz="1800" dirty="0">
              <a:effectLst/>
              <a:latin typeface="Arial" panose="020B0604020202020204" pitchFamily="34" charset="0"/>
              <a:ea typeface="Arial" panose="020B0604020202020204" pitchFamily="34" charset="0"/>
            </a:endParaRPr>
          </a:p>
          <a:p>
            <a:pPr marL="0" indent="0">
              <a:buNone/>
            </a:pPr>
            <a:endParaRPr lang="en-US" dirty="0"/>
          </a:p>
        </p:txBody>
      </p:sp>
      <p:pic>
        <p:nvPicPr>
          <p:cNvPr id="4" name="Google Shape;146;p18">
            <a:extLst>
              <a:ext uri="{FF2B5EF4-FFF2-40B4-BE49-F238E27FC236}">
                <a16:creationId xmlns:a16="http://schemas.microsoft.com/office/drawing/2014/main" id="{BE120D98-A34C-0DFC-4364-6D8429FE8453}"/>
              </a:ext>
            </a:extLst>
          </p:cNvPr>
          <p:cNvPicPr preferRelativeResize="0"/>
          <p:nvPr/>
        </p:nvPicPr>
        <p:blipFill>
          <a:blip r:embed="rId2">
            <a:alphaModFix/>
          </a:blip>
          <a:stretch>
            <a:fillRect/>
          </a:stretch>
        </p:blipFill>
        <p:spPr>
          <a:xfrm>
            <a:off x="7934247" y="177406"/>
            <a:ext cx="2910074" cy="1701000"/>
          </a:xfrm>
          <a:prstGeom prst="rect">
            <a:avLst/>
          </a:prstGeom>
          <a:noFill/>
          <a:ln>
            <a:noFill/>
          </a:ln>
        </p:spPr>
      </p:pic>
    </p:spTree>
    <p:extLst>
      <p:ext uri="{BB962C8B-B14F-4D97-AF65-F5344CB8AC3E}">
        <p14:creationId xmlns:p14="http://schemas.microsoft.com/office/powerpoint/2010/main" val="2871613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19CE-E83C-92EA-82A2-6D65340C047C}"/>
              </a:ext>
            </a:extLst>
          </p:cNvPr>
          <p:cNvSpPr>
            <a:spLocks noGrp="1"/>
          </p:cNvSpPr>
          <p:nvPr>
            <p:ph type="title"/>
          </p:nvPr>
        </p:nvSpPr>
        <p:spPr/>
        <p:txBody>
          <a:bodyPr/>
          <a:lstStyle/>
          <a:p>
            <a:r>
              <a:rPr lang="en-US" dirty="0"/>
              <a:t>PROJECT TIMELINE:</a:t>
            </a:r>
          </a:p>
        </p:txBody>
      </p:sp>
      <p:pic>
        <p:nvPicPr>
          <p:cNvPr id="4" name="Content Placeholder 3" descr="A screenshot of a spreadsheet&#10;&#10;Description automatically generated">
            <a:extLst>
              <a:ext uri="{FF2B5EF4-FFF2-40B4-BE49-F238E27FC236}">
                <a16:creationId xmlns:a16="http://schemas.microsoft.com/office/drawing/2014/main" id="{FAE5504E-C640-D4C9-6F7C-D87D5BF38D8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199" y="1607199"/>
            <a:ext cx="10217727" cy="4652556"/>
          </a:xfrm>
          <a:prstGeom prst="rect">
            <a:avLst/>
          </a:prstGeom>
        </p:spPr>
      </p:pic>
      <p:pic>
        <p:nvPicPr>
          <p:cNvPr id="3" name="Google Shape;146;p18">
            <a:extLst>
              <a:ext uri="{FF2B5EF4-FFF2-40B4-BE49-F238E27FC236}">
                <a16:creationId xmlns:a16="http://schemas.microsoft.com/office/drawing/2014/main" id="{CF8C3D11-C6B1-7291-F0EC-8AF21C3B51ED}"/>
              </a:ext>
            </a:extLst>
          </p:cNvPr>
          <p:cNvPicPr preferRelativeResize="0"/>
          <p:nvPr/>
        </p:nvPicPr>
        <p:blipFill>
          <a:blip r:embed="rId3">
            <a:alphaModFix/>
          </a:blip>
          <a:stretch>
            <a:fillRect/>
          </a:stretch>
        </p:blipFill>
        <p:spPr>
          <a:xfrm>
            <a:off x="8017375" y="325726"/>
            <a:ext cx="2858443" cy="1045874"/>
          </a:xfrm>
          <a:prstGeom prst="rect">
            <a:avLst/>
          </a:prstGeom>
          <a:noFill/>
          <a:ln>
            <a:noFill/>
          </a:ln>
        </p:spPr>
      </p:pic>
    </p:spTree>
    <p:extLst>
      <p:ext uri="{BB962C8B-B14F-4D97-AF65-F5344CB8AC3E}">
        <p14:creationId xmlns:p14="http://schemas.microsoft.com/office/powerpoint/2010/main" val="4258917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D97F-7093-F14F-F9B1-26404D914151}"/>
              </a:ext>
            </a:extLst>
          </p:cNvPr>
          <p:cNvSpPr>
            <a:spLocks noGrp="1"/>
          </p:cNvSpPr>
          <p:nvPr>
            <p:ph type="title"/>
          </p:nvPr>
        </p:nvSpPr>
        <p:spPr/>
        <p:txBody>
          <a:bodyPr/>
          <a:lstStyle/>
          <a:p>
            <a:r>
              <a:rPr lang="en-US" dirty="0"/>
              <a:t>RISK MANAGEMENT</a:t>
            </a:r>
          </a:p>
        </p:txBody>
      </p:sp>
      <p:sp>
        <p:nvSpPr>
          <p:cNvPr id="3" name="Content Placeholder 2">
            <a:extLst>
              <a:ext uri="{FF2B5EF4-FFF2-40B4-BE49-F238E27FC236}">
                <a16:creationId xmlns:a16="http://schemas.microsoft.com/office/drawing/2014/main" id="{80F2F162-F4C2-2D1D-2560-2B4F8ACC85FF}"/>
              </a:ext>
            </a:extLst>
          </p:cNvPr>
          <p:cNvSpPr>
            <a:spLocks noGrp="1"/>
          </p:cNvSpPr>
          <p:nvPr>
            <p:ph idx="1"/>
          </p:nvPr>
        </p:nvSpPr>
        <p:spPr/>
        <p:txBody>
          <a:bodyPr/>
          <a:lstStyle/>
          <a:p>
            <a:pPr marL="0" marR="0" algn="just">
              <a:lnSpc>
                <a:spcPct val="115000"/>
              </a:lnSpc>
              <a:spcBef>
                <a:spcPts val="0"/>
              </a:spcBef>
              <a:spcAft>
                <a:spcPts val="0"/>
              </a:spcAft>
            </a:pPr>
            <a:r>
              <a:rPr lang="en-US" sz="1800" b="1" u="sng" dirty="0">
                <a:effectLst/>
                <a:latin typeface="Times New Roman" panose="02020603050405020304" pitchFamily="18" charset="0"/>
                <a:ea typeface="Arial" panose="020B0604020202020204" pitchFamily="34" charset="0"/>
              </a:rPr>
              <a:t>Risk 1:</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b="1" u="sng" dirty="0">
                <a:effectLst/>
                <a:latin typeface="Times New Roman" panose="02020603050405020304" pitchFamily="18" charset="0"/>
                <a:ea typeface="Arial" panose="020B0604020202020204" pitchFamily="34" charset="0"/>
              </a:rPr>
              <a:t>Uncaught and Caught Exceptions Risk:</a:t>
            </a:r>
            <a:r>
              <a:rPr lang="en-US" sz="1800" b="1" dirty="0">
                <a:effectLst/>
                <a:latin typeface="Times New Roman" panose="02020603050405020304" pitchFamily="18" charset="0"/>
                <a:ea typeface="Arial" panose="020B0604020202020204" pitchFamily="34" charset="0"/>
              </a:rPr>
              <a:t>  </a:t>
            </a:r>
            <a:r>
              <a:rPr lang="en-US" sz="1800" dirty="0">
                <a:effectLst/>
                <a:latin typeface="Times New Roman" panose="02020603050405020304" pitchFamily="18" charset="0"/>
                <a:ea typeface="Arial" panose="020B0604020202020204" pitchFamily="34" charset="0"/>
              </a:rPr>
              <a:t>When we are working on the back end, there will be multiple exceptions thrown by java run time.   It will throw 404 and 400 bad requests.</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b="1" u="sng" dirty="0">
                <a:effectLst/>
                <a:latin typeface="Times New Roman" panose="02020603050405020304" pitchFamily="18" charset="0"/>
                <a:ea typeface="Arial" panose="020B0604020202020204" pitchFamily="34" charset="0"/>
              </a:rPr>
              <a:t>Reevaluation</a:t>
            </a:r>
            <a:r>
              <a:rPr lang="en-US" sz="1800" b="1" dirty="0">
                <a:effectLst/>
                <a:latin typeface="Times New Roman" panose="02020603050405020304" pitchFamily="18"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It is crucial to handle all kind of exceptions and include all the service layer calls in try catch block mechanisms.</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Need to write unit test cases with negative testing to catch and identify all the exceptions.</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b="1" u="sng" dirty="0">
                <a:effectLst/>
                <a:latin typeface="Times New Roman" panose="02020603050405020304" pitchFamily="18" charset="0"/>
                <a:ea typeface="Arial" panose="020B0604020202020204" pitchFamily="34" charset="0"/>
              </a:rPr>
              <a:t>Contingency Plans:</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Need to create custom exception handling layer to avoid any java run time errors.</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Need to test all the back-end APIs before the code gets deployed.</a:t>
            </a:r>
            <a:endParaRPr lang="en-US" sz="1800" dirty="0">
              <a:effectLst/>
              <a:latin typeface="Arial" panose="020B0604020202020204" pitchFamily="34" charset="0"/>
              <a:ea typeface="Arial" panose="020B0604020202020204" pitchFamily="34" charset="0"/>
            </a:endParaRPr>
          </a:p>
        </p:txBody>
      </p:sp>
      <p:pic>
        <p:nvPicPr>
          <p:cNvPr id="4" name="Google Shape;146;p18">
            <a:extLst>
              <a:ext uri="{FF2B5EF4-FFF2-40B4-BE49-F238E27FC236}">
                <a16:creationId xmlns:a16="http://schemas.microsoft.com/office/drawing/2014/main" id="{856E8380-A9DF-C52D-195C-864CC94800E6}"/>
              </a:ext>
            </a:extLst>
          </p:cNvPr>
          <p:cNvPicPr preferRelativeResize="0"/>
          <p:nvPr/>
        </p:nvPicPr>
        <p:blipFill>
          <a:blip r:embed="rId2">
            <a:alphaModFix/>
          </a:blip>
          <a:stretch>
            <a:fillRect/>
          </a:stretch>
        </p:blipFill>
        <p:spPr>
          <a:xfrm>
            <a:off x="8017375" y="325726"/>
            <a:ext cx="2910074" cy="1701000"/>
          </a:xfrm>
          <a:prstGeom prst="rect">
            <a:avLst/>
          </a:prstGeom>
          <a:noFill/>
          <a:ln>
            <a:noFill/>
          </a:ln>
        </p:spPr>
      </p:pic>
    </p:spTree>
    <p:extLst>
      <p:ext uri="{BB962C8B-B14F-4D97-AF65-F5344CB8AC3E}">
        <p14:creationId xmlns:p14="http://schemas.microsoft.com/office/powerpoint/2010/main" val="2397914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CC1B-7C80-A487-0976-B3018166D2F8}"/>
              </a:ext>
            </a:extLst>
          </p:cNvPr>
          <p:cNvSpPr>
            <a:spLocks noGrp="1"/>
          </p:cNvSpPr>
          <p:nvPr>
            <p:ph type="title"/>
          </p:nvPr>
        </p:nvSpPr>
        <p:spPr/>
        <p:txBody>
          <a:bodyPr/>
          <a:lstStyle/>
          <a:p>
            <a:r>
              <a:rPr lang="en-US" dirty="0"/>
              <a:t>RISK MANAGEMENT</a:t>
            </a:r>
          </a:p>
        </p:txBody>
      </p:sp>
      <p:sp>
        <p:nvSpPr>
          <p:cNvPr id="3" name="Content Placeholder 2">
            <a:extLst>
              <a:ext uri="{FF2B5EF4-FFF2-40B4-BE49-F238E27FC236}">
                <a16:creationId xmlns:a16="http://schemas.microsoft.com/office/drawing/2014/main" id="{4A61A5B6-0661-4BCC-D5E6-A090A9C3FDAB}"/>
              </a:ext>
            </a:extLst>
          </p:cNvPr>
          <p:cNvSpPr>
            <a:spLocks noGrp="1"/>
          </p:cNvSpPr>
          <p:nvPr>
            <p:ph idx="1"/>
          </p:nvPr>
        </p:nvSpPr>
        <p:spPr/>
        <p:txBody>
          <a:bodyPr/>
          <a:lstStyle/>
          <a:p>
            <a:pPr marL="0" marR="0" algn="just">
              <a:lnSpc>
                <a:spcPct val="115000"/>
              </a:lnSpc>
              <a:spcBef>
                <a:spcPts val="0"/>
              </a:spcBef>
              <a:spcAft>
                <a:spcPts val="0"/>
              </a:spcAft>
            </a:pPr>
            <a:r>
              <a:rPr lang="en-US" sz="1800" b="1" u="sng" dirty="0">
                <a:effectLst/>
                <a:latin typeface="Times New Roman" panose="02020603050405020304" pitchFamily="18" charset="0"/>
                <a:ea typeface="Arial" panose="020B0604020202020204" pitchFamily="34" charset="0"/>
              </a:rPr>
              <a:t>Risk 2:  </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b="1" u="sng" dirty="0">
                <a:effectLst/>
                <a:latin typeface="Times New Roman" panose="02020603050405020304" pitchFamily="18" charset="0"/>
                <a:ea typeface="Arial" panose="020B0604020202020204" pitchFamily="34" charset="0"/>
              </a:rPr>
              <a:t>CORS Connectivity Issues and Cloud Configurations Risk:</a:t>
            </a:r>
            <a:r>
              <a:rPr lang="en-US" sz="1800" b="1" dirty="0">
                <a:effectLst/>
                <a:latin typeface="Times New Roman" panose="02020603050405020304" pitchFamily="18" charset="0"/>
                <a:ea typeface="Arial" panose="020B0604020202020204" pitchFamily="34" charset="0"/>
              </a:rPr>
              <a:t> </a:t>
            </a:r>
            <a:r>
              <a:rPr lang="en-US" sz="1800" dirty="0">
                <a:effectLst/>
                <a:latin typeface="Times New Roman" panose="02020603050405020304" pitchFamily="18" charset="0"/>
                <a:ea typeface="Arial" panose="020B0604020202020204" pitchFamily="34" charset="0"/>
              </a:rPr>
              <a:t>As back-end application is stand alone and it runs on embedded tomcat server, front end needs to be pointed to back-end REST API’s. So, as they both run on different ports, it would have  the risk of cross origins.</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b="1" u="sng" dirty="0">
                <a:effectLst/>
                <a:latin typeface="Times New Roman" panose="02020603050405020304" pitchFamily="18" charset="0"/>
                <a:ea typeface="Arial" panose="020B0604020202020204" pitchFamily="34" charset="0"/>
              </a:rPr>
              <a:t>Reevaluation</a:t>
            </a:r>
            <a:r>
              <a:rPr lang="en-US" sz="1800" b="1" dirty="0">
                <a:effectLst/>
                <a:latin typeface="Times New Roman" panose="02020603050405020304" pitchFamily="18" charset="0"/>
                <a:ea typeface="Arial" panose="020B0604020202020204" pitchFamily="34" charset="0"/>
              </a:rPr>
              <a:t>:</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Review the CORS configuration once and twice before the application gets deployed.</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Determine and Review which other ports needs to be exposed  i.e.,  which depends on the application . Add all the ports in security target groups in Azure VM configuration to avoid network errors and internal server errors.</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b="1" u="sng" dirty="0">
                <a:effectLst/>
                <a:latin typeface="Times New Roman" panose="02020603050405020304" pitchFamily="18" charset="0"/>
                <a:ea typeface="Arial" panose="020B0604020202020204" pitchFamily="34" charset="0"/>
              </a:rPr>
              <a:t>Contingency Plans:</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CORS configuration related code needs to be added in back-end packages.</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All ports need to be public in cloud Azure VM to avoid connectivity and CORS errors.</a:t>
            </a:r>
            <a:endParaRPr lang="en-US" sz="1800" dirty="0">
              <a:effectLst/>
              <a:latin typeface="Arial" panose="020B0604020202020204" pitchFamily="34" charset="0"/>
              <a:ea typeface="Arial" panose="020B0604020202020204" pitchFamily="34" charset="0"/>
            </a:endParaRPr>
          </a:p>
          <a:p>
            <a:endParaRPr lang="en-US" dirty="0"/>
          </a:p>
        </p:txBody>
      </p:sp>
      <p:pic>
        <p:nvPicPr>
          <p:cNvPr id="4" name="Google Shape;146;p18">
            <a:extLst>
              <a:ext uri="{FF2B5EF4-FFF2-40B4-BE49-F238E27FC236}">
                <a16:creationId xmlns:a16="http://schemas.microsoft.com/office/drawing/2014/main" id="{09A34622-9B3A-0A32-7EB8-A9115AA52021}"/>
              </a:ext>
            </a:extLst>
          </p:cNvPr>
          <p:cNvPicPr preferRelativeResize="0"/>
          <p:nvPr/>
        </p:nvPicPr>
        <p:blipFill>
          <a:blip r:embed="rId2">
            <a:alphaModFix/>
          </a:blip>
          <a:stretch>
            <a:fillRect/>
          </a:stretch>
        </p:blipFill>
        <p:spPr>
          <a:xfrm>
            <a:off x="8017375" y="325726"/>
            <a:ext cx="2910074" cy="1701000"/>
          </a:xfrm>
          <a:prstGeom prst="rect">
            <a:avLst/>
          </a:prstGeom>
          <a:noFill/>
          <a:ln>
            <a:noFill/>
          </a:ln>
        </p:spPr>
      </p:pic>
    </p:spTree>
    <p:extLst>
      <p:ext uri="{BB962C8B-B14F-4D97-AF65-F5344CB8AC3E}">
        <p14:creationId xmlns:p14="http://schemas.microsoft.com/office/powerpoint/2010/main" val="377503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4654-E05C-E88C-602E-1A8AF845F899}"/>
              </a:ext>
            </a:extLst>
          </p:cNvPr>
          <p:cNvSpPr>
            <a:spLocks noGrp="1"/>
          </p:cNvSpPr>
          <p:nvPr>
            <p:ph type="title"/>
          </p:nvPr>
        </p:nvSpPr>
        <p:spPr/>
        <p:txBody>
          <a:bodyPr/>
          <a:lstStyle/>
          <a:p>
            <a:r>
              <a:rPr lang="en-US" dirty="0"/>
              <a:t>RISK MANAGEMENT</a:t>
            </a:r>
          </a:p>
        </p:txBody>
      </p:sp>
      <p:sp>
        <p:nvSpPr>
          <p:cNvPr id="3" name="Content Placeholder 2">
            <a:extLst>
              <a:ext uri="{FF2B5EF4-FFF2-40B4-BE49-F238E27FC236}">
                <a16:creationId xmlns:a16="http://schemas.microsoft.com/office/drawing/2014/main" id="{D169BEFB-DCEB-E3B8-09F8-FDDAAEA1B09C}"/>
              </a:ext>
            </a:extLst>
          </p:cNvPr>
          <p:cNvSpPr>
            <a:spLocks noGrp="1"/>
          </p:cNvSpPr>
          <p:nvPr>
            <p:ph idx="1"/>
          </p:nvPr>
        </p:nvSpPr>
        <p:spPr/>
        <p:txBody>
          <a:bodyPr/>
          <a:lstStyle/>
          <a:p>
            <a:pPr marL="0" marR="0" algn="just">
              <a:lnSpc>
                <a:spcPct val="115000"/>
              </a:lnSpc>
              <a:spcBef>
                <a:spcPts val="0"/>
              </a:spcBef>
              <a:spcAft>
                <a:spcPts val="0"/>
              </a:spcAft>
            </a:pPr>
            <a:r>
              <a:rPr lang="en-US" sz="1800" b="1" u="sng" dirty="0">
                <a:effectLst/>
                <a:latin typeface="Times New Roman" panose="02020603050405020304" pitchFamily="18" charset="0"/>
                <a:ea typeface="Arial" panose="020B0604020202020204" pitchFamily="34" charset="0"/>
              </a:rPr>
              <a:t>Risk 3: </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b="1" u="sng" dirty="0">
                <a:effectLst/>
                <a:latin typeface="Times New Roman" panose="02020603050405020304" pitchFamily="18" charset="0"/>
                <a:ea typeface="Arial" panose="020B0604020202020204" pitchFamily="34" charset="0"/>
              </a:rPr>
              <a:t>Dependency and Third-Party Integration Failures:   </a:t>
            </a:r>
            <a:r>
              <a:rPr lang="en-US" sz="1800" dirty="0">
                <a:effectLst/>
                <a:latin typeface="Times New Roman" panose="02020603050405020304" pitchFamily="18" charset="0"/>
                <a:ea typeface="Arial" panose="020B0604020202020204" pitchFamily="34" charset="0"/>
              </a:rPr>
              <a:t>As the application is deployed in cloud, there will be network issues and the application will throw us internal server errors. If the application has connectivity issues with third party systems, it will throw gateway time out errors.</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b="1" u="sng" dirty="0">
                <a:effectLst/>
                <a:latin typeface="Times New Roman" panose="02020603050405020304" pitchFamily="18" charset="0"/>
                <a:ea typeface="Arial" panose="020B0604020202020204" pitchFamily="34" charset="0"/>
              </a:rPr>
              <a:t>Reevaluation:</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Monitor the health of the third-party integration systems like payment gateways and Identity Access Management etc.</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Regularly review the reliability of the system and third-party libraries.</a:t>
            </a: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800" b="1" u="sng" dirty="0">
                <a:effectLst/>
                <a:latin typeface="Times New Roman" panose="02020603050405020304" pitchFamily="18" charset="0"/>
                <a:ea typeface="Arial" panose="020B0604020202020204" pitchFamily="34" charset="0"/>
              </a:rPr>
              <a:t>Contingency Plans:</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Develop fall back and retry mechanisms for all the services in the back end.</a:t>
            </a:r>
            <a:endParaRPr lang="en-US" sz="18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Arial" panose="020B0604020202020204" pitchFamily="34" charset="0"/>
              </a:rPr>
              <a:t> Monitor the network and connectivity logs in azure cloud server.</a:t>
            </a:r>
            <a:endParaRPr lang="en-US" sz="1800" dirty="0">
              <a:effectLst/>
              <a:latin typeface="Arial" panose="020B0604020202020204" pitchFamily="34" charset="0"/>
              <a:ea typeface="Arial" panose="020B0604020202020204" pitchFamily="34" charset="0"/>
            </a:endParaRPr>
          </a:p>
          <a:p>
            <a:endParaRPr lang="en-US" dirty="0"/>
          </a:p>
        </p:txBody>
      </p:sp>
      <p:pic>
        <p:nvPicPr>
          <p:cNvPr id="4" name="Google Shape;146;p18">
            <a:extLst>
              <a:ext uri="{FF2B5EF4-FFF2-40B4-BE49-F238E27FC236}">
                <a16:creationId xmlns:a16="http://schemas.microsoft.com/office/drawing/2014/main" id="{21812D7E-BEA2-F1E9-3E7E-49C890BC0AFF}"/>
              </a:ext>
            </a:extLst>
          </p:cNvPr>
          <p:cNvPicPr preferRelativeResize="0"/>
          <p:nvPr/>
        </p:nvPicPr>
        <p:blipFill>
          <a:blip r:embed="rId2">
            <a:alphaModFix/>
          </a:blip>
          <a:stretch>
            <a:fillRect/>
          </a:stretch>
        </p:blipFill>
        <p:spPr>
          <a:xfrm>
            <a:off x="8017375" y="325726"/>
            <a:ext cx="2910074" cy="1701000"/>
          </a:xfrm>
          <a:prstGeom prst="rect">
            <a:avLst/>
          </a:prstGeom>
          <a:noFill/>
          <a:ln>
            <a:noFill/>
          </a:ln>
        </p:spPr>
      </p:pic>
    </p:spTree>
    <p:extLst>
      <p:ext uri="{BB962C8B-B14F-4D97-AF65-F5344CB8AC3E}">
        <p14:creationId xmlns:p14="http://schemas.microsoft.com/office/powerpoint/2010/main" val="70661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1250</Words>
  <Application>Microsoft Macintosh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PART PRO MANAGEMENT SYSTEM </vt:lpstr>
      <vt:lpstr>GROUP MEMBERS:</vt:lpstr>
      <vt:lpstr>MAJOR FUNCTIONALITIES</vt:lpstr>
      <vt:lpstr>PowerPoint Presentation</vt:lpstr>
      <vt:lpstr>SOFTWARES USED</vt:lpstr>
      <vt:lpstr>PROJECT TIMELINE:</vt:lpstr>
      <vt:lpstr>RISK MANAGEMENT</vt:lpstr>
      <vt:lpstr>RISK MANAGEMENT</vt:lpstr>
      <vt:lpstr>RISK MANAGEMENT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PRO MANAGEMENT SYSTEM </dc:title>
  <dc:creator>jagadeesh kotha</dc:creator>
  <cp:lastModifiedBy>jagadeesh kotha</cp:lastModifiedBy>
  <cp:revision>29</cp:revision>
  <dcterms:created xsi:type="dcterms:W3CDTF">2024-02-13T05:14:41Z</dcterms:created>
  <dcterms:modified xsi:type="dcterms:W3CDTF">2024-02-14T18:20:20Z</dcterms:modified>
</cp:coreProperties>
</file>