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7" r:id="rId6"/>
    <p:sldId id="259" r:id="rId7"/>
    <p:sldId id="260"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2"/>
  </p:normalViewPr>
  <p:slideViewPr>
    <p:cSldViewPr>
      <p:cViewPr varScale="1">
        <p:scale>
          <a:sx n="74" d="100"/>
          <a:sy n="74" d="100"/>
        </p:scale>
        <p:origin x="171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A1EF1C5-D729-464F-A57A-1CC570FB70D7}" type="datetimeFigureOut">
              <a:rPr lang="en-US" smtClean="0"/>
              <a:pPr/>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170CD-B01A-47B6-8EAF-97B76B4DE76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1EF1C5-D729-464F-A57A-1CC570FB70D7}" type="datetimeFigureOut">
              <a:rPr lang="en-US" smtClean="0"/>
              <a:pPr/>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170CD-B01A-47B6-8EAF-97B76B4DE7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1EF1C5-D729-464F-A57A-1CC570FB70D7}" type="datetimeFigureOut">
              <a:rPr lang="en-US" smtClean="0"/>
              <a:pPr/>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170CD-B01A-47B6-8EAF-97B76B4DE7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1EF1C5-D729-464F-A57A-1CC570FB70D7}" type="datetimeFigureOut">
              <a:rPr lang="en-US" smtClean="0"/>
              <a:pPr/>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170CD-B01A-47B6-8EAF-97B76B4DE7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1EF1C5-D729-464F-A57A-1CC570FB70D7}" type="datetimeFigureOut">
              <a:rPr lang="en-US" smtClean="0"/>
              <a:pPr/>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170CD-B01A-47B6-8EAF-97B76B4DE7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1EF1C5-D729-464F-A57A-1CC570FB70D7}" type="datetimeFigureOut">
              <a:rPr lang="en-US" smtClean="0"/>
              <a:pPr/>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170CD-B01A-47B6-8EAF-97B76B4DE7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1EF1C5-D729-464F-A57A-1CC570FB70D7}" type="datetimeFigureOut">
              <a:rPr lang="en-US" smtClean="0"/>
              <a:pPr/>
              <a:t>10/28/2023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0170CD-B01A-47B6-8EAF-97B76B4DE7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1EF1C5-D729-464F-A57A-1CC570FB70D7}" type="datetimeFigureOut">
              <a:rPr lang="en-US" smtClean="0"/>
              <a:pPr/>
              <a:t>10/28/2023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0170CD-B01A-47B6-8EAF-97B76B4DE7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1EF1C5-D729-464F-A57A-1CC570FB70D7}" type="datetimeFigureOut">
              <a:rPr lang="en-US" smtClean="0"/>
              <a:pPr/>
              <a:t>10/28/2023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0170CD-B01A-47B6-8EAF-97B76B4DE7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1EF1C5-D729-464F-A57A-1CC570FB70D7}" type="datetimeFigureOut">
              <a:rPr lang="en-US" smtClean="0"/>
              <a:pPr/>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170CD-B01A-47B6-8EAF-97B76B4DE76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1EF1C5-D729-464F-A57A-1CC570FB70D7}" type="datetimeFigureOut">
              <a:rPr lang="en-US" smtClean="0"/>
              <a:pPr/>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170CD-B01A-47B6-8EAF-97B76B4DE76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1EF1C5-D729-464F-A57A-1CC570FB70D7}" type="datetimeFigureOut">
              <a:rPr lang="en-US" smtClean="0"/>
              <a:pPr/>
              <a:t>10/28/2023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170CD-B01A-47B6-8EAF-97B76B4DE7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346" y="8072470"/>
            <a:ext cx="6400800" cy="1781172"/>
          </a:xfrm>
        </p:spPr>
        <p:txBody>
          <a:bodyPr>
            <a:normAutofit/>
          </a:bodyPr>
          <a:lstStyle/>
          <a:p>
            <a:pPr algn="l"/>
            <a:r>
              <a:rPr lang="en-IN" sz="2400" dirty="0">
                <a:solidFill>
                  <a:schemeClr val="tx1"/>
                </a:solidFill>
              </a:rPr>
              <a:t>Team Name :</a:t>
            </a:r>
          </a:p>
          <a:p>
            <a:pPr algn="l"/>
            <a:r>
              <a:rPr lang="en-IN" sz="2400" dirty="0">
                <a:solidFill>
                  <a:schemeClr val="tx1"/>
                </a:solidFill>
              </a:rPr>
              <a:t>Team Leader Name:</a:t>
            </a:r>
          </a:p>
          <a:p>
            <a:pPr algn="l"/>
            <a:r>
              <a:rPr lang="en-IN" sz="2400" dirty="0">
                <a:solidFill>
                  <a:schemeClr val="tx1"/>
                </a:solidFill>
              </a:rPr>
              <a:t>Team Members: (Count &amp; Names) </a:t>
            </a:r>
            <a:endParaRPr lang="en-US" sz="2400" dirty="0">
              <a:solidFill>
                <a:schemeClr val="tx1"/>
              </a:solidFill>
            </a:endParaRPr>
          </a:p>
        </p:txBody>
      </p:sp>
      <p:pic>
        <p:nvPicPr>
          <p:cNvPr id="8" name="Picture 7" descr="Growth-Genie-Hackathon-ppt-banner.jpg"/>
          <p:cNvPicPr>
            <a:picLocks noChangeAspect="1"/>
          </p:cNvPicPr>
          <p:nvPr/>
        </p:nvPicPr>
        <p:blipFill>
          <a:blip r:embed="rId2"/>
          <a:stretch>
            <a:fillRect/>
          </a:stretch>
        </p:blipFill>
        <p:spPr>
          <a:xfrm>
            <a:off x="0" y="24"/>
            <a:ext cx="9144000" cy="6858000"/>
          </a:xfrm>
          <a:prstGeom prst="rect">
            <a:avLst/>
          </a:prstGeom>
        </p:spPr>
      </p:pic>
      <p:sp>
        <p:nvSpPr>
          <p:cNvPr id="9" name="TextBox 8"/>
          <p:cNvSpPr txBox="1"/>
          <p:nvPr/>
        </p:nvSpPr>
        <p:spPr>
          <a:xfrm>
            <a:off x="714348" y="4357694"/>
            <a:ext cx="6858048" cy="1384995"/>
          </a:xfrm>
          <a:prstGeom prst="rect">
            <a:avLst/>
          </a:prstGeom>
          <a:noFill/>
        </p:spPr>
        <p:txBody>
          <a:bodyPr wrap="square" rtlCol="0">
            <a:spAutoFit/>
          </a:bodyPr>
          <a:lstStyle/>
          <a:p>
            <a:r>
              <a:rPr lang="en-IN" sz="2800" b="1" dirty="0">
                <a:solidFill>
                  <a:schemeClr val="bg1"/>
                </a:solidFill>
                <a:latin typeface="Bahnschrift" pitchFamily="34" charset="0"/>
              </a:rPr>
              <a:t>Team Name : </a:t>
            </a:r>
            <a:r>
              <a:rPr lang="en-IN" sz="2800" b="1" dirty="0" err="1">
                <a:solidFill>
                  <a:schemeClr val="bg1"/>
                </a:solidFill>
                <a:latin typeface="Bahnschrift" pitchFamily="34" charset="0"/>
              </a:rPr>
              <a:t>bhdream</a:t>
            </a:r>
            <a:endParaRPr lang="en-IN" sz="2800" b="1" dirty="0">
              <a:solidFill>
                <a:schemeClr val="bg1"/>
              </a:solidFill>
              <a:latin typeface="Bahnschrift" pitchFamily="34" charset="0"/>
            </a:endParaRPr>
          </a:p>
          <a:p>
            <a:r>
              <a:rPr lang="en-IN" sz="2800" b="1" dirty="0">
                <a:solidFill>
                  <a:schemeClr val="bg1"/>
                </a:solidFill>
                <a:latin typeface="Bahnschrift" pitchFamily="34" charset="0"/>
              </a:rPr>
              <a:t>Team Leader name: Rohit Umesh Joshi</a:t>
            </a:r>
          </a:p>
          <a:p>
            <a:r>
              <a:rPr lang="en-IN" sz="2800" b="1" dirty="0">
                <a:solidFill>
                  <a:schemeClr val="bg1"/>
                </a:solidFill>
                <a:latin typeface="Bahnschrift" pitchFamily="34" charset="0"/>
              </a:rPr>
              <a:t>Team Member(s) :Rohit Umesh Joshi</a:t>
            </a:r>
            <a:endParaRPr lang="en-US" sz="2800" b="1" dirty="0">
              <a:solidFill>
                <a:schemeClr val="bg1"/>
              </a:solidFill>
              <a:latin typeface="Bahnschrift" pitchFamily="34" charset="0"/>
            </a:endParaRPr>
          </a:p>
        </p:txBody>
      </p:sp>
      <p:pic>
        <p:nvPicPr>
          <p:cNvPr id="5" name="Picture 4" descr="TG-Logo-white.png"/>
          <p:cNvPicPr>
            <a:picLocks noChangeAspect="1"/>
          </p:cNvPicPr>
          <p:nvPr/>
        </p:nvPicPr>
        <p:blipFill>
          <a:blip r:embed="rId3"/>
          <a:stretch>
            <a:fillRect/>
          </a:stretch>
        </p:blipFill>
        <p:spPr>
          <a:xfrm>
            <a:off x="214282" y="142852"/>
            <a:ext cx="1928794" cy="71435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686436" cy="1143000"/>
          </a:xfrm>
        </p:spPr>
        <p:txBody>
          <a:bodyPr>
            <a:normAutofit/>
          </a:bodyPr>
          <a:lstStyle/>
          <a:p>
            <a:pPr algn="l"/>
            <a:r>
              <a:rPr lang="en-US" sz="3600" dirty="0">
                <a:latin typeface="Bahnschrift" pitchFamily="34" charset="0"/>
              </a:rPr>
              <a:t>Brief Summary of Project</a:t>
            </a:r>
          </a:p>
        </p:txBody>
      </p:sp>
      <p:pic>
        <p:nvPicPr>
          <p:cNvPr id="4" name="Content Placeholder 3" descr="Logo-100.jpg"/>
          <p:cNvPicPr>
            <a:picLocks noGrp="1" noChangeAspect="1"/>
          </p:cNvPicPr>
          <p:nvPr>
            <p:ph idx="1"/>
          </p:nvPr>
        </p:nvPicPr>
        <p:blipFill>
          <a:blip r:embed="rId2"/>
          <a:stretch>
            <a:fillRect/>
          </a:stretch>
        </p:blipFill>
        <p:spPr>
          <a:xfrm>
            <a:off x="6929454" y="357166"/>
            <a:ext cx="2032000" cy="1028700"/>
          </a:xfrm>
        </p:spPr>
      </p:pic>
      <p:sp>
        <p:nvSpPr>
          <p:cNvPr id="6" name="TextBox 5"/>
          <p:cNvSpPr txBox="1"/>
          <p:nvPr/>
        </p:nvSpPr>
        <p:spPr>
          <a:xfrm>
            <a:off x="539552" y="1700808"/>
            <a:ext cx="8286808" cy="4708981"/>
          </a:xfrm>
          <a:prstGeom prst="rect">
            <a:avLst/>
          </a:prstGeom>
          <a:noFill/>
        </p:spPr>
        <p:txBody>
          <a:bodyPr wrap="square" rtlCol="0">
            <a:spAutoFit/>
          </a:bodyPr>
          <a:lstStyle/>
          <a:p>
            <a:r>
              <a:rPr lang="en-US" sz="2000" dirty="0">
                <a:latin typeface="Bahnschrift" pitchFamily="34" charset="0"/>
              </a:rPr>
              <a:t>Which theme do you choose from the problem statement?</a:t>
            </a:r>
          </a:p>
          <a:p>
            <a:pPr marL="342900" indent="-342900">
              <a:buFont typeface="Arial" panose="020B0604020202020204" pitchFamily="34" charset="0"/>
              <a:buChar char="•"/>
            </a:pPr>
            <a:r>
              <a:rPr lang="en-US" sz="2000" dirty="0">
                <a:latin typeface="Bahnschrift" pitchFamily="34" charset="0"/>
              </a:rPr>
              <a:t>I am choosing </a:t>
            </a:r>
            <a:r>
              <a:rPr lang="en-IN" sz="2000" dirty="0">
                <a:latin typeface="Bahnschrift" pitchFamily="34" charset="0"/>
              </a:rPr>
              <a:t>THEME 1 - User Experience, Application &amp; API Platform. </a:t>
            </a:r>
          </a:p>
          <a:p>
            <a:pPr marL="342900" indent="-342900">
              <a:buFont typeface="Arial" panose="020B0604020202020204" pitchFamily="34" charset="0"/>
              <a:buChar char="•"/>
            </a:pPr>
            <a:r>
              <a:rPr lang="en-US" sz="2000" dirty="0">
                <a:latin typeface="Bahnschrift" pitchFamily="34" charset="0"/>
              </a:rPr>
              <a:t>"</a:t>
            </a:r>
            <a:r>
              <a:rPr lang="en-US" sz="2000" dirty="0" err="1">
                <a:latin typeface="Bahnschrift" pitchFamily="34" charset="0"/>
              </a:rPr>
              <a:t>BHDream</a:t>
            </a:r>
            <a:r>
              <a:rPr lang="en-US" sz="2000" dirty="0">
                <a:latin typeface="Bahnschrift" pitchFamily="34" charset="0"/>
              </a:rPr>
              <a:t> AMC" is an investment management platform that empowers users to input their equity investment details.</a:t>
            </a:r>
          </a:p>
          <a:p>
            <a:pPr marL="342900" indent="-342900">
              <a:buFont typeface="Arial" panose="020B0604020202020204" pitchFamily="34" charset="0"/>
              <a:buChar char="•"/>
            </a:pPr>
            <a:r>
              <a:rPr lang="en-US" sz="2000" dirty="0">
                <a:latin typeface="Bahnschrift" pitchFamily="34" charset="0"/>
              </a:rPr>
              <a:t>The platform calculates their unrealized and realized gains, offering insights into their portfolio's performance. </a:t>
            </a:r>
          </a:p>
          <a:p>
            <a:pPr marL="342900" indent="-342900">
              <a:buFont typeface="Arial" panose="020B0604020202020204" pitchFamily="34" charset="0"/>
              <a:buChar char="•"/>
            </a:pPr>
            <a:r>
              <a:rPr lang="en-US" sz="2000" dirty="0">
                <a:latin typeface="Bahnschrift" pitchFamily="34" charset="0"/>
              </a:rPr>
              <a:t>It provides tailored suggestions to optimize the existing portfolio for improved returns. </a:t>
            </a:r>
          </a:p>
          <a:p>
            <a:pPr marL="342900" indent="-342900">
              <a:buFont typeface="Arial" panose="020B0604020202020204" pitchFamily="34" charset="0"/>
              <a:buChar char="•"/>
            </a:pPr>
            <a:r>
              <a:rPr lang="en-US" sz="2000" dirty="0">
                <a:latin typeface="Bahnschrift" pitchFamily="34" charset="0"/>
              </a:rPr>
              <a:t>Users can set investment goals, and the platform generates personalized plans leveraging their current portfolio.</a:t>
            </a:r>
          </a:p>
          <a:p>
            <a:pPr marL="342900" indent="-342900">
              <a:buFont typeface="Arial" panose="020B0604020202020204" pitchFamily="34" charset="0"/>
              <a:buChar char="•"/>
            </a:pPr>
            <a:r>
              <a:rPr lang="en-US" sz="2000" dirty="0">
                <a:latin typeface="Bahnschrift" pitchFamily="34" charset="0"/>
              </a:rPr>
              <a:t>The platform will help user to draft a FIRE(Retirement) plan for them</a:t>
            </a:r>
          </a:p>
          <a:p>
            <a:br>
              <a:rPr lang="en-US" sz="2000" dirty="0">
                <a:latin typeface="Bahnschrift" pitchFamily="34" charset="0"/>
              </a:rPr>
            </a:br>
            <a:endParaRPr lang="en-IN" sz="2000" dirty="0">
              <a:latin typeface="Bahnschrift"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842992" cy="1143000"/>
          </a:xfrm>
        </p:spPr>
        <p:txBody>
          <a:bodyPr>
            <a:noAutofit/>
          </a:bodyPr>
          <a:lstStyle/>
          <a:p>
            <a:pPr algn="l"/>
            <a:r>
              <a:rPr lang="en-US" sz="3600" dirty="0">
                <a:latin typeface="Bahnschrift" pitchFamily="34" charset="0"/>
              </a:rPr>
              <a:t>High level design diagram</a:t>
            </a:r>
            <a:br>
              <a:rPr lang="en-US" sz="3600" dirty="0">
                <a:latin typeface="Bahnschrift" pitchFamily="34" charset="0"/>
              </a:rPr>
            </a:br>
            <a:r>
              <a:rPr lang="en-US" sz="3600" dirty="0">
                <a:latin typeface="Bahnschrift" pitchFamily="34" charset="0"/>
              </a:rPr>
              <a:t>Solution approach</a:t>
            </a:r>
          </a:p>
        </p:txBody>
      </p:sp>
      <p:pic>
        <p:nvPicPr>
          <p:cNvPr id="4" name="Content Placeholder 3" descr="Logo-100.jpg"/>
          <p:cNvPicPr>
            <a:picLocks noGrp="1" noChangeAspect="1"/>
          </p:cNvPicPr>
          <p:nvPr>
            <p:ph idx="1"/>
          </p:nvPr>
        </p:nvPicPr>
        <p:blipFill>
          <a:blip r:embed="rId2"/>
          <a:stretch>
            <a:fillRect/>
          </a:stretch>
        </p:blipFill>
        <p:spPr>
          <a:xfrm>
            <a:off x="6929454" y="-24"/>
            <a:ext cx="2032000" cy="1028700"/>
          </a:xfrm>
        </p:spPr>
      </p:pic>
      <p:pic>
        <p:nvPicPr>
          <p:cNvPr id="7" name="Picture 6">
            <a:extLst>
              <a:ext uri="{FF2B5EF4-FFF2-40B4-BE49-F238E27FC236}">
                <a16:creationId xmlns:a16="http://schemas.microsoft.com/office/drawing/2014/main" id="{CF989321-F506-1DF0-C5F0-6F00CBC9E0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628800"/>
            <a:ext cx="8686800" cy="403154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729"/>
            <a:ext cx="5842992" cy="1143000"/>
          </a:xfrm>
        </p:spPr>
        <p:txBody>
          <a:bodyPr>
            <a:noAutofit/>
          </a:bodyPr>
          <a:lstStyle/>
          <a:p>
            <a:pPr algn="l"/>
            <a:r>
              <a:rPr lang="en-US" sz="4000" dirty="0">
                <a:latin typeface="Bahnschrift" pitchFamily="34" charset="0"/>
              </a:rPr>
              <a:t>Solution approach</a:t>
            </a:r>
          </a:p>
        </p:txBody>
      </p:sp>
      <p:pic>
        <p:nvPicPr>
          <p:cNvPr id="4" name="Content Placeholder 3" descr="Logo-100.jpg"/>
          <p:cNvPicPr>
            <a:picLocks noGrp="1" noChangeAspect="1"/>
          </p:cNvPicPr>
          <p:nvPr>
            <p:ph idx="1"/>
          </p:nvPr>
        </p:nvPicPr>
        <p:blipFill>
          <a:blip r:embed="rId2"/>
          <a:stretch>
            <a:fillRect/>
          </a:stretch>
        </p:blipFill>
        <p:spPr>
          <a:xfrm>
            <a:off x="6929454" y="-24"/>
            <a:ext cx="2032000" cy="1028700"/>
          </a:xfrm>
        </p:spPr>
      </p:pic>
      <p:sp>
        <p:nvSpPr>
          <p:cNvPr id="5" name="TextBox 4">
            <a:extLst>
              <a:ext uri="{FF2B5EF4-FFF2-40B4-BE49-F238E27FC236}">
                <a16:creationId xmlns:a16="http://schemas.microsoft.com/office/drawing/2014/main" id="{00DDDDC0-9264-B881-FE6B-8E2776E8045A}"/>
              </a:ext>
            </a:extLst>
          </p:cNvPr>
          <p:cNvSpPr txBox="1"/>
          <p:nvPr/>
        </p:nvSpPr>
        <p:spPr>
          <a:xfrm>
            <a:off x="182546" y="1196752"/>
            <a:ext cx="8778908" cy="4524315"/>
          </a:xfrm>
          <a:prstGeom prst="rect">
            <a:avLst/>
          </a:prstGeom>
          <a:noFill/>
        </p:spPr>
        <p:txBody>
          <a:bodyPr wrap="square" rtlCol="0">
            <a:spAutoFit/>
          </a:bodyPr>
          <a:lstStyle/>
          <a:p>
            <a:pPr marL="285750" indent="-285750">
              <a:buFont typeface="Arial" panose="020B0604020202020204" pitchFamily="34" charset="0"/>
              <a:buChar char="•"/>
            </a:pPr>
            <a:r>
              <a:rPr lang="en-US" b="1" i="0" dirty="0">
                <a:effectLst/>
                <a:latin typeface="Söhne"/>
              </a:rPr>
              <a:t>User Account Service:</a:t>
            </a:r>
            <a:r>
              <a:rPr lang="en-US" b="0" i="0" dirty="0">
                <a:solidFill>
                  <a:srgbClr val="374151"/>
                </a:solidFill>
                <a:effectLst/>
                <a:latin typeface="Söhne"/>
              </a:rPr>
              <a:t> This service is responsible for managing all user-related data, including user information, profiles, investment details, equity symbols, goals, and FIRE (Retirement Plan) data. It serves as the primary data source for the dashboard, providing users with information about their investments and financial status.</a:t>
            </a:r>
          </a:p>
          <a:p>
            <a:pPr marL="285750" indent="-285750">
              <a:buFont typeface="Arial" panose="020B0604020202020204" pitchFamily="34" charset="0"/>
              <a:buChar char="•"/>
            </a:pPr>
            <a:r>
              <a:rPr lang="en-US" b="1" i="0" dirty="0">
                <a:effectLst/>
                <a:latin typeface="Söhne"/>
              </a:rPr>
              <a:t>Portfolio Optimizer:</a:t>
            </a:r>
            <a:r>
              <a:rPr lang="en-US" b="0" i="0" dirty="0">
                <a:solidFill>
                  <a:srgbClr val="374151"/>
                </a:solidFill>
                <a:effectLst/>
                <a:latin typeface="Söhne"/>
              </a:rPr>
              <a:t> When users seek optimized performance, our service recommends an optimized portfolio using the Mean-Variance Optimization (MVO) algorithm.</a:t>
            </a:r>
          </a:p>
          <a:p>
            <a:pPr marL="285750" indent="-285750">
              <a:buFont typeface="Arial" panose="020B0604020202020204" pitchFamily="34" charset="0"/>
              <a:buChar char="•"/>
            </a:pPr>
            <a:r>
              <a:rPr lang="en-US" b="1" i="0" dirty="0" err="1">
                <a:effectLst/>
                <a:latin typeface="Söhne"/>
              </a:rPr>
              <a:t>MoneyMetric</a:t>
            </a:r>
            <a:r>
              <a:rPr lang="en-US" b="1" i="0" dirty="0">
                <a:effectLst/>
                <a:latin typeface="Söhne"/>
              </a:rPr>
              <a:t> Engine:</a:t>
            </a:r>
            <a:r>
              <a:rPr lang="en-US" b="0" i="0" dirty="0">
                <a:solidFill>
                  <a:srgbClr val="374151"/>
                </a:solidFill>
                <a:effectLst/>
                <a:latin typeface="Söhne"/>
              </a:rPr>
              <a:t> The </a:t>
            </a:r>
            <a:r>
              <a:rPr lang="en-US" b="0" i="0" dirty="0" err="1">
                <a:solidFill>
                  <a:srgbClr val="374151"/>
                </a:solidFill>
                <a:effectLst/>
                <a:latin typeface="Söhne"/>
              </a:rPr>
              <a:t>MoneyMetric</a:t>
            </a:r>
            <a:r>
              <a:rPr lang="en-US" b="0" i="0" dirty="0">
                <a:solidFill>
                  <a:srgbClr val="374151"/>
                </a:solidFill>
                <a:effectLst/>
                <a:latin typeface="Söhne"/>
              </a:rPr>
              <a:t> Engine supplies the parameters for the Portfolio Optimizer. It leverages historical data from Yahoo Finance to provide insights on returns and associated risks for the equities in the portfolio.</a:t>
            </a:r>
          </a:p>
          <a:p>
            <a:pPr marL="285750" indent="-285750">
              <a:buFont typeface="Arial" panose="020B0604020202020204" pitchFamily="34" charset="0"/>
              <a:buChar char="•"/>
            </a:pPr>
            <a:r>
              <a:rPr lang="en-US" b="1" i="0" dirty="0" err="1">
                <a:effectLst/>
                <a:latin typeface="Söhne"/>
              </a:rPr>
              <a:t>WealthWish</a:t>
            </a:r>
            <a:r>
              <a:rPr lang="en-US" b="1" i="0" dirty="0">
                <a:effectLst/>
                <a:latin typeface="Söhne"/>
              </a:rPr>
              <a:t> Service:</a:t>
            </a:r>
            <a:r>
              <a:rPr lang="en-US" b="0" i="0" dirty="0">
                <a:solidFill>
                  <a:srgbClr val="374151"/>
                </a:solidFill>
                <a:effectLst/>
                <a:latin typeface="Söhne"/>
              </a:rPr>
              <a:t> Our platform assists users in generating wealth through comprehensive financial planning for both their financial goals and retirement.</a:t>
            </a:r>
          </a:p>
          <a:p>
            <a:pPr marL="285750" indent="-285750">
              <a:buFont typeface="Arial" panose="020B0604020202020204" pitchFamily="34" charset="0"/>
              <a:buChar char="•"/>
            </a:pPr>
            <a:r>
              <a:rPr lang="en-US" b="1" i="0" dirty="0">
                <a:effectLst/>
                <a:latin typeface="Söhne"/>
              </a:rPr>
              <a:t>Goal Planner:</a:t>
            </a:r>
            <a:r>
              <a:rPr lang="en-US" b="0" i="0" dirty="0">
                <a:solidFill>
                  <a:srgbClr val="374151"/>
                </a:solidFill>
                <a:effectLst/>
                <a:latin typeface="Söhne"/>
              </a:rPr>
              <a:t> Users have the flexibility to establish multiple goals, and our platform guides them in accomplishing these objectives through straightforward contributions (SIPs) and achievable timeframes.</a:t>
            </a:r>
          </a:p>
          <a:p>
            <a:pPr marL="285750" indent="-285750">
              <a:buFont typeface="Arial" panose="020B0604020202020204" pitchFamily="34" charset="0"/>
              <a:buChar char="•"/>
            </a:pPr>
            <a:r>
              <a:rPr lang="en-US" b="1" i="0" dirty="0">
                <a:effectLst/>
                <a:latin typeface="Söhne"/>
              </a:rPr>
              <a:t>FIRE Planner:</a:t>
            </a:r>
            <a:r>
              <a:rPr lang="en-US" b="0" i="0" dirty="0">
                <a:solidFill>
                  <a:srgbClr val="374151"/>
                </a:solidFill>
                <a:effectLst/>
                <a:latin typeface="Söhne"/>
              </a:rPr>
              <a:t> We assist users in crafting a personalized retirement plan by considering their annual expenses, current portfolio distribution, and chosen retirement years.</a:t>
            </a:r>
            <a:endParaRPr lang="en-IN" dirty="0"/>
          </a:p>
        </p:txBody>
      </p:sp>
    </p:spTree>
    <p:extLst>
      <p:ext uri="{BB962C8B-B14F-4D97-AF65-F5344CB8AC3E}">
        <p14:creationId xmlns:p14="http://schemas.microsoft.com/office/powerpoint/2010/main" val="3458814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842992" cy="1143000"/>
          </a:xfrm>
        </p:spPr>
        <p:txBody>
          <a:bodyPr>
            <a:noAutofit/>
          </a:bodyPr>
          <a:lstStyle/>
          <a:p>
            <a:pPr algn="l"/>
            <a:r>
              <a:rPr lang="en-US" sz="3600" dirty="0">
                <a:latin typeface="Bahnschrift" pitchFamily="34" charset="0"/>
              </a:rPr>
              <a:t>Assumptions</a:t>
            </a:r>
          </a:p>
        </p:txBody>
      </p:sp>
      <p:pic>
        <p:nvPicPr>
          <p:cNvPr id="4" name="Content Placeholder 3" descr="Logo-100.jpg"/>
          <p:cNvPicPr>
            <a:picLocks noGrp="1" noChangeAspect="1"/>
          </p:cNvPicPr>
          <p:nvPr>
            <p:ph idx="1"/>
          </p:nvPr>
        </p:nvPicPr>
        <p:blipFill>
          <a:blip r:embed="rId2"/>
          <a:stretch>
            <a:fillRect/>
          </a:stretch>
        </p:blipFill>
        <p:spPr>
          <a:xfrm>
            <a:off x="6929454" y="-24"/>
            <a:ext cx="2032000" cy="1028700"/>
          </a:xfrm>
        </p:spPr>
      </p:pic>
      <p:sp>
        <p:nvSpPr>
          <p:cNvPr id="3" name="TextBox 2">
            <a:extLst>
              <a:ext uri="{FF2B5EF4-FFF2-40B4-BE49-F238E27FC236}">
                <a16:creationId xmlns:a16="http://schemas.microsoft.com/office/drawing/2014/main" id="{245D7F20-EB4C-FE25-7D44-47869D4E626F}"/>
              </a:ext>
            </a:extLst>
          </p:cNvPr>
          <p:cNvSpPr txBox="1"/>
          <p:nvPr/>
        </p:nvSpPr>
        <p:spPr>
          <a:xfrm>
            <a:off x="182546" y="1417638"/>
            <a:ext cx="8778908" cy="5078313"/>
          </a:xfrm>
          <a:prstGeom prst="rect">
            <a:avLst/>
          </a:prstGeom>
          <a:noFill/>
        </p:spPr>
        <p:txBody>
          <a:bodyPr wrap="square" rtlCol="0">
            <a:spAutoFit/>
          </a:bodyPr>
          <a:lstStyle/>
          <a:p>
            <a:pPr marL="285750" indent="-285750">
              <a:buFont typeface="Arial" panose="020B0604020202020204" pitchFamily="34" charset="0"/>
              <a:buChar char="•"/>
            </a:pPr>
            <a:r>
              <a:rPr lang="en-US" b="1" i="0" dirty="0">
                <a:effectLst/>
                <a:latin typeface="Söhne"/>
              </a:rPr>
              <a:t>Platform Usage Charges:</a:t>
            </a:r>
            <a:r>
              <a:rPr lang="en-US" b="0" i="0" dirty="0">
                <a:solidFill>
                  <a:srgbClr val="374151"/>
                </a:solidFill>
                <a:effectLst/>
                <a:latin typeface="Söhne"/>
              </a:rPr>
              <a:t> It is assumed that the project does not consider any charges or fees related to the usage of the platform. Users should be aware that the platform operates under the assumption of no usage charges, and any external fees or charges from third-party services or financial institutions are not accounted for in the platform's calculations or recommendations.</a:t>
            </a:r>
            <a:endParaRPr lang="en-IN" dirty="0"/>
          </a:p>
          <a:p>
            <a:pPr marL="285750" indent="-285750">
              <a:buFont typeface="Arial" panose="020B0604020202020204" pitchFamily="34" charset="0"/>
              <a:buChar char="•"/>
            </a:pPr>
            <a:r>
              <a:rPr lang="en-US" b="1" i="0" dirty="0">
                <a:solidFill>
                  <a:srgbClr val="374151"/>
                </a:solidFill>
                <a:effectLst/>
                <a:latin typeface="Söhne"/>
              </a:rPr>
              <a:t>Tax Consideration:</a:t>
            </a:r>
            <a:r>
              <a:rPr lang="en-US" b="0" i="0" dirty="0">
                <a:solidFill>
                  <a:srgbClr val="374151"/>
                </a:solidFill>
                <a:effectLst/>
                <a:latin typeface="Söhne"/>
              </a:rPr>
              <a:t> This project does not account for any form of taxes in its calculations or recommendations. Users are advised to consult with tax professionals for accurate tax planning.</a:t>
            </a:r>
          </a:p>
          <a:p>
            <a:pPr marL="285750" indent="-285750">
              <a:buFont typeface="Arial" panose="020B0604020202020204" pitchFamily="34" charset="0"/>
              <a:buChar char="•"/>
            </a:pPr>
            <a:r>
              <a:rPr lang="en-US" b="1" i="0" dirty="0">
                <a:solidFill>
                  <a:srgbClr val="374151"/>
                </a:solidFill>
                <a:effectLst/>
                <a:latin typeface="Söhne"/>
              </a:rPr>
              <a:t>Supported Equities:</a:t>
            </a:r>
            <a:r>
              <a:rPr lang="en-US" b="0" i="0" dirty="0">
                <a:solidFill>
                  <a:srgbClr val="374151"/>
                </a:solidFill>
                <a:effectLst/>
                <a:latin typeface="Söhne"/>
              </a:rPr>
              <a:t> The application exclusively supports equities whose symbols are registered in the equity symbol database, ensuring data accuracy and reliability.</a:t>
            </a:r>
          </a:p>
          <a:p>
            <a:pPr marL="285750" indent="-285750">
              <a:buFont typeface="Arial" panose="020B0604020202020204" pitchFamily="34" charset="0"/>
              <a:buChar char="•"/>
            </a:pPr>
            <a:r>
              <a:rPr lang="en-US" b="1" i="0" dirty="0">
                <a:solidFill>
                  <a:srgbClr val="374151"/>
                </a:solidFill>
                <a:effectLst/>
                <a:latin typeface="Söhne"/>
              </a:rPr>
              <a:t>Historical Data:</a:t>
            </a:r>
            <a:r>
              <a:rPr lang="en-US" b="0" i="0" dirty="0">
                <a:solidFill>
                  <a:srgbClr val="374151"/>
                </a:solidFill>
                <a:effectLst/>
                <a:latin typeface="Söhne"/>
              </a:rPr>
              <a:t> The Money Metric service calculates daily log returns of equities using a 7-year historical dataset to provide insights and recommendations.</a:t>
            </a:r>
          </a:p>
          <a:p>
            <a:pPr marL="285750" indent="-285750">
              <a:buFont typeface="Arial" panose="020B0604020202020204" pitchFamily="34" charset="0"/>
              <a:buChar char="•"/>
            </a:pPr>
            <a:r>
              <a:rPr lang="en-US" b="1" i="0" dirty="0">
                <a:solidFill>
                  <a:srgbClr val="374151"/>
                </a:solidFill>
                <a:effectLst/>
                <a:latin typeface="Söhne"/>
              </a:rPr>
              <a:t>Calculation Gap Disclaimer:</a:t>
            </a:r>
            <a:r>
              <a:rPr lang="en-US" b="0" i="0" dirty="0">
                <a:solidFill>
                  <a:srgbClr val="374151"/>
                </a:solidFill>
                <a:effectLst/>
                <a:latin typeface="Söhne"/>
              </a:rPr>
              <a:t> It's important to note that this project is not offered as financial advice but as a prototype. As the creator, I am not a financial advisor, and there may be potential gaps in the calculations or recommendations. Users should use the platform for informational purposes and consider consulting with financial professionals for personalized financial advice.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458814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57940" cy="1143000"/>
          </a:xfrm>
        </p:spPr>
        <p:txBody>
          <a:bodyPr>
            <a:normAutofit fontScale="90000"/>
          </a:bodyPr>
          <a:lstStyle/>
          <a:p>
            <a:pPr algn="l"/>
            <a:r>
              <a:rPr lang="en-US" sz="4000" dirty="0">
                <a:latin typeface="Bahnschrift" pitchFamily="34" charset="0"/>
              </a:rPr>
              <a:t>Why was specific theme chosen (optional)</a:t>
            </a:r>
          </a:p>
        </p:txBody>
      </p:sp>
      <p:pic>
        <p:nvPicPr>
          <p:cNvPr id="4" name="Content Placeholder 3" descr="Logo-100.jpg"/>
          <p:cNvPicPr>
            <a:picLocks noGrp="1" noChangeAspect="1"/>
          </p:cNvPicPr>
          <p:nvPr>
            <p:ph idx="1"/>
          </p:nvPr>
        </p:nvPicPr>
        <p:blipFill>
          <a:blip r:embed="rId2"/>
          <a:stretch>
            <a:fillRect/>
          </a:stretch>
        </p:blipFill>
        <p:spPr>
          <a:xfrm>
            <a:off x="6929454" y="-24"/>
            <a:ext cx="2032000" cy="1028700"/>
          </a:xfrm>
        </p:spPr>
      </p:pic>
      <p:sp>
        <p:nvSpPr>
          <p:cNvPr id="3" name="TextBox 2">
            <a:extLst>
              <a:ext uri="{FF2B5EF4-FFF2-40B4-BE49-F238E27FC236}">
                <a16:creationId xmlns:a16="http://schemas.microsoft.com/office/drawing/2014/main" id="{68B7AAA8-AFA1-F064-A944-676C29AFA3FC}"/>
              </a:ext>
            </a:extLst>
          </p:cNvPr>
          <p:cNvSpPr txBox="1"/>
          <p:nvPr/>
        </p:nvSpPr>
        <p:spPr>
          <a:xfrm>
            <a:off x="467544" y="1700808"/>
            <a:ext cx="8208912" cy="3970318"/>
          </a:xfrm>
          <a:prstGeom prst="rect">
            <a:avLst/>
          </a:prstGeom>
          <a:noFill/>
        </p:spPr>
        <p:txBody>
          <a:bodyPr wrap="square" rtlCol="0">
            <a:spAutoFit/>
          </a:bodyPr>
          <a:lstStyle/>
          <a:p>
            <a:pPr algn="l"/>
            <a:r>
              <a:rPr lang="en-US" b="0" i="0" dirty="0">
                <a:solidFill>
                  <a:srgbClr val="374151"/>
                </a:solidFill>
                <a:effectLst/>
                <a:latin typeface="Söhne"/>
              </a:rPr>
              <a:t>I have selected this theme because it perfectly aligns with my interests and skills. As someone with a passion for finance and a background in development, this theme offers an ideal opportunity to combine these two areas. Not only do I see this as a chance to apply my technical expertise to the financial sector, but it's also a significant learning opportunity for me.</a:t>
            </a:r>
          </a:p>
          <a:p>
            <a:pPr algn="l"/>
            <a:r>
              <a:rPr lang="en-US" b="0" i="0" dirty="0">
                <a:solidFill>
                  <a:srgbClr val="374151"/>
                </a:solidFill>
                <a:effectLst/>
                <a:latin typeface="Söhne"/>
              </a:rPr>
              <a:t>Working on a comprehensive wealth management platform for XYZ Bank allows me to delve deep into the world of finance and gain valuable insights. This project isn't just about building a platform; it's about understanding the intricacies of wealth management, financial planning, and user behavior in the financial space.</a:t>
            </a:r>
          </a:p>
          <a:p>
            <a:pPr algn="l"/>
            <a:r>
              <a:rPr lang="en-US" b="0" i="0" dirty="0">
                <a:solidFill>
                  <a:srgbClr val="374151"/>
                </a:solidFill>
                <a:effectLst/>
                <a:latin typeface="Söhne"/>
              </a:rPr>
              <a:t>Moreover, it's a chance for personal growth, where I can expand my knowledge and expertise in the field of finance. So, this theme isn't just about creating a platform; it's about a journey of exploration and learning, where I can both contribute my development skills and acquire a wealth of financial knowledge.</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ogo-100.jpg"/>
          <p:cNvPicPr>
            <a:picLocks noGrp="1" noChangeAspect="1"/>
          </p:cNvPicPr>
          <p:nvPr>
            <p:ph idx="1"/>
          </p:nvPr>
        </p:nvPicPr>
        <p:blipFill>
          <a:blip r:embed="rId2"/>
          <a:stretch>
            <a:fillRect/>
          </a:stretch>
        </p:blipFill>
        <p:spPr>
          <a:xfrm>
            <a:off x="6929454" y="-24"/>
            <a:ext cx="2032000" cy="1028700"/>
          </a:xfrm>
        </p:spPr>
      </p:pic>
      <p:sp>
        <p:nvSpPr>
          <p:cNvPr id="3" name="Title 1">
            <a:extLst>
              <a:ext uri="{FF2B5EF4-FFF2-40B4-BE49-F238E27FC236}">
                <a16:creationId xmlns:a16="http://schemas.microsoft.com/office/drawing/2014/main" id="{E725FDB5-873C-7DC7-67DE-29AA86DA645D}"/>
              </a:ext>
            </a:extLst>
          </p:cNvPr>
          <p:cNvSpPr>
            <a:spLocks noGrp="1"/>
          </p:cNvSpPr>
          <p:nvPr>
            <p:ph type="title"/>
          </p:nvPr>
        </p:nvSpPr>
        <p:spPr>
          <a:xfrm>
            <a:off x="457200" y="274638"/>
            <a:ext cx="5472113" cy="1143000"/>
          </a:xfrm>
        </p:spPr>
        <p:txBody>
          <a:bodyPr>
            <a:normAutofit/>
          </a:bodyPr>
          <a:lstStyle/>
          <a:p>
            <a:pPr algn="l"/>
            <a:r>
              <a:rPr lang="en-US" sz="3600" dirty="0">
                <a:latin typeface="Bahnschrift" pitchFamily="34" charset="0"/>
              </a:rPr>
              <a:t>Brief snippet of team</a:t>
            </a:r>
          </a:p>
        </p:txBody>
      </p:sp>
      <p:sp>
        <p:nvSpPr>
          <p:cNvPr id="2" name="TextBox 1">
            <a:extLst>
              <a:ext uri="{FF2B5EF4-FFF2-40B4-BE49-F238E27FC236}">
                <a16:creationId xmlns:a16="http://schemas.microsoft.com/office/drawing/2014/main" id="{814B1060-6E2C-B7C7-A6EB-517C570ED2F6}"/>
              </a:ext>
            </a:extLst>
          </p:cNvPr>
          <p:cNvSpPr txBox="1"/>
          <p:nvPr/>
        </p:nvSpPr>
        <p:spPr>
          <a:xfrm>
            <a:off x="182546" y="1340768"/>
            <a:ext cx="8778908" cy="646331"/>
          </a:xfrm>
          <a:prstGeom prst="rect">
            <a:avLst/>
          </a:prstGeom>
          <a:noFill/>
        </p:spPr>
        <p:txBody>
          <a:bodyPr wrap="square" rtlCol="0">
            <a:spAutoFit/>
          </a:bodyPr>
          <a:lstStyle/>
          <a:p>
            <a:pPr algn="l">
              <a:buFont typeface="Arial" panose="020B0604020202020204" pitchFamily="34" charset="0"/>
              <a:buChar char="•"/>
            </a:pPr>
            <a:r>
              <a:rPr lang="en-US" b="0" i="0" dirty="0">
                <a:solidFill>
                  <a:srgbClr val="374151"/>
                </a:solidFill>
                <a:effectLst/>
                <a:latin typeface="Söhne"/>
              </a:rPr>
              <a:t>Project Owner: Rohit Joshi- I will be designing and developing this application. Also be doing the data analysis for the </a:t>
            </a:r>
            <a:r>
              <a:rPr lang="en-US" b="0" i="0" dirty="0" err="1">
                <a:solidFill>
                  <a:srgbClr val="374151"/>
                </a:solidFill>
                <a:effectLst/>
                <a:latin typeface="Söhne"/>
              </a:rPr>
              <a:t>moneymetric</a:t>
            </a:r>
            <a:r>
              <a:rPr lang="en-US" b="0" i="0" dirty="0">
                <a:solidFill>
                  <a:srgbClr val="374151"/>
                </a:solidFill>
                <a:effectLst/>
                <a:latin typeface="Söhne"/>
              </a:rPr>
              <a: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57940" cy="1143000"/>
          </a:xfrm>
        </p:spPr>
        <p:txBody>
          <a:bodyPr>
            <a:normAutofit/>
          </a:bodyPr>
          <a:lstStyle/>
          <a:p>
            <a:pPr algn="l"/>
            <a:r>
              <a:rPr lang="en-IN" sz="3600" dirty="0">
                <a:latin typeface="Bahnschrift" pitchFamily="34" charset="0"/>
              </a:rPr>
              <a:t>Additional Points</a:t>
            </a:r>
            <a:endParaRPr lang="en-US" sz="3600" dirty="0">
              <a:latin typeface="Bahnschrift" pitchFamily="34" charset="0"/>
            </a:endParaRPr>
          </a:p>
        </p:txBody>
      </p:sp>
      <p:pic>
        <p:nvPicPr>
          <p:cNvPr id="4" name="Content Placeholder 3" descr="Logo-100.jpg"/>
          <p:cNvPicPr>
            <a:picLocks noGrp="1" noChangeAspect="1"/>
          </p:cNvPicPr>
          <p:nvPr>
            <p:ph idx="1"/>
          </p:nvPr>
        </p:nvPicPr>
        <p:blipFill>
          <a:blip r:embed="rId2"/>
          <a:stretch>
            <a:fillRect/>
          </a:stretch>
        </p:blipFill>
        <p:spPr>
          <a:xfrm>
            <a:off x="6929454" y="-24"/>
            <a:ext cx="2032000" cy="1028700"/>
          </a:xfrm>
        </p:spPr>
      </p:pic>
      <p:sp>
        <p:nvSpPr>
          <p:cNvPr id="3" name="TextBox 2">
            <a:extLst>
              <a:ext uri="{FF2B5EF4-FFF2-40B4-BE49-F238E27FC236}">
                <a16:creationId xmlns:a16="http://schemas.microsoft.com/office/drawing/2014/main" id="{DC84FFD8-8B34-092C-AB53-A2B97DCEDB7E}"/>
              </a:ext>
            </a:extLst>
          </p:cNvPr>
          <p:cNvSpPr txBox="1"/>
          <p:nvPr/>
        </p:nvSpPr>
        <p:spPr>
          <a:xfrm>
            <a:off x="107504" y="1484784"/>
            <a:ext cx="8853950" cy="1754326"/>
          </a:xfrm>
          <a:prstGeom prst="rect">
            <a:avLst/>
          </a:prstGeom>
          <a:noFill/>
        </p:spPr>
        <p:txBody>
          <a:bodyPr wrap="square" rtlCol="0">
            <a:spAutoFit/>
          </a:bodyPr>
          <a:lstStyle/>
          <a:p>
            <a:r>
              <a:rPr lang="en-IN" dirty="0"/>
              <a:t>Tech Stack</a:t>
            </a:r>
          </a:p>
          <a:p>
            <a:pPr marL="285750" indent="-285750">
              <a:buFont typeface="Arial" panose="020B0604020202020204" pitchFamily="34" charset="0"/>
              <a:buChar char="•"/>
            </a:pPr>
            <a:r>
              <a:rPr lang="en-IN" dirty="0"/>
              <a:t>Frontend – React</a:t>
            </a:r>
          </a:p>
          <a:p>
            <a:pPr marL="285750" indent="-285750">
              <a:buFont typeface="Arial" panose="020B0604020202020204" pitchFamily="34" charset="0"/>
              <a:buChar char="•"/>
            </a:pPr>
            <a:r>
              <a:rPr lang="en-IN" dirty="0"/>
              <a:t>Backend - Django(python)</a:t>
            </a:r>
          </a:p>
          <a:p>
            <a:pPr marL="285750" indent="-285750">
              <a:buFont typeface="Arial" panose="020B0604020202020204" pitchFamily="34" charset="0"/>
              <a:buChar char="•"/>
            </a:pPr>
            <a:r>
              <a:rPr lang="en-IN" dirty="0"/>
              <a:t>Database - SQLite database</a:t>
            </a:r>
          </a:p>
          <a:p>
            <a:pPr marL="285750" indent="-285750">
              <a:buFont typeface="Arial" panose="020B0604020202020204" pitchFamily="34" charset="0"/>
              <a:buChar char="•"/>
            </a:pPr>
            <a:r>
              <a:rPr lang="en-IN" dirty="0"/>
              <a:t>Analysis - Pandas and NumPy</a:t>
            </a:r>
          </a:p>
          <a:p>
            <a:pPr marL="285750" indent="-285750">
              <a:buFont typeface="Arial" panose="020B0604020202020204" pitchFamily="34" charset="0"/>
              <a:buChar char="•"/>
            </a:pPr>
            <a:r>
              <a:rPr lang="en-IN" dirty="0"/>
              <a:t>Data source - Yahoo Finance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2357430"/>
            <a:ext cx="6257940" cy="1143000"/>
          </a:xfrm>
        </p:spPr>
        <p:txBody>
          <a:bodyPr>
            <a:normAutofit/>
          </a:bodyPr>
          <a:lstStyle/>
          <a:p>
            <a:r>
              <a:rPr lang="en-IN" b="1" dirty="0">
                <a:latin typeface="Bahnschrift" pitchFamily="34" charset="0"/>
              </a:rPr>
              <a:t>Thank You !!!</a:t>
            </a:r>
            <a:endParaRPr lang="en-US" b="1" dirty="0">
              <a:latin typeface="Bahnschrift" pitchFamily="34" charset="0"/>
            </a:endParaRPr>
          </a:p>
        </p:txBody>
      </p:sp>
      <p:pic>
        <p:nvPicPr>
          <p:cNvPr id="4" name="Content Placeholder 3" descr="Logo-100.jpg"/>
          <p:cNvPicPr>
            <a:picLocks noGrp="1" noChangeAspect="1"/>
          </p:cNvPicPr>
          <p:nvPr>
            <p:ph idx="1"/>
          </p:nvPr>
        </p:nvPicPr>
        <p:blipFill>
          <a:blip r:embed="rId2"/>
          <a:stretch>
            <a:fillRect/>
          </a:stretch>
        </p:blipFill>
        <p:spPr>
          <a:xfrm>
            <a:off x="6929454" y="-24"/>
            <a:ext cx="2032000" cy="1028700"/>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1050</TotalTime>
  <Words>808</Words>
  <Application>Microsoft Office PowerPoint</Application>
  <PresentationFormat>On-screen Show (4:3)</PresentationFormat>
  <Paragraphs>43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Bahnschrift</vt:lpstr>
      <vt:lpstr>Calibri</vt:lpstr>
      <vt:lpstr>Söhne</vt:lpstr>
      <vt:lpstr>Office Theme</vt:lpstr>
      <vt:lpstr>PowerPoint Presentation</vt:lpstr>
      <vt:lpstr>Brief Summary of Project</vt:lpstr>
      <vt:lpstr>High level design diagram Solution approach</vt:lpstr>
      <vt:lpstr>Solution approach</vt:lpstr>
      <vt:lpstr>Assumptions</vt:lpstr>
      <vt:lpstr>Why was specific theme chosen (optional)</vt:lpstr>
      <vt:lpstr>Brief snippet of team</vt:lpstr>
      <vt:lpstr>Additional Points</vt:lpstr>
      <vt:lpstr>Thank You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Aditi Tijage</dc:creator>
  <cp:lastModifiedBy>rohit joshi</cp:lastModifiedBy>
  <cp:revision>10</cp:revision>
  <dcterms:created xsi:type="dcterms:W3CDTF">2023-10-09T10:15:04Z</dcterms:created>
  <dcterms:modified xsi:type="dcterms:W3CDTF">2023-10-28T17:23:57Z</dcterms:modified>
</cp:coreProperties>
</file>