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3" r:id="rId16"/>
    <p:sldId id="271" r:id="rId17"/>
    <p:sldId id="272" r:id="rId18"/>
    <p:sldId id="274" r:id="rId19"/>
    <p:sldId id="275" r:id="rId20"/>
    <p:sldId id="276" r:id="rId21"/>
    <p:sldId id="269"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4C4518-FEC5-4027-8354-FCF5DC6BE8D7}" type="datetimeFigureOut">
              <a:rPr kumimoji="1" lang="ja-JP" altLang="en-US" smtClean="0"/>
              <a:t>2019/7/2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AB69C-CE72-4F3B-BB4D-1818D24B9251}" type="slidenum">
              <a:rPr kumimoji="1" lang="ja-JP" altLang="en-US" smtClean="0"/>
              <a:t>‹#›</a:t>
            </a:fld>
            <a:endParaRPr kumimoji="1" lang="ja-JP" altLang="en-US"/>
          </a:p>
        </p:txBody>
      </p:sp>
    </p:spTree>
    <p:extLst>
      <p:ext uri="{BB962C8B-B14F-4D97-AF65-F5344CB8AC3E}">
        <p14:creationId xmlns:p14="http://schemas.microsoft.com/office/powerpoint/2010/main" val="16778160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2A7921-44D7-43D4-8E23-C43069D5DE8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EE8FD74-5BF2-41AA-BB3C-584C586F1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103FA57-4CA2-4844-B2A6-E602843411DD}"/>
              </a:ext>
            </a:extLst>
          </p:cNvPr>
          <p:cNvSpPr>
            <a:spLocks noGrp="1"/>
          </p:cNvSpPr>
          <p:nvPr>
            <p:ph type="dt" sz="half" idx="10"/>
          </p:nvPr>
        </p:nvSpPr>
        <p:spPr/>
        <p:txBody>
          <a:bodyPr/>
          <a:lstStyle/>
          <a:p>
            <a:fld id="{D202BA18-56BF-45BD-A507-111E0B068D6E}" type="datetime1">
              <a:rPr kumimoji="1" lang="ja-JP" altLang="en-US" smtClean="0"/>
              <a:t>2019/7/2</a:t>
            </a:fld>
            <a:endParaRPr kumimoji="1" lang="ja-JP" altLang="en-US"/>
          </a:p>
        </p:txBody>
      </p:sp>
      <p:sp>
        <p:nvSpPr>
          <p:cNvPr id="5" name="フッター プレースホルダー 4">
            <a:extLst>
              <a:ext uri="{FF2B5EF4-FFF2-40B4-BE49-F238E27FC236}">
                <a16:creationId xmlns:a16="http://schemas.microsoft.com/office/drawing/2014/main" id="{50841A1F-7405-4703-8181-DF9C2DD9153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A7E0A5-5D14-465E-AEC3-F52A01EBE152}"/>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1904043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D0416B-D568-44AD-91F4-BB91D440370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B4A17D3-1CB0-4307-9067-3171956A96D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1520596-FA71-4265-B7AA-76FE5FF9D7E1}"/>
              </a:ext>
            </a:extLst>
          </p:cNvPr>
          <p:cNvSpPr>
            <a:spLocks noGrp="1"/>
          </p:cNvSpPr>
          <p:nvPr>
            <p:ph type="dt" sz="half" idx="10"/>
          </p:nvPr>
        </p:nvSpPr>
        <p:spPr/>
        <p:txBody>
          <a:bodyPr/>
          <a:lstStyle/>
          <a:p>
            <a:fld id="{90084977-0C44-4968-88D0-5A9578822E9E}" type="datetime1">
              <a:rPr kumimoji="1" lang="ja-JP" altLang="en-US" smtClean="0"/>
              <a:t>2019/7/2</a:t>
            </a:fld>
            <a:endParaRPr kumimoji="1" lang="ja-JP" altLang="en-US"/>
          </a:p>
        </p:txBody>
      </p:sp>
      <p:sp>
        <p:nvSpPr>
          <p:cNvPr id="5" name="フッター プレースホルダー 4">
            <a:extLst>
              <a:ext uri="{FF2B5EF4-FFF2-40B4-BE49-F238E27FC236}">
                <a16:creationId xmlns:a16="http://schemas.microsoft.com/office/drawing/2014/main" id="{0160AA5E-FE3D-4DF3-B5F4-6E76AEA7AC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E25C8E-4544-4FE4-A4DE-9EB0BADDD09C}"/>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331992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3658AE9-186F-4E4C-BDAC-C47E8A5ACBB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777458-4A4A-4806-92EE-150E02E812D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A2F91A-E963-48EA-9681-571062A22559}"/>
              </a:ext>
            </a:extLst>
          </p:cNvPr>
          <p:cNvSpPr>
            <a:spLocks noGrp="1"/>
          </p:cNvSpPr>
          <p:nvPr>
            <p:ph type="dt" sz="half" idx="10"/>
          </p:nvPr>
        </p:nvSpPr>
        <p:spPr/>
        <p:txBody>
          <a:bodyPr/>
          <a:lstStyle/>
          <a:p>
            <a:fld id="{63676757-856F-452D-B2DD-F09604FD5E7B}" type="datetime1">
              <a:rPr kumimoji="1" lang="ja-JP" altLang="en-US" smtClean="0"/>
              <a:t>2019/7/2</a:t>
            </a:fld>
            <a:endParaRPr kumimoji="1" lang="ja-JP" altLang="en-US"/>
          </a:p>
        </p:txBody>
      </p:sp>
      <p:sp>
        <p:nvSpPr>
          <p:cNvPr id="5" name="フッター プレースホルダー 4">
            <a:extLst>
              <a:ext uri="{FF2B5EF4-FFF2-40B4-BE49-F238E27FC236}">
                <a16:creationId xmlns:a16="http://schemas.microsoft.com/office/drawing/2014/main" id="{54FE4753-FA4B-4DAA-B74C-A08D40180C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8E2188-80EA-4B70-95FB-EB2E5542B7C1}"/>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352038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839D31-633C-4926-A759-D5340111EE6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E2A62FE-AD99-4692-AEFE-0CDC07E53E7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9B5B7F-30A1-4F11-B226-CE2A06820379}"/>
              </a:ext>
            </a:extLst>
          </p:cNvPr>
          <p:cNvSpPr>
            <a:spLocks noGrp="1"/>
          </p:cNvSpPr>
          <p:nvPr>
            <p:ph type="dt" sz="half" idx="10"/>
          </p:nvPr>
        </p:nvSpPr>
        <p:spPr/>
        <p:txBody>
          <a:bodyPr/>
          <a:lstStyle/>
          <a:p>
            <a:fld id="{8C01914A-B20B-4C84-8ACA-B4768C014B89}" type="datetime1">
              <a:rPr kumimoji="1" lang="ja-JP" altLang="en-US" smtClean="0"/>
              <a:t>2019/7/2</a:t>
            </a:fld>
            <a:endParaRPr kumimoji="1" lang="ja-JP" altLang="en-US"/>
          </a:p>
        </p:txBody>
      </p:sp>
      <p:sp>
        <p:nvSpPr>
          <p:cNvPr id="5" name="フッター プレースホルダー 4">
            <a:extLst>
              <a:ext uri="{FF2B5EF4-FFF2-40B4-BE49-F238E27FC236}">
                <a16:creationId xmlns:a16="http://schemas.microsoft.com/office/drawing/2014/main" id="{CD6AB22C-FDC6-4783-8C6F-83388AE96E2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E59561-125D-4658-A613-B764251BED96}"/>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2055008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C16590-8F38-401A-97B4-21C5FEA9E17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537A5A-6C89-4264-A57C-B85EA9772C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FCDD7CC-FA1C-4EA3-959A-FE7294EBBA33}"/>
              </a:ext>
            </a:extLst>
          </p:cNvPr>
          <p:cNvSpPr>
            <a:spLocks noGrp="1"/>
          </p:cNvSpPr>
          <p:nvPr>
            <p:ph type="dt" sz="half" idx="10"/>
          </p:nvPr>
        </p:nvSpPr>
        <p:spPr/>
        <p:txBody>
          <a:bodyPr/>
          <a:lstStyle/>
          <a:p>
            <a:fld id="{261CCBEA-41DD-4BB2-9DC6-9E01756E77E9}" type="datetime1">
              <a:rPr kumimoji="1" lang="ja-JP" altLang="en-US" smtClean="0"/>
              <a:t>2019/7/2</a:t>
            </a:fld>
            <a:endParaRPr kumimoji="1" lang="ja-JP" altLang="en-US"/>
          </a:p>
        </p:txBody>
      </p:sp>
      <p:sp>
        <p:nvSpPr>
          <p:cNvPr id="5" name="フッター プレースホルダー 4">
            <a:extLst>
              <a:ext uri="{FF2B5EF4-FFF2-40B4-BE49-F238E27FC236}">
                <a16:creationId xmlns:a16="http://schemas.microsoft.com/office/drawing/2014/main" id="{E72E8BF6-E0F8-4B50-8C30-8EF67FFC64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09F15F-8B6E-4D60-9F2A-862CA3883093}"/>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139429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E2A08-3FAC-421F-B3AE-6F255BB4FF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B9D4D9-E962-43A0-8225-55D78B58F46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F906C7E-A7B0-4408-AC25-0D421B11DF6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C3D67E3-079C-46DC-B523-B52F44B864CC}"/>
              </a:ext>
            </a:extLst>
          </p:cNvPr>
          <p:cNvSpPr>
            <a:spLocks noGrp="1"/>
          </p:cNvSpPr>
          <p:nvPr>
            <p:ph type="dt" sz="half" idx="10"/>
          </p:nvPr>
        </p:nvSpPr>
        <p:spPr/>
        <p:txBody>
          <a:bodyPr/>
          <a:lstStyle/>
          <a:p>
            <a:fld id="{4EB5C174-613E-4CD5-9F4A-0871E15F3C1F}" type="datetime1">
              <a:rPr kumimoji="1" lang="ja-JP" altLang="en-US" smtClean="0"/>
              <a:t>2019/7/2</a:t>
            </a:fld>
            <a:endParaRPr kumimoji="1" lang="ja-JP" altLang="en-US"/>
          </a:p>
        </p:txBody>
      </p:sp>
      <p:sp>
        <p:nvSpPr>
          <p:cNvPr id="6" name="フッター プレースホルダー 5">
            <a:extLst>
              <a:ext uri="{FF2B5EF4-FFF2-40B4-BE49-F238E27FC236}">
                <a16:creationId xmlns:a16="http://schemas.microsoft.com/office/drawing/2014/main" id="{85EF7998-81AE-4B1B-837B-E866F4EF35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C7C53A-1100-4B8D-A5BC-1768EE920B9D}"/>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3594194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86AC96-62AA-4959-B038-00F7D259DB3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849B-6FD2-44EB-A0C9-AD786831E5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F339AAF-0B06-438E-A40A-1802DA9A292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F285032-5D4A-45CF-A117-9CAA724F2F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0B7B92D-7A9E-42AD-BC1F-ED4FFCCB00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2F16A96-D75F-4921-B459-8CDC6163D719}"/>
              </a:ext>
            </a:extLst>
          </p:cNvPr>
          <p:cNvSpPr>
            <a:spLocks noGrp="1"/>
          </p:cNvSpPr>
          <p:nvPr>
            <p:ph type="dt" sz="half" idx="10"/>
          </p:nvPr>
        </p:nvSpPr>
        <p:spPr/>
        <p:txBody>
          <a:bodyPr/>
          <a:lstStyle/>
          <a:p>
            <a:fld id="{776F1C16-C6BC-4CB7-BFF7-CDD61E08F7AA}" type="datetime1">
              <a:rPr kumimoji="1" lang="ja-JP" altLang="en-US" smtClean="0"/>
              <a:t>2019/7/2</a:t>
            </a:fld>
            <a:endParaRPr kumimoji="1" lang="ja-JP" altLang="en-US"/>
          </a:p>
        </p:txBody>
      </p:sp>
      <p:sp>
        <p:nvSpPr>
          <p:cNvPr id="8" name="フッター プレースホルダー 7">
            <a:extLst>
              <a:ext uri="{FF2B5EF4-FFF2-40B4-BE49-F238E27FC236}">
                <a16:creationId xmlns:a16="http://schemas.microsoft.com/office/drawing/2014/main" id="{67EEC69D-01DE-4E43-9DD5-DD0D1895360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262A5C5-9A67-4D5C-A28C-DB1217E854D4}"/>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329016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A17568-9AAC-4C30-A269-5E6FAC19D19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1138306-F403-4C32-AE26-922C6B48C2DB}"/>
              </a:ext>
            </a:extLst>
          </p:cNvPr>
          <p:cNvSpPr>
            <a:spLocks noGrp="1"/>
          </p:cNvSpPr>
          <p:nvPr>
            <p:ph type="dt" sz="half" idx="10"/>
          </p:nvPr>
        </p:nvSpPr>
        <p:spPr/>
        <p:txBody>
          <a:bodyPr/>
          <a:lstStyle/>
          <a:p>
            <a:fld id="{55610721-D215-4A9A-961F-58549CED678F}" type="datetime1">
              <a:rPr kumimoji="1" lang="ja-JP" altLang="en-US" smtClean="0"/>
              <a:t>2019/7/2</a:t>
            </a:fld>
            <a:endParaRPr kumimoji="1" lang="ja-JP" altLang="en-US"/>
          </a:p>
        </p:txBody>
      </p:sp>
      <p:sp>
        <p:nvSpPr>
          <p:cNvPr id="4" name="フッター プレースホルダー 3">
            <a:extLst>
              <a:ext uri="{FF2B5EF4-FFF2-40B4-BE49-F238E27FC236}">
                <a16:creationId xmlns:a16="http://schemas.microsoft.com/office/drawing/2014/main" id="{943E93EB-C53F-427D-9BF4-45385CC5106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2CB7DD5-1A2E-49E2-9F2C-CEE2D415E76A}"/>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114160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3CECCB9-30F2-45B8-A589-BE5F18F98677}"/>
              </a:ext>
            </a:extLst>
          </p:cNvPr>
          <p:cNvSpPr>
            <a:spLocks noGrp="1"/>
          </p:cNvSpPr>
          <p:nvPr>
            <p:ph type="dt" sz="half" idx="10"/>
          </p:nvPr>
        </p:nvSpPr>
        <p:spPr/>
        <p:txBody>
          <a:bodyPr/>
          <a:lstStyle/>
          <a:p>
            <a:fld id="{49F1C124-333D-46DF-89CF-44E5F3D7AA1B}" type="datetime1">
              <a:rPr kumimoji="1" lang="ja-JP" altLang="en-US" smtClean="0"/>
              <a:t>2019/7/2</a:t>
            </a:fld>
            <a:endParaRPr kumimoji="1" lang="ja-JP" altLang="en-US"/>
          </a:p>
        </p:txBody>
      </p:sp>
      <p:sp>
        <p:nvSpPr>
          <p:cNvPr id="3" name="フッター プレースホルダー 2">
            <a:extLst>
              <a:ext uri="{FF2B5EF4-FFF2-40B4-BE49-F238E27FC236}">
                <a16:creationId xmlns:a16="http://schemas.microsoft.com/office/drawing/2014/main" id="{C5137206-C260-49CF-BEFA-517E7425732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59F675A-C3F3-4C46-B45C-64135676B351}"/>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3109124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0DE5F4-E741-4673-BAAC-7A0C970EB11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2EAF059-418B-412B-B18A-A1DADDD224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600BE95-C9A5-4FEE-9261-0D1B002A7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836ABD-1D67-491D-8ADA-7D96BF117AD8}"/>
              </a:ext>
            </a:extLst>
          </p:cNvPr>
          <p:cNvSpPr>
            <a:spLocks noGrp="1"/>
          </p:cNvSpPr>
          <p:nvPr>
            <p:ph type="dt" sz="half" idx="10"/>
          </p:nvPr>
        </p:nvSpPr>
        <p:spPr/>
        <p:txBody>
          <a:bodyPr/>
          <a:lstStyle/>
          <a:p>
            <a:fld id="{E3F730EC-C835-42BF-99AF-467458C4C2C4}" type="datetime1">
              <a:rPr kumimoji="1" lang="ja-JP" altLang="en-US" smtClean="0"/>
              <a:t>2019/7/2</a:t>
            </a:fld>
            <a:endParaRPr kumimoji="1" lang="ja-JP" altLang="en-US"/>
          </a:p>
        </p:txBody>
      </p:sp>
      <p:sp>
        <p:nvSpPr>
          <p:cNvPr id="6" name="フッター プレースホルダー 5">
            <a:extLst>
              <a:ext uri="{FF2B5EF4-FFF2-40B4-BE49-F238E27FC236}">
                <a16:creationId xmlns:a16="http://schemas.microsoft.com/office/drawing/2014/main" id="{54ABAAAC-2415-4D42-865D-76A2D59D687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059DA7-6A2A-4430-A3CD-EA14ED9A098E}"/>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757826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3DB380-0923-494A-BAD6-980801A75F4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EAF4E13-9358-43A8-AA9B-68B7C2759D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21F29FC-A5BD-4CA9-B6E8-C3E579E09C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3019F22-48D3-425C-8EE8-B83A1B2ECDA1}"/>
              </a:ext>
            </a:extLst>
          </p:cNvPr>
          <p:cNvSpPr>
            <a:spLocks noGrp="1"/>
          </p:cNvSpPr>
          <p:nvPr>
            <p:ph type="dt" sz="half" idx="10"/>
          </p:nvPr>
        </p:nvSpPr>
        <p:spPr/>
        <p:txBody>
          <a:bodyPr/>
          <a:lstStyle/>
          <a:p>
            <a:fld id="{FDD959DD-DE49-402F-B2D5-6D57D3F76DB0}" type="datetime1">
              <a:rPr kumimoji="1" lang="ja-JP" altLang="en-US" smtClean="0"/>
              <a:t>2019/7/2</a:t>
            </a:fld>
            <a:endParaRPr kumimoji="1" lang="ja-JP" altLang="en-US"/>
          </a:p>
        </p:txBody>
      </p:sp>
      <p:sp>
        <p:nvSpPr>
          <p:cNvPr id="6" name="フッター プレースホルダー 5">
            <a:extLst>
              <a:ext uri="{FF2B5EF4-FFF2-40B4-BE49-F238E27FC236}">
                <a16:creationId xmlns:a16="http://schemas.microsoft.com/office/drawing/2014/main" id="{F018E7F5-503C-4879-98F1-732A59BD24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CF1808-3FB9-46F6-A646-9ABB8EC98B23}"/>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76284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BCD83D0-A9DF-4AEC-834E-306B9FC3B2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F13BBD-B87C-48B4-970E-43F046451B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656008-315A-4896-A300-00D1746D2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ED155C-FFAC-41EE-8B1E-CECCC68012A8}" type="datetime1">
              <a:rPr kumimoji="1" lang="ja-JP" altLang="en-US" smtClean="0"/>
              <a:t>2019/7/2</a:t>
            </a:fld>
            <a:endParaRPr kumimoji="1" lang="ja-JP" altLang="en-US"/>
          </a:p>
        </p:txBody>
      </p:sp>
      <p:sp>
        <p:nvSpPr>
          <p:cNvPr id="5" name="フッター プレースホルダー 4">
            <a:extLst>
              <a:ext uri="{FF2B5EF4-FFF2-40B4-BE49-F238E27FC236}">
                <a16:creationId xmlns:a16="http://schemas.microsoft.com/office/drawing/2014/main" id="{36AEBF0C-DCCA-405C-9471-37ECD72A93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BCB0EAB-E37F-4DFC-B31C-356E55A733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3462887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ja-jp/dotnet/api/system.threading.tasks.parallel.foreach?view=netframework-4.8" TargetMode="External"/><Relationship Id="rId2" Type="http://schemas.openxmlformats.org/officeDocument/2006/relationships/hyperlink" Target="https://docs.microsoft.com/ja-jp/dotnet/api/system.collections.generic.dictionary-2?view=netframework-4.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0E3DCB-EEE4-44AE-A1B3-F12C8C38ECB6}"/>
              </a:ext>
            </a:extLst>
          </p:cNvPr>
          <p:cNvSpPr>
            <a:spLocks noGrp="1"/>
          </p:cNvSpPr>
          <p:nvPr>
            <p:ph type="ctrTitle"/>
          </p:nvPr>
        </p:nvSpPr>
        <p:spPr>
          <a:xfrm>
            <a:off x="211015" y="1122363"/>
            <a:ext cx="11802794" cy="2387600"/>
          </a:xfrm>
        </p:spPr>
        <p:txBody>
          <a:bodyPr/>
          <a:lstStyle/>
          <a:p>
            <a:r>
              <a:rPr kumimoji="1" lang="ja-JP" altLang="en-US" dirty="0"/>
              <a:t>故障シミュレーター作成報告</a:t>
            </a:r>
          </a:p>
        </p:txBody>
      </p:sp>
      <p:sp>
        <p:nvSpPr>
          <p:cNvPr id="3" name="字幕 2">
            <a:extLst>
              <a:ext uri="{FF2B5EF4-FFF2-40B4-BE49-F238E27FC236}">
                <a16:creationId xmlns:a16="http://schemas.microsoft.com/office/drawing/2014/main" id="{8E04EE34-A162-495A-AC79-99A5116E00B9}"/>
              </a:ext>
            </a:extLst>
          </p:cNvPr>
          <p:cNvSpPr>
            <a:spLocks noGrp="1"/>
          </p:cNvSpPr>
          <p:nvPr>
            <p:ph type="subTitle" idx="1"/>
          </p:nvPr>
        </p:nvSpPr>
        <p:spPr/>
        <p:txBody>
          <a:bodyPr/>
          <a:lstStyle/>
          <a:p>
            <a:pPr algn="r"/>
            <a:r>
              <a:rPr kumimoji="1" lang="ja-JP" altLang="en-US" dirty="0"/>
              <a:t>計算機システム研究室</a:t>
            </a:r>
            <a:endParaRPr kumimoji="1" lang="en-US" altLang="ja-JP" dirty="0"/>
          </a:p>
          <a:p>
            <a:pPr algn="r"/>
            <a:r>
              <a:rPr lang="en-US" altLang="ja-JP" dirty="0"/>
              <a:t>B4</a:t>
            </a:r>
            <a:r>
              <a:rPr lang="ja-JP" altLang="en-US" dirty="0"/>
              <a:t>段原丞治</a:t>
            </a:r>
            <a:endParaRPr kumimoji="1" lang="ja-JP" altLang="en-US" dirty="0"/>
          </a:p>
        </p:txBody>
      </p:sp>
      <p:sp>
        <p:nvSpPr>
          <p:cNvPr id="4" name="スライド番号プレースホルダー 3">
            <a:extLst>
              <a:ext uri="{FF2B5EF4-FFF2-40B4-BE49-F238E27FC236}">
                <a16:creationId xmlns:a16="http://schemas.microsoft.com/office/drawing/2014/main" id="{5D108EEF-674F-4470-9B87-BD1E7AA337EC}"/>
              </a:ext>
            </a:extLst>
          </p:cNvPr>
          <p:cNvSpPr>
            <a:spLocks noGrp="1"/>
          </p:cNvSpPr>
          <p:nvPr>
            <p:ph type="sldNum" sz="quarter" idx="12"/>
          </p:nvPr>
        </p:nvSpPr>
        <p:spPr/>
        <p:txBody>
          <a:bodyPr/>
          <a:lstStyle/>
          <a:p>
            <a:fld id="{4AF24D4B-76AD-46E2-B00B-D894D41E86CF}" type="slidenum">
              <a:rPr kumimoji="1" lang="ja-JP" altLang="en-US" smtClean="0"/>
              <a:t>1</a:t>
            </a:fld>
            <a:endParaRPr kumimoji="1" lang="ja-JP" altLang="en-US"/>
          </a:p>
        </p:txBody>
      </p:sp>
    </p:spTree>
    <p:extLst>
      <p:ext uri="{BB962C8B-B14F-4D97-AF65-F5344CB8AC3E}">
        <p14:creationId xmlns:p14="http://schemas.microsoft.com/office/powerpoint/2010/main" val="881966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884C7F-474B-4A5F-BF76-050EED090221}"/>
              </a:ext>
            </a:extLst>
          </p:cNvPr>
          <p:cNvSpPr>
            <a:spLocks noGrp="1"/>
          </p:cNvSpPr>
          <p:nvPr>
            <p:ph type="title"/>
          </p:nvPr>
        </p:nvSpPr>
        <p:spPr/>
        <p:txBody>
          <a:bodyPr/>
          <a:lstStyle/>
          <a:p>
            <a:r>
              <a:rPr lang="en-US" altLang="ja-JP" dirty="0"/>
              <a:t>3.1 </a:t>
            </a:r>
            <a:r>
              <a:rPr lang="en-US" altLang="ja-JP" dirty="0" err="1"/>
              <a:t>FindIndex</a:t>
            </a:r>
            <a:r>
              <a:rPr lang="ja-JP" altLang="en-US" dirty="0"/>
              <a:t>メソッド</a:t>
            </a:r>
            <a:r>
              <a:rPr lang="en-US" altLang="ja-JP" dirty="0"/>
              <a:t>O(n)-&gt;</a:t>
            </a:r>
            <a:r>
              <a:rPr lang="ja-JP" altLang="en-US" dirty="0"/>
              <a:t>辞書作成</a:t>
            </a:r>
            <a:endParaRPr kumimoji="1" lang="ja-JP" altLang="en-US" dirty="0"/>
          </a:p>
        </p:txBody>
      </p:sp>
      <p:sp>
        <p:nvSpPr>
          <p:cNvPr id="3" name="コンテンツ プレースホルダー 2">
            <a:extLst>
              <a:ext uri="{FF2B5EF4-FFF2-40B4-BE49-F238E27FC236}">
                <a16:creationId xmlns:a16="http://schemas.microsoft.com/office/drawing/2014/main" id="{73B67063-4C5C-40E9-88F3-6C284364D00F}"/>
              </a:ext>
            </a:extLst>
          </p:cNvPr>
          <p:cNvSpPr>
            <a:spLocks noGrp="1"/>
          </p:cNvSpPr>
          <p:nvPr>
            <p:ph idx="1"/>
          </p:nvPr>
        </p:nvSpPr>
        <p:spPr/>
        <p:txBody>
          <a:bodyPr/>
          <a:lstStyle/>
          <a:p>
            <a:r>
              <a:rPr kumimoji="1" lang="ja-JP" altLang="en-US" dirty="0"/>
              <a:t>回路番号と配列のインデックスの組み合わせを</a:t>
            </a:r>
            <a:r>
              <a:rPr kumimoji="1" lang="en-US" altLang="ja-JP" dirty="0"/>
              <a:t>Dictionary</a:t>
            </a:r>
            <a:r>
              <a:rPr kumimoji="1" lang="ja-JP" altLang="en-US" dirty="0"/>
              <a:t>で論理シミュレーター実行前に記録しておく</a:t>
            </a:r>
            <a:endParaRPr kumimoji="1" lang="en-US" altLang="ja-JP" dirty="0"/>
          </a:p>
          <a:p>
            <a:r>
              <a:rPr lang="en-US" altLang="ja-JP" dirty="0"/>
              <a:t>O(n) -&gt; O(1)</a:t>
            </a:r>
            <a:r>
              <a:rPr lang="ja-JP" altLang="en-US" dirty="0"/>
              <a:t>に速度改善</a:t>
            </a:r>
            <a:r>
              <a:rPr lang="en-US" altLang="ja-JP" dirty="0"/>
              <a:t>[1]</a:t>
            </a:r>
          </a:p>
          <a:p>
            <a:r>
              <a:rPr kumimoji="1" lang="ja-JP" altLang="en-US" dirty="0"/>
              <a:t>この変更で大幅に速度が速くなった</a:t>
            </a:r>
          </a:p>
        </p:txBody>
      </p:sp>
      <p:sp>
        <p:nvSpPr>
          <p:cNvPr id="4" name="スライド番号プレースホルダー 3">
            <a:extLst>
              <a:ext uri="{FF2B5EF4-FFF2-40B4-BE49-F238E27FC236}">
                <a16:creationId xmlns:a16="http://schemas.microsoft.com/office/drawing/2014/main" id="{210DE828-F4B2-4676-85A8-8FF1DBE7694D}"/>
              </a:ext>
            </a:extLst>
          </p:cNvPr>
          <p:cNvSpPr>
            <a:spLocks noGrp="1"/>
          </p:cNvSpPr>
          <p:nvPr>
            <p:ph type="sldNum" sz="quarter" idx="12"/>
          </p:nvPr>
        </p:nvSpPr>
        <p:spPr/>
        <p:txBody>
          <a:bodyPr/>
          <a:lstStyle/>
          <a:p>
            <a:fld id="{4AF24D4B-76AD-46E2-B00B-D894D41E86CF}" type="slidenum">
              <a:rPr kumimoji="1" lang="ja-JP" altLang="en-US" smtClean="0"/>
              <a:t>10</a:t>
            </a:fld>
            <a:endParaRPr kumimoji="1" lang="ja-JP" altLang="en-US"/>
          </a:p>
        </p:txBody>
      </p:sp>
    </p:spTree>
    <p:extLst>
      <p:ext uri="{BB962C8B-B14F-4D97-AF65-F5344CB8AC3E}">
        <p14:creationId xmlns:p14="http://schemas.microsoft.com/office/powerpoint/2010/main" val="69810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664C0-478E-41F6-AD1D-42C2AD4B012E}"/>
              </a:ext>
            </a:extLst>
          </p:cNvPr>
          <p:cNvSpPr>
            <a:spLocks noGrp="1"/>
          </p:cNvSpPr>
          <p:nvPr>
            <p:ph type="title"/>
          </p:nvPr>
        </p:nvSpPr>
        <p:spPr>
          <a:xfrm>
            <a:off x="337624" y="289047"/>
            <a:ext cx="12942277" cy="1325563"/>
          </a:xfrm>
        </p:spPr>
        <p:txBody>
          <a:bodyPr>
            <a:normAutofit/>
          </a:bodyPr>
          <a:lstStyle/>
          <a:p>
            <a:r>
              <a:rPr lang="en-US" altLang="ja-JP" sz="4000" dirty="0"/>
              <a:t>3.2 </a:t>
            </a:r>
            <a:r>
              <a:rPr lang="ja-JP" altLang="en-US" sz="4000" dirty="0"/>
              <a:t>故障箇所が正常値と同じでも処理を行っていた</a:t>
            </a:r>
            <a:endParaRPr kumimoji="1" lang="ja-JP" altLang="en-US" sz="4000" dirty="0"/>
          </a:p>
        </p:txBody>
      </p:sp>
      <p:sp>
        <p:nvSpPr>
          <p:cNvPr id="3" name="コンテンツ プレースホルダー 2">
            <a:extLst>
              <a:ext uri="{FF2B5EF4-FFF2-40B4-BE49-F238E27FC236}">
                <a16:creationId xmlns:a16="http://schemas.microsoft.com/office/drawing/2014/main" id="{E578CCE3-062E-4BCA-A865-E73A05A561CC}"/>
              </a:ext>
            </a:extLst>
          </p:cNvPr>
          <p:cNvSpPr>
            <a:spLocks noGrp="1"/>
          </p:cNvSpPr>
          <p:nvPr>
            <p:ph idx="1"/>
          </p:nvPr>
        </p:nvSpPr>
        <p:spPr/>
        <p:txBody>
          <a:bodyPr/>
          <a:lstStyle/>
          <a:p>
            <a:r>
              <a:rPr lang="ja-JP" altLang="en-US" dirty="0"/>
              <a:t>故障箇所が正常値と同じなら処理しない</a:t>
            </a:r>
            <a:endParaRPr lang="en-US" altLang="ja-JP" dirty="0"/>
          </a:p>
          <a:p>
            <a:r>
              <a:rPr kumimoji="1" lang="ja-JP" altLang="en-US" dirty="0"/>
              <a:t>その入力パターンは飛ばす</a:t>
            </a:r>
          </a:p>
        </p:txBody>
      </p:sp>
      <p:sp>
        <p:nvSpPr>
          <p:cNvPr id="4" name="スライド番号プレースホルダー 3">
            <a:extLst>
              <a:ext uri="{FF2B5EF4-FFF2-40B4-BE49-F238E27FC236}">
                <a16:creationId xmlns:a16="http://schemas.microsoft.com/office/drawing/2014/main" id="{A7A392C9-3A87-413F-B029-D68932300986}"/>
              </a:ext>
            </a:extLst>
          </p:cNvPr>
          <p:cNvSpPr>
            <a:spLocks noGrp="1"/>
          </p:cNvSpPr>
          <p:nvPr>
            <p:ph type="sldNum" sz="quarter" idx="12"/>
          </p:nvPr>
        </p:nvSpPr>
        <p:spPr/>
        <p:txBody>
          <a:bodyPr/>
          <a:lstStyle/>
          <a:p>
            <a:fld id="{4AF24D4B-76AD-46E2-B00B-D894D41E86CF}" type="slidenum">
              <a:rPr kumimoji="1" lang="ja-JP" altLang="en-US" smtClean="0"/>
              <a:t>11</a:t>
            </a:fld>
            <a:endParaRPr kumimoji="1" lang="ja-JP" altLang="en-US"/>
          </a:p>
        </p:txBody>
      </p:sp>
    </p:spTree>
    <p:extLst>
      <p:ext uri="{BB962C8B-B14F-4D97-AF65-F5344CB8AC3E}">
        <p14:creationId xmlns:p14="http://schemas.microsoft.com/office/powerpoint/2010/main" val="4093294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DBCE31-6736-4197-8590-025F012EABCC}"/>
              </a:ext>
            </a:extLst>
          </p:cNvPr>
          <p:cNvSpPr>
            <a:spLocks noGrp="1"/>
          </p:cNvSpPr>
          <p:nvPr>
            <p:ph type="title"/>
          </p:nvPr>
        </p:nvSpPr>
        <p:spPr>
          <a:xfrm>
            <a:off x="838199" y="365125"/>
            <a:ext cx="10992729" cy="1325563"/>
          </a:xfrm>
        </p:spPr>
        <p:txBody>
          <a:bodyPr/>
          <a:lstStyle/>
          <a:p>
            <a:r>
              <a:rPr lang="en-US" altLang="ja-JP" dirty="0"/>
              <a:t>3.3 </a:t>
            </a:r>
            <a:r>
              <a:rPr lang="ja-JP" altLang="en-US" dirty="0"/>
              <a:t>故障箇所から処理をしていなかった</a:t>
            </a:r>
            <a:endParaRPr kumimoji="1" lang="ja-JP" altLang="en-US" dirty="0"/>
          </a:p>
        </p:txBody>
      </p:sp>
      <p:sp>
        <p:nvSpPr>
          <p:cNvPr id="3" name="コンテンツ プレースホルダー 2">
            <a:extLst>
              <a:ext uri="{FF2B5EF4-FFF2-40B4-BE49-F238E27FC236}">
                <a16:creationId xmlns:a16="http://schemas.microsoft.com/office/drawing/2014/main" id="{91015FC7-4CFE-4628-99EC-577696E9860F}"/>
              </a:ext>
            </a:extLst>
          </p:cNvPr>
          <p:cNvSpPr>
            <a:spLocks noGrp="1"/>
          </p:cNvSpPr>
          <p:nvPr>
            <p:ph idx="1"/>
          </p:nvPr>
        </p:nvSpPr>
        <p:spPr/>
        <p:txBody>
          <a:bodyPr/>
          <a:lstStyle/>
          <a:p>
            <a:r>
              <a:rPr lang="ja-JP" altLang="en-US" dirty="0"/>
              <a:t>故障箇所から処理を実行</a:t>
            </a:r>
            <a:endParaRPr lang="en-US" altLang="ja-JP" dirty="0"/>
          </a:p>
          <a:p>
            <a:r>
              <a:rPr lang="ja-JP" altLang="en-US" dirty="0"/>
              <a:t>ループ内のインデックスが故障箇所になるまで</a:t>
            </a:r>
            <a:r>
              <a:rPr lang="en-US" altLang="ja-JP" dirty="0"/>
              <a:t>continue</a:t>
            </a:r>
            <a:r>
              <a:rPr lang="ja-JP" altLang="en-US" dirty="0"/>
              <a:t>する</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644ECD22-5460-420A-B8D9-38479AE855EA}"/>
              </a:ext>
            </a:extLst>
          </p:cNvPr>
          <p:cNvSpPr>
            <a:spLocks noGrp="1"/>
          </p:cNvSpPr>
          <p:nvPr>
            <p:ph type="sldNum" sz="quarter" idx="12"/>
          </p:nvPr>
        </p:nvSpPr>
        <p:spPr/>
        <p:txBody>
          <a:bodyPr/>
          <a:lstStyle/>
          <a:p>
            <a:fld id="{4AF24D4B-76AD-46E2-B00B-D894D41E86CF}" type="slidenum">
              <a:rPr kumimoji="1" lang="ja-JP" altLang="en-US" smtClean="0"/>
              <a:t>12</a:t>
            </a:fld>
            <a:endParaRPr kumimoji="1" lang="ja-JP" altLang="en-US"/>
          </a:p>
        </p:txBody>
      </p:sp>
    </p:spTree>
    <p:extLst>
      <p:ext uri="{BB962C8B-B14F-4D97-AF65-F5344CB8AC3E}">
        <p14:creationId xmlns:p14="http://schemas.microsoft.com/office/powerpoint/2010/main" val="2421415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8827C0-2DA2-4C67-A297-38FBED561B9D}"/>
              </a:ext>
            </a:extLst>
          </p:cNvPr>
          <p:cNvSpPr>
            <a:spLocks noGrp="1"/>
          </p:cNvSpPr>
          <p:nvPr>
            <p:ph type="title"/>
          </p:nvPr>
        </p:nvSpPr>
        <p:spPr>
          <a:xfrm>
            <a:off x="225083" y="373452"/>
            <a:ext cx="13097021" cy="1325563"/>
          </a:xfrm>
        </p:spPr>
        <p:txBody>
          <a:bodyPr>
            <a:normAutofit/>
          </a:bodyPr>
          <a:lstStyle/>
          <a:p>
            <a:r>
              <a:rPr lang="en-US" altLang="ja-JP" sz="3600" dirty="0"/>
              <a:t>3.4</a:t>
            </a:r>
            <a:r>
              <a:rPr lang="ja-JP" altLang="en-US" sz="3600" dirty="0"/>
              <a:t>故障が伝搬しなくなっても途中で処理を止めなかった</a:t>
            </a:r>
            <a:endParaRPr kumimoji="1" lang="ja-JP" altLang="en-US" sz="3600" dirty="0"/>
          </a:p>
        </p:txBody>
      </p:sp>
      <p:sp>
        <p:nvSpPr>
          <p:cNvPr id="3" name="コンテンツ プレースホルダー 2">
            <a:extLst>
              <a:ext uri="{FF2B5EF4-FFF2-40B4-BE49-F238E27FC236}">
                <a16:creationId xmlns:a16="http://schemas.microsoft.com/office/drawing/2014/main" id="{9CB95E3F-FF1B-4E88-979E-5D122A3D301D}"/>
              </a:ext>
            </a:extLst>
          </p:cNvPr>
          <p:cNvSpPr>
            <a:spLocks noGrp="1"/>
          </p:cNvSpPr>
          <p:nvPr>
            <p:ph idx="1"/>
          </p:nvPr>
        </p:nvSpPr>
        <p:spPr>
          <a:xfrm>
            <a:off x="838200" y="1699015"/>
            <a:ext cx="10515600" cy="5025342"/>
          </a:xfrm>
        </p:spPr>
        <p:txBody>
          <a:bodyPr>
            <a:normAutofit/>
          </a:bodyPr>
          <a:lstStyle/>
          <a:p>
            <a:r>
              <a:rPr lang="ja-JP" altLang="en-US" dirty="0"/>
              <a:t>故障が伝搬しなくなっても途中で処理を止めた</a:t>
            </a:r>
            <a:endParaRPr lang="en-US" altLang="ja-JP" dirty="0"/>
          </a:p>
          <a:p>
            <a:r>
              <a:rPr lang="ja-JP" altLang="en-US" dirty="0"/>
              <a:t>簡単なアルゴリズムは次のページ</a:t>
            </a:r>
            <a:endParaRPr lang="en-US" altLang="ja-JP" dirty="0"/>
          </a:p>
          <a:p>
            <a:pPr marL="514350" indent="-514350">
              <a:buFont typeface="+mj-lt"/>
              <a:buAutoNum type="arabicPeriod"/>
            </a:pPr>
            <a:endParaRPr kumimoji="1" lang="ja-JP" altLang="en-US" dirty="0"/>
          </a:p>
        </p:txBody>
      </p:sp>
      <p:sp>
        <p:nvSpPr>
          <p:cNvPr id="4" name="スライド番号プレースホルダー 3">
            <a:extLst>
              <a:ext uri="{FF2B5EF4-FFF2-40B4-BE49-F238E27FC236}">
                <a16:creationId xmlns:a16="http://schemas.microsoft.com/office/drawing/2014/main" id="{08D68B94-E635-4AD9-9B02-DF28B37F9BB7}"/>
              </a:ext>
            </a:extLst>
          </p:cNvPr>
          <p:cNvSpPr>
            <a:spLocks noGrp="1"/>
          </p:cNvSpPr>
          <p:nvPr>
            <p:ph type="sldNum" sz="quarter" idx="12"/>
          </p:nvPr>
        </p:nvSpPr>
        <p:spPr/>
        <p:txBody>
          <a:bodyPr/>
          <a:lstStyle/>
          <a:p>
            <a:fld id="{4AF24D4B-76AD-46E2-B00B-D894D41E86CF}" type="slidenum">
              <a:rPr kumimoji="1" lang="ja-JP" altLang="en-US" smtClean="0"/>
              <a:t>13</a:t>
            </a:fld>
            <a:endParaRPr kumimoji="1" lang="ja-JP" altLang="en-US"/>
          </a:p>
        </p:txBody>
      </p:sp>
    </p:spTree>
    <p:extLst>
      <p:ext uri="{BB962C8B-B14F-4D97-AF65-F5344CB8AC3E}">
        <p14:creationId xmlns:p14="http://schemas.microsoft.com/office/powerpoint/2010/main" val="2216419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BACC2E-3361-4D9F-A7B5-0A18ED0A6B23}"/>
              </a:ext>
            </a:extLst>
          </p:cNvPr>
          <p:cNvSpPr>
            <a:spLocks noGrp="1"/>
          </p:cNvSpPr>
          <p:nvPr>
            <p:ph type="title"/>
          </p:nvPr>
        </p:nvSpPr>
        <p:spPr/>
        <p:txBody>
          <a:bodyPr/>
          <a:lstStyle/>
          <a:p>
            <a:r>
              <a:rPr lang="ja-JP" altLang="en-US" dirty="0"/>
              <a:t>伝搬を途中で止めるアルゴリズムの流れ</a:t>
            </a:r>
            <a:endParaRPr kumimoji="1" lang="ja-JP" altLang="en-US" dirty="0"/>
          </a:p>
        </p:txBody>
      </p:sp>
      <p:sp>
        <p:nvSpPr>
          <p:cNvPr id="3" name="コンテンツ プレースホルダー 2">
            <a:extLst>
              <a:ext uri="{FF2B5EF4-FFF2-40B4-BE49-F238E27FC236}">
                <a16:creationId xmlns:a16="http://schemas.microsoft.com/office/drawing/2014/main" id="{A57784B5-D25A-441E-94E2-33540205DF22}"/>
              </a:ext>
            </a:extLst>
          </p:cNvPr>
          <p:cNvSpPr>
            <a:spLocks noGrp="1"/>
          </p:cNvSpPr>
          <p:nvPr>
            <p:ph idx="1"/>
          </p:nvPr>
        </p:nvSpPr>
        <p:spPr>
          <a:xfrm>
            <a:off x="838200" y="1825625"/>
            <a:ext cx="10515600" cy="4898732"/>
          </a:xfrm>
        </p:spPr>
        <p:txBody>
          <a:bodyPr>
            <a:normAutofit/>
          </a:bodyPr>
          <a:lstStyle/>
          <a:p>
            <a:pPr marL="514350" indent="-514350">
              <a:buFont typeface="+mj-lt"/>
              <a:buAutoNum type="arabicPeriod"/>
            </a:pPr>
            <a:r>
              <a:rPr lang="en-US" altLang="ja-JP" dirty="0" err="1"/>
              <a:t>PriorityQueue</a:t>
            </a:r>
            <a:r>
              <a:rPr lang="ja-JP" altLang="en-US" dirty="0"/>
              <a:t>に故障個所のインデックスを追加</a:t>
            </a:r>
            <a:endParaRPr lang="en-US" altLang="ja-JP" dirty="0"/>
          </a:p>
          <a:p>
            <a:pPr marL="514350" indent="-514350">
              <a:buFont typeface="+mj-lt"/>
              <a:buAutoNum type="arabicPeriod"/>
            </a:pPr>
            <a:r>
              <a:rPr lang="ja-JP" altLang="en-US" dirty="0"/>
              <a:t>キューからインデックスを取り出す</a:t>
            </a:r>
            <a:endParaRPr lang="en-US" altLang="ja-JP" dirty="0"/>
          </a:p>
          <a:p>
            <a:pPr marL="514350" indent="-514350">
              <a:buFont typeface="+mj-lt"/>
              <a:buAutoNum type="arabicPeriod"/>
            </a:pPr>
            <a:r>
              <a:rPr lang="ja-JP" altLang="en-US" dirty="0"/>
              <a:t>回路演算実行</a:t>
            </a:r>
            <a:endParaRPr lang="en-US" altLang="ja-JP" dirty="0"/>
          </a:p>
          <a:p>
            <a:pPr marL="514350" indent="-514350">
              <a:buFont typeface="+mj-lt"/>
              <a:buAutoNum type="arabicPeriod"/>
            </a:pPr>
            <a:r>
              <a:rPr lang="ja-JP" altLang="en-US" dirty="0"/>
              <a:t>故障伝搬したかつ、</a:t>
            </a:r>
            <a:r>
              <a:rPr lang="en-US" altLang="ja-JP" dirty="0"/>
              <a:t>PO</a:t>
            </a:r>
            <a:r>
              <a:rPr lang="ja-JP" altLang="en-US" dirty="0"/>
              <a:t>なら値が正常値のキャッシュと違うなら検知できたとして終了</a:t>
            </a:r>
            <a:endParaRPr lang="en-US" altLang="ja-JP" dirty="0"/>
          </a:p>
          <a:p>
            <a:pPr marL="514350" indent="-514350">
              <a:buFont typeface="+mj-lt"/>
              <a:buAutoNum type="arabicPeriod"/>
            </a:pPr>
            <a:r>
              <a:rPr lang="ja-JP" altLang="en-US" dirty="0"/>
              <a:t>故障伝搬したかつ、</a:t>
            </a:r>
            <a:r>
              <a:rPr lang="en-US" altLang="ja-JP" dirty="0"/>
              <a:t>PO</a:t>
            </a:r>
            <a:r>
              <a:rPr lang="ja-JP" altLang="en-US" dirty="0"/>
              <a:t>以外なら回路の出力線をキューにすべて追加</a:t>
            </a:r>
            <a:r>
              <a:rPr lang="en-US" altLang="ja-JP" dirty="0"/>
              <a:t>(</a:t>
            </a:r>
            <a:r>
              <a:rPr lang="ja-JP" altLang="en-US" dirty="0"/>
              <a:t>ソートは勝手にやってくれる</a:t>
            </a:r>
            <a:r>
              <a:rPr lang="en-US" altLang="ja-JP" dirty="0"/>
              <a:t>)</a:t>
            </a:r>
          </a:p>
          <a:p>
            <a:pPr marL="514350" indent="-514350">
              <a:buFont typeface="+mj-lt"/>
              <a:buAutoNum type="arabicPeriod"/>
            </a:pPr>
            <a:r>
              <a:rPr lang="ja-JP" altLang="en-US" dirty="0"/>
              <a:t>伝搬しなければ</a:t>
            </a:r>
            <a:r>
              <a:rPr lang="en-US" altLang="ja-JP" dirty="0"/>
              <a:t>2.</a:t>
            </a:r>
            <a:r>
              <a:rPr lang="ja-JP" altLang="en-US" dirty="0"/>
              <a:t>に飛ぶ</a:t>
            </a:r>
            <a:r>
              <a:rPr lang="en-US" altLang="ja-JP" dirty="0"/>
              <a:t> </a:t>
            </a:r>
          </a:p>
          <a:p>
            <a:pPr marL="514350" indent="-514350">
              <a:buFont typeface="+mj-lt"/>
              <a:buAutoNum type="arabicPeriod"/>
            </a:pPr>
            <a:r>
              <a:rPr lang="en-US" altLang="ja-JP" dirty="0"/>
              <a:t>2~6</a:t>
            </a:r>
            <a:r>
              <a:rPr lang="ja-JP" altLang="en-US" dirty="0"/>
              <a:t>を繰り返す</a:t>
            </a:r>
            <a:endParaRPr lang="en-US" altLang="ja-JP" dirty="0"/>
          </a:p>
          <a:p>
            <a:pPr marL="514350" indent="-514350">
              <a:buFont typeface="+mj-lt"/>
              <a:buAutoNum type="arabicPeriod"/>
            </a:pPr>
            <a:r>
              <a:rPr lang="ja-JP" altLang="en-US" dirty="0"/>
              <a:t>キューの中身が空になれば検出不可能</a:t>
            </a:r>
            <a:endParaRPr lang="en-US" altLang="ja-JP" dirty="0"/>
          </a:p>
          <a:p>
            <a:pPr marL="514350" indent="-514350">
              <a:buFont typeface="+mj-lt"/>
              <a:buAutoNum type="arabicPeriod"/>
            </a:pPr>
            <a:endParaRPr kumimoji="1" lang="ja-JP" altLang="en-US" dirty="0"/>
          </a:p>
        </p:txBody>
      </p:sp>
      <p:sp>
        <p:nvSpPr>
          <p:cNvPr id="4" name="スライド番号プレースホルダー 3">
            <a:extLst>
              <a:ext uri="{FF2B5EF4-FFF2-40B4-BE49-F238E27FC236}">
                <a16:creationId xmlns:a16="http://schemas.microsoft.com/office/drawing/2014/main" id="{2A979368-12B1-4E7C-AC0C-ED4FCC53575E}"/>
              </a:ext>
            </a:extLst>
          </p:cNvPr>
          <p:cNvSpPr>
            <a:spLocks noGrp="1"/>
          </p:cNvSpPr>
          <p:nvPr>
            <p:ph type="sldNum" sz="quarter" idx="12"/>
          </p:nvPr>
        </p:nvSpPr>
        <p:spPr/>
        <p:txBody>
          <a:bodyPr/>
          <a:lstStyle/>
          <a:p>
            <a:fld id="{4AF24D4B-76AD-46E2-B00B-D894D41E86CF}" type="slidenum">
              <a:rPr kumimoji="1" lang="ja-JP" altLang="en-US" smtClean="0"/>
              <a:t>14</a:t>
            </a:fld>
            <a:endParaRPr kumimoji="1" lang="ja-JP" altLang="en-US"/>
          </a:p>
        </p:txBody>
      </p:sp>
    </p:spTree>
    <p:extLst>
      <p:ext uri="{BB962C8B-B14F-4D97-AF65-F5344CB8AC3E}">
        <p14:creationId xmlns:p14="http://schemas.microsoft.com/office/powerpoint/2010/main" val="210211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B5C75-E0EA-497B-8E8F-ACD4BA2DA2ED}"/>
              </a:ext>
            </a:extLst>
          </p:cNvPr>
          <p:cNvSpPr>
            <a:spLocks noGrp="1"/>
          </p:cNvSpPr>
          <p:nvPr>
            <p:ph type="title"/>
          </p:nvPr>
        </p:nvSpPr>
        <p:spPr/>
        <p:txBody>
          <a:bodyPr/>
          <a:lstStyle/>
          <a:p>
            <a:r>
              <a:rPr kumimoji="1" lang="en-US" altLang="ja-JP" dirty="0"/>
              <a:t>4. </a:t>
            </a:r>
            <a:r>
              <a:rPr kumimoji="1" lang="ja-JP" altLang="en-US" dirty="0"/>
              <a:t>並列処理</a:t>
            </a:r>
          </a:p>
        </p:txBody>
      </p:sp>
      <p:sp>
        <p:nvSpPr>
          <p:cNvPr id="3" name="コンテンツ プレースホルダー 2">
            <a:extLst>
              <a:ext uri="{FF2B5EF4-FFF2-40B4-BE49-F238E27FC236}">
                <a16:creationId xmlns:a16="http://schemas.microsoft.com/office/drawing/2014/main" id="{9020FB69-C931-4039-A974-08007D8444C2}"/>
              </a:ext>
            </a:extLst>
          </p:cNvPr>
          <p:cNvSpPr>
            <a:spLocks noGrp="1"/>
          </p:cNvSpPr>
          <p:nvPr>
            <p:ph idx="1"/>
          </p:nvPr>
        </p:nvSpPr>
        <p:spPr/>
        <p:txBody>
          <a:bodyPr/>
          <a:lstStyle/>
          <a:p>
            <a:r>
              <a:rPr kumimoji="1" lang="en-US" altLang="ja-JP" dirty="0"/>
              <a:t>4.1 </a:t>
            </a:r>
            <a:r>
              <a:rPr kumimoji="1" lang="ja-JP" altLang="en-US" dirty="0"/>
              <a:t>並列処理の流れ</a:t>
            </a:r>
            <a:endParaRPr kumimoji="1" lang="en-US" altLang="ja-JP" dirty="0"/>
          </a:p>
          <a:p>
            <a:r>
              <a:rPr lang="en-US" altLang="ja-JP" dirty="0"/>
              <a:t>4.2 </a:t>
            </a:r>
            <a:r>
              <a:rPr lang="ja-JP" altLang="en-US" dirty="0"/>
              <a:t>並列処理の結果</a:t>
            </a:r>
            <a:endParaRPr lang="en-US" altLang="ja-JP" dirty="0"/>
          </a:p>
          <a:p>
            <a:r>
              <a:rPr kumimoji="1" lang="en-US" altLang="ja-JP" dirty="0"/>
              <a:t>4.3</a:t>
            </a:r>
            <a:r>
              <a:rPr lang="ja-JP" altLang="en-US" dirty="0"/>
              <a:t> 高速化後に並列処理を行うと遅くなる</a:t>
            </a:r>
            <a:endParaRPr kumimoji="1" lang="ja-JP" altLang="en-US" dirty="0"/>
          </a:p>
        </p:txBody>
      </p:sp>
      <p:sp>
        <p:nvSpPr>
          <p:cNvPr id="4" name="スライド番号プレースホルダー 3">
            <a:extLst>
              <a:ext uri="{FF2B5EF4-FFF2-40B4-BE49-F238E27FC236}">
                <a16:creationId xmlns:a16="http://schemas.microsoft.com/office/drawing/2014/main" id="{85B2E5CE-B28F-4D08-AB11-8F66A1899430}"/>
              </a:ext>
            </a:extLst>
          </p:cNvPr>
          <p:cNvSpPr>
            <a:spLocks noGrp="1"/>
          </p:cNvSpPr>
          <p:nvPr>
            <p:ph type="sldNum" sz="quarter" idx="12"/>
          </p:nvPr>
        </p:nvSpPr>
        <p:spPr/>
        <p:txBody>
          <a:bodyPr/>
          <a:lstStyle/>
          <a:p>
            <a:fld id="{4AF24D4B-76AD-46E2-B00B-D894D41E86CF}" type="slidenum">
              <a:rPr kumimoji="1" lang="ja-JP" altLang="en-US" smtClean="0"/>
              <a:t>15</a:t>
            </a:fld>
            <a:endParaRPr kumimoji="1" lang="ja-JP" altLang="en-US"/>
          </a:p>
        </p:txBody>
      </p:sp>
    </p:spTree>
    <p:extLst>
      <p:ext uri="{BB962C8B-B14F-4D97-AF65-F5344CB8AC3E}">
        <p14:creationId xmlns:p14="http://schemas.microsoft.com/office/powerpoint/2010/main" val="333413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ADA0C9-03B1-4E4B-B1A8-ABE0FBA23743}"/>
              </a:ext>
            </a:extLst>
          </p:cNvPr>
          <p:cNvSpPr>
            <a:spLocks noGrp="1"/>
          </p:cNvSpPr>
          <p:nvPr>
            <p:ph type="title"/>
          </p:nvPr>
        </p:nvSpPr>
        <p:spPr/>
        <p:txBody>
          <a:bodyPr/>
          <a:lstStyle/>
          <a:p>
            <a:r>
              <a:rPr kumimoji="1" lang="en-US" altLang="ja-JP" dirty="0"/>
              <a:t>4.1 </a:t>
            </a:r>
            <a:r>
              <a:rPr kumimoji="1" lang="ja-JP" altLang="en-US" dirty="0"/>
              <a:t>並列処理の流れ</a:t>
            </a:r>
          </a:p>
        </p:txBody>
      </p:sp>
      <p:sp>
        <p:nvSpPr>
          <p:cNvPr id="3" name="コンテンツ プレースホルダー 2">
            <a:extLst>
              <a:ext uri="{FF2B5EF4-FFF2-40B4-BE49-F238E27FC236}">
                <a16:creationId xmlns:a16="http://schemas.microsoft.com/office/drawing/2014/main" id="{3D6EF87C-CB7B-43A0-BC68-997B3E52B804}"/>
              </a:ext>
            </a:extLst>
          </p:cNvPr>
          <p:cNvSpPr>
            <a:spLocks noGrp="1"/>
          </p:cNvSpPr>
          <p:nvPr>
            <p:ph idx="1"/>
          </p:nvPr>
        </p:nvSpPr>
        <p:spPr>
          <a:xfrm>
            <a:off x="548640" y="1825625"/>
            <a:ext cx="10805160" cy="4351338"/>
          </a:xfrm>
        </p:spPr>
        <p:txBody>
          <a:bodyPr>
            <a:normAutofit/>
          </a:bodyPr>
          <a:lstStyle/>
          <a:p>
            <a:r>
              <a:rPr kumimoji="1" lang="ja-JP" altLang="en-US" dirty="0"/>
              <a:t>故障シミュレーターの高速化を試す前に並列処理を行うことで処理時間を早めようとした</a:t>
            </a:r>
            <a:endParaRPr kumimoji="1" lang="en-US" altLang="ja-JP" dirty="0"/>
          </a:p>
          <a:p>
            <a:r>
              <a:rPr kumimoji="1" lang="en-US" altLang="ja-JP" dirty="0"/>
              <a:t>C#</a:t>
            </a:r>
            <a:r>
              <a:rPr kumimoji="1" lang="ja-JP" altLang="en-US" dirty="0"/>
              <a:t>の関数</a:t>
            </a:r>
            <a:r>
              <a:rPr kumimoji="1" lang="en-US" altLang="ja-JP" dirty="0" err="1"/>
              <a:t>Parallel.ForEach</a:t>
            </a:r>
            <a:r>
              <a:rPr kumimoji="1" lang="en-US" altLang="ja-JP" dirty="0"/>
              <a:t>[2]</a:t>
            </a:r>
            <a:r>
              <a:rPr kumimoji="1" lang="ja-JP" altLang="en-US" dirty="0"/>
              <a:t>を使用して故障リストを</a:t>
            </a:r>
            <a:r>
              <a:rPr kumimoji="1" lang="en-US" altLang="ja-JP" dirty="0"/>
              <a:t>1</a:t>
            </a:r>
            <a:r>
              <a:rPr kumimoji="1" lang="ja-JP" altLang="en-US" dirty="0"/>
              <a:t>個の</a:t>
            </a:r>
            <a:r>
              <a:rPr lang="ja-JP" altLang="en-US" dirty="0"/>
              <a:t>コアで処理するのではなく、複数のコアを使用して同時に処理する</a:t>
            </a:r>
            <a:endParaRPr lang="en-US" altLang="ja-JP" dirty="0"/>
          </a:p>
          <a:p>
            <a:endParaRPr lang="en-US" altLang="ja-JP" dirty="0"/>
          </a:p>
          <a:p>
            <a:r>
              <a:rPr kumimoji="1" lang="ja-JP" altLang="en-US" dirty="0"/>
              <a:t>並列処理ではスレッドが共通使用する変数が</a:t>
            </a:r>
            <a:r>
              <a:rPr kumimoji="1" lang="en-US" altLang="ja-JP" dirty="0"/>
              <a:t>1</a:t>
            </a:r>
            <a:r>
              <a:rPr kumimoji="1" lang="ja-JP" altLang="en-US" dirty="0"/>
              <a:t>つでもあると値がおかしくなるため、値の奪い合いが発生しないようにプログラムしなければならない</a:t>
            </a:r>
            <a:endParaRPr kumimoji="1" lang="en-US" altLang="ja-JP" dirty="0"/>
          </a:p>
          <a:p>
            <a:r>
              <a:rPr kumimoji="1" lang="ja-JP" altLang="en-US" dirty="0"/>
              <a:t>特に値の書き換えが問題になる 読み取りは問題なかった</a:t>
            </a:r>
          </a:p>
        </p:txBody>
      </p:sp>
      <p:sp>
        <p:nvSpPr>
          <p:cNvPr id="4" name="スライド番号プレースホルダー 3">
            <a:extLst>
              <a:ext uri="{FF2B5EF4-FFF2-40B4-BE49-F238E27FC236}">
                <a16:creationId xmlns:a16="http://schemas.microsoft.com/office/drawing/2014/main" id="{D6D36CE1-4F51-4451-BB7E-8D05DDE6BB55}"/>
              </a:ext>
            </a:extLst>
          </p:cNvPr>
          <p:cNvSpPr>
            <a:spLocks noGrp="1"/>
          </p:cNvSpPr>
          <p:nvPr>
            <p:ph type="sldNum" sz="quarter" idx="12"/>
          </p:nvPr>
        </p:nvSpPr>
        <p:spPr/>
        <p:txBody>
          <a:bodyPr/>
          <a:lstStyle/>
          <a:p>
            <a:fld id="{4AF24D4B-76AD-46E2-B00B-D894D41E86CF}" type="slidenum">
              <a:rPr kumimoji="1" lang="ja-JP" altLang="en-US" smtClean="0"/>
              <a:t>16</a:t>
            </a:fld>
            <a:endParaRPr kumimoji="1" lang="ja-JP" altLang="en-US"/>
          </a:p>
        </p:txBody>
      </p:sp>
    </p:spTree>
    <p:extLst>
      <p:ext uri="{BB962C8B-B14F-4D97-AF65-F5344CB8AC3E}">
        <p14:creationId xmlns:p14="http://schemas.microsoft.com/office/powerpoint/2010/main" val="1202161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44D480-7C92-40C2-B41F-780CDF9568AA}"/>
              </a:ext>
            </a:extLst>
          </p:cNvPr>
          <p:cNvSpPr>
            <a:spLocks noGrp="1"/>
          </p:cNvSpPr>
          <p:nvPr>
            <p:ph type="title"/>
          </p:nvPr>
        </p:nvSpPr>
        <p:spPr/>
        <p:txBody>
          <a:bodyPr/>
          <a:lstStyle/>
          <a:p>
            <a:r>
              <a:rPr kumimoji="1" lang="en-US" altLang="ja-JP" dirty="0"/>
              <a:t>4.2 </a:t>
            </a:r>
            <a:r>
              <a:rPr kumimoji="1" lang="ja-JP" altLang="en-US" dirty="0"/>
              <a:t>並列処理の結果</a:t>
            </a:r>
          </a:p>
        </p:txBody>
      </p:sp>
      <p:sp>
        <p:nvSpPr>
          <p:cNvPr id="3" name="コンテンツ プレースホルダー 2">
            <a:extLst>
              <a:ext uri="{FF2B5EF4-FFF2-40B4-BE49-F238E27FC236}">
                <a16:creationId xmlns:a16="http://schemas.microsoft.com/office/drawing/2014/main" id="{CA3E6857-CF39-406E-AF13-DED52B344282}"/>
              </a:ext>
            </a:extLst>
          </p:cNvPr>
          <p:cNvSpPr>
            <a:spLocks noGrp="1"/>
          </p:cNvSpPr>
          <p:nvPr>
            <p:ph idx="1"/>
          </p:nvPr>
        </p:nvSpPr>
        <p:spPr/>
        <p:txBody>
          <a:bodyPr/>
          <a:lstStyle/>
          <a:p>
            <a:r>
              <a:rPr lang="ja-JP" altLang="en-US" dirty="0"/>
              <a:t>並列化前の</a:t>
            </a:r>
            <a:r>
              <a:rPr kumimoji="1" lang="en-US" altLang="ja-JP" dirty="0"/>
              <a:t>e432</a:t>
            </a:r>
            <a:r>
              <a:rPr kumimoji="1" lang="ja-JP" altLang="en-US" dirty="0"/>
              <a:t>の処理時間</a:t>
            </a:r>
            <a:r>
              <a:rPr kumimoji="1" lang="en-US" altLang="ja-JP" dirty="0"/>
              <a:t>20</a:t>
            </a:r>
            <a:r>
              <a:rPr kumimoji="1" lang="ja-JP" altLang="en-US" dirty="0"/>
              <a:t>秒から</a:t>
            </a:r>
            <a:r>
              <a:rPr kumimoji="1" lang="en-US" altLang="ja-JP" dirty="0"/>
              <a:t>3</a:t>
            </a:r>
            <a:r>
              <a:rPr kumimoji="1" lang="ja-JP" altLang="en-US" dirty="0"/>
              <a:t>秒程度まで改善された</a:t>
            </a:r>
            <a:endParaRPr kumimoji="1" lang="en-US" altLang="ja-JP" dirty="0"/>
          </a:p>
          <a:p>
            <a:r>
              <a:rPr lang="en-US" altLang="ja-JP" dirty="0"/>
              <a:t>CPU</a:t>
            </a:r>
            <a:r>
              <a:rPr lang="ja-JP" altLang="en-US" dirty="0"/>
              <a:t>の使用率がほぼ</a:t>
            </a:r>
            <a:r>
              <a:rPr lang="en-US" altLang="ja-JP" dirty="0"/>
              <a:t>100%</a:t>
            </a:r>
            <a:r>
              <a:rPr lang="ja-JP" altLang="en-US" dirty="0"/>
              <a:t>になりファンが音を立てだした</a:t>
            </a:r>
            <a:endParaRPr lang="en-US" altLang="ja-JP" dirty="0"/>
          </a:p>
          <a:p>
            <a:endParaRPr kumimoji="1" lang="en-US" altLang="ja-JP" dirty="0"/>
          </a:p>
          <a:p>
            <a:r>
              <a:rPr lang="en-US" altLang="ja-JP" dirty="0"/>
              <a:t>3.</a:t>
            </a:r>
            <a:r>
              <a:rPr lang="ja-JP" altLang="en-US" dirty="0"/>
              <a:t>の高速化を行った後に並列処理を行ったところ処理時間が遅くなった</a:t>
            </a:r>
            <a:endParaRPr lang="en-US" altLang="ja-JP" dirty="0"/>
          </a:p>
        </p:txBody>
      </p:sp>
      <p:sp>
        <p:nvSpPr>
          <p:cNvPr id="4" name="スライド番号プレースホルダー 3">
            <a:extLst>
              <a:ext uri="{FF2B5EF4-FFF2-40B4-BE49-F238E27FC236}">
                <a16:creationId xmlns:a16="http://schemas.microsoft.com/office/drawing/2014/main" id="{63BA892C-B98E-4710-8593-0C13A97E8EE2}"/>
              </a:ext>
            </a:extLst>
          </p:cNvPr>
          <p:cNvSpPr>
            <a:spLocks noGrp="1"/>
          </p:cNvSpPr>
          <p:nvPr>
            <p:ph type="sldNum" sz="quarter" idx="12"/>
          </p:nvPr>
        </p:nvSpPr>
        <p:spPr/>
        <p:txBody>
          <a:bodyPr/>
          <a:lstStyle/>
          <a:p>
            <a:fld id="{4AF24D4B-76AD-46E2-B00B-D894D41E86CF}" type="slidenum">
              <a:rPr kumimoji="1" lang="ja-JP" altLang="en-US" smtClean="0"/>
              <a:t>17</a:t>
            </a:fld>
            <a:endParaRPr kumimoji="1" lang="ja-JP" altLang="en-US"/>
          </a:p>
        </p:txBody>
      </p:sp>
    </p:spTree>
    <p:extLst>
      <p:ext uri="{BB962C8B-B14F-4D97-AF65-F5344CB8AC3E}">
        <p14:creationId xmlns:p14="http://schemas.microsoft.com/office/powerpoint/2010/main" val="2357737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8587DB-2663-4C54-BF4F-D01B4DF0CA27}"/>
              </a:ext>
            </a:extLst>
          </p:cNvPr>
          <p:cNvSpPr>
            <a:spLocks noGrp="1"/>
          </p:cNvSpPr>
          <p:nvPr>
            <p:ph type="title"/>
          </p:nvPr>
        </p:nvSpPr>
        <p:spPr/>
        <p:txBody>
          <a:bodyPr/>
          <a:lstStyle/>
          <a:p>
            <a:r>
              <a:rPr kumimoji="1" lang="en-US" altLang="ja-JP" dirty="0"/>
              <a:t>4.3</a:t>
            </a:r>
            <a:r>
              <a:rPr lang="ja-JP" altLang="en-US" dirty="0"/>
              <a:t>高速化後に並列処理を行うと遅くなる</a:t>
            </a:r>
            <a:endParaRPr kumimoji="1" lang="ja-JP" altLang="en-US" dirty="0"/>
          </a:p>
        </p:txBody>
      </p:sp>
      <p:sp>
        <p:nvSpPr>
          <p:cNvPr id="3" name="コンテンツ プレースホルダー 2">
            <a:extLst>
              <a:ext uri="{FF2B5EF4-FFF2-40B4-BE49-F238E27FC236}">
                <a16:creationId xmlns:a16="http://schemas.microsoft.com/office/drawing/2014/main" id="{CF2A3FA7-5BA4-498E-93FC-16D819290462}"/>
              </a:ext>
            </a:extLst>
          </p:cNvPr>
          <p:cNvSpPr>
            <a:spLocks noGrp="1"/>
          </p:cNvSpPr>
          <p:nvPr>
            <p:ph idx="1"/>
          </p:nvPr>
        </p:nvSpPr>
        <p:spPr>
          <a:xfrm>
            <a:off x="323557" y="1825625"/>
            <a:ext cx="11030243" cy="4351338"/>
          </a:xfrm>
        </p:spPr>
        <p:txBody>
          <a:bodyPr/>
          <a:lstStyle/>
          <a:p>
            <a:r>
              <a:rPr lang="ja-JP" altLang="en-US" dirty="0"/>
              <a:t>高速化後に遅くなった原因はおそらく、スレッド生成の処理が普通に処理を行う時間より上回ってしまうことで遅くなってしまったと思われる</a:t>
            </a:r>
            <a:endParaRPr lang="en-US" altLang="ja-JP" dirty="0"/>
          </a:p>
          <a:p>
            <a:r>
              <a:rPr lang="ja-JP" altLang="en-US" dirty="0"/>
              <a:t>一般的にスレッド生成の処理コストは高い</a:t>
            </a:r>
            <a:endParaRPr lang="en-US" altLang="ja-JP" dirty="0"/>
          </a:p>
          <a:p>
            <a:endParaRPr lang="en-US" altLang="ja-JP" dirty="0"/>
          </a:p>
          <a:p>
            <a:r>
              <a:rPr lang="ja-JP" altLang="en-US" dirty="0"/>
              <a:t>故障シミュレーターで並列処理を有効に使用するためには</a:t>
            </a:r>
            <a:r>
              <a:rPr lang="en-US" altLang="ja-JP" dirty="0"/>
              <a:t>1</a:t>
            </a:r>
            <a:r>
              <a:rPr lang="ja-JP" altLang="en-US" dirty="0"/>
              <a:t>コアで処理時間が</a:t>
            </a:r>
            <a:r>
              <a:rPr lang="en-US" altLang="ja-JP" dirty="0"/>
              <a:t>20</a:t>
            </a:r>
            <a:r>
              <a:rPr lang="ja-JP" altLang="en-US" dirty="0"/>
              <a:t>秒以上かかる回路であれば並列化の恩恵が得れる</a:t>
            </a:r>
            <a:endParaRPr lang="en-US" altLang="ja-JP" dirty="0"/>
          </a:p>
          <a:p>
            <a:r>
              <a:rPr lang="ja-JP" altLang="en-US" dirty="0"/>
              <a:t>逆に処理時間が</a:t>
            </a:r>
            <a:r>
              <a:rPr lang="en-US" altLang="ja-JP" dirty="0"/>
              <a:t>8</a:t>
            </a:r>
            <a:r>
              <a:rPr lang="ja-JP" altLang="en-US" dirty="0"/>
              <a:t>秒以下であれば足を引っ張る</a:t>
            </a:r>
          </a:p>
          <a:p>
            <a:endParaRPr kumimoji="1" lang="ja-JP" altLang="en-US" dirty="0"/>
          </a:p>
        </p:txBody>
      </p:sp>
      <p:sp>
        <p:nvSpPr>
          <p:cNvPr id="4" name="スライド番号プレースホルダー 3">
            <a:extLst>
              <a:ext uri="{FF2B5EF4-FFF2-40B4-BE49-F238E27FC236}">
                <a16:creationId xmlns:a16="http://schemas.microsoft.com/office/drawing/2014/main" id="{166A846F-FFA0-4339-9148-FF29F4120872}"/>
              </a:ext>
            </a:extLst>
          </p:cNvPr>
          <p:cNvSpPr>
            <a:spLocks noGrp="1"/>
          </p:cNvSpPr>
          <p:nvPr>
            <p:ph type="sldNum" sz="quarter" idx="12"/>
          </p:nvPr>
        </p:nvSpPr>
        <p:spPr/>
        <p:txBody>
          <a:bodyPr/>
          <a:lstStyle/>
          <a:p>
            <a:fld id="{4AF24D4B-76AD-46E2-B00B-D894D41E86CF}" type="slidenum">
              <a:rPr kumimoji="1" lang="ja-JP" altLang="en-US" smtClean="0"/>
              <a:t>18</a:t>
            </a:fld>
            <a:endParaRPr kumimoji="1" lang="ja-JP" altLang="en-US"/>
          </a:p>
        </p:txBody>
      </p:sp>
    </p:spTree>
    <p:extLst>
      <p:ext uri="{BB962C8B-B14F-4D97-AF65-F5344CB8AC3E}">
        <p14:creationId xmlns:p14="http://schemas.microsoft.com/office/powerpoint/2010/main" val="2919552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7C44E6-8D7D-4DFB-B8E6-2A91072BFAA8}"/>
              </a:ext>
            </a:extLst>
          </p:cNvPr>
          <p:cNvSpPr>
            <a:spLocks noGrp="1"/>
          </p:cNvSpPr>
          <p:nvPr>
            <p:ph type="title"/>
          </p:nvPr>
        </p:nvSpPr>
        <p:spPr/>
        <p:txBody>
          <a:bodyPr/>
          <a:lstStyle/>
          <a:p>
            <a:r>
              <a:rPr kumimoji="1" lang="en-US" altLang="ja-JP" dirty="0"/>
              <a:t>5. </a:t>
            </a:r>
            <a:r>
              <a:rPr kumimoji="1" lang="ja-JP" altLang="en-US" dirty="0"/>
              <a:t>処理時間結果 </a:t>
            </a:r>
            <a:r>
              <a:rPr kumimoji="1" lang="en-US" altLang="ja-JP" dirty="0"/>
              <a:t>e</a:t>
            </a:r>
            <a:r>
              <a:rPr kumimoji="1" lang="ja-JP" altLang="en-US" dirty="0"/>
              <a:t>回路</a:t>
            </a:r>
          </a:p>
        </p:txBody>
      </p:sp>
      <p:graphicFrame>
        <p:nvGraphicFramePr>
          <p:cNvPr id="4" name="コンテンツ プレースホルダー 3">
            <a:extLst>
              <a:ext uri="{FF2B5EF4-FFF2-40B4-BE49-F238E27FC236}">
                <a16:creationId xmlns:a16="http://schemas.microsoft.com/office/drawing/2014/main" id="{F3C4059F-759F-46AD-9C50-B4202F8D43E4}"/>
              </a:ext>
            </a:extLst>
          </p:cNvPr>
          <p:cNvGraphicFramePr>
            <a:graphicFrameLocks noGrp="1"/>
          </p:cNvGraphicFramePr>
          <p:nvPr>
            <p:ph idx="1"/>
            <p:extLst>
              <p:ext uri="{D42A27DB-BD31-4B8C-83A1-F6EECF244321}">
                <p14:modId xmlns:p14="http://schemas.microsoft.com/office/powerpoint/2010/main" val="2375797058"/>
              </p:ext>
            </p:extLst>
          </p:nvPr>
        </p:nvGraphicFramePr>
        <p:xfrm>
          <a:off x="838200" y="1825625"/>
          <a:ext cx="10515600" cy="40792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626973591"/>
                    </a:ext>
                  </a:extLst>
                </a:gridCol>
                <a:gridCol w="3505200">
                  <a:extLst>
                    <a:ext uri="{9D8B030D-6E8A-4147-A177-3AD203B41FA5}">
                      <a16:colId xmlns:a16="http://schemas.microsoft.com/office/drawing/2014/main" val="435737870"/>
                    </a:ext>
                  </a:extLst>
                </a:gridCol>
                <a:gridCol w="3505200">
                  <a:extLst>
                    <a:ext uri="{9D8B030D-6E8A-4147-A177-3AD203B41FA5}">
                      <a16:colId xmlns:a16="http://schemas.microsoft.com/office/drawing/2014/main" val="1525804143"/>
                    </a:ext>
                  </a:extLst>
                </a:gridCol>
              </a:tblGrid>
              <a:tr h="370840">
                <a:tc>
                  <a:txBody>
                    <a:bodyPr/>
                    <a:lstStyle/>
                    <a:p>
                      <a:endParaRPr kumimoji="1" lang="ja-JP" altLang="en-US" dirty="0"/>
                    </a:p>
                  </a:txBody>
                  <a:tcPr/>
                </a:tc>
                <a:tc>
                  <a:txBody>
                    <a:bodyPr/>
                    <a:lstStyle/>
                    <a:p>
                      <a:r>
                        <a:rPr kumimoji="1" lang="ja-JP" altLang="en-US" dirty="0"/>
                        <a:t>高速化前</a:t>
                      </a:r>
                      <a:r>
                        <a:rPr kumimoji="1" lang="en-US" altLang="ja-JP" dirty="0"/>
                        <a:t>(/s)</a:t>
                      </a:r>
                      <a:endParaRPr kumimoji="1" lang="ja-JP" altLang="en-US" dirty="0"/>
                    </a:p>
                  </a:txBody>
                  <a:tcPr/>
                </a:tc>
                <a:tc>
                  <a:txBody>
                    <a:bodyPr/>
                    <a:lstStyle/>
                    <a:p>
                      <a:r>
                        <a:rPr kumimoji="1" lang="ja-JP" altLang="en-US" dirty="0"/>
                        <a:t>高速化後</a:t>
                      </a:r>
                      <a:r>
                        <a:rPr kumimoji="1" lang="en-US" altLang="ja-JP" dirty="0"/>
                        <a:t>(/s)</a:t>
                      </a:r>
                      <a:endParaRPr kumimoji="1" lang="ja-JP" altLang="en-US" dirty="0"/>
                    </a:p>
                  </a:txBody>
                  <a:tcPr/>
                </a:tc>
                <a:extLst>
                  <a:ext uri="{0D108BD9-81ED-4DB2-BD59-A6C34878D82A}">
                    <a16:rowId xmlns:a16="http://schemas.microsoft.com/office/drawing/2014/main" val="177116742"/>
                  </a:ext>
                </a:extLst>
              </a:tr>
              <a:tr h="370840">
                <a:tc>
                  <a:txBody>
                    <a:bodyPr/>
                    <a:lstStyle/>
                    <a:p>
                      <a:r>
                        <a:rPr kumimoji="1" lang="en-US" altLang="ja-JP" dirty="0"/>
                        <a:t>e432</a:t>
                      </a:r>
                      <a:endParaRPr kumimoji="1" lang="ja-JP" altLang="en-US" dirty="0"/>
                    </a:p>
                  </a:txBody>
                  <a:tcPr/>
                </a:tc>
                <a:tc>
                  <a:txBody>
                    <a:bodyPr/>
                    <a:lstStyle/>
                    <a:p>
                      <a:r>
                        <a:rPr kumimoji="1" lang="en-US" altLang="ja-JP" dirty="0"/>
                        <a:t>20</a:t>
                      </a:r>
                      <a:endParaRPr kumimoji="1" lang="ja-JP" altLang="en-US" dirty="0"/>
                    </a:p>
                  </a:txBody>
                  <a:tcPr/>
                </a:tc>
                <a:tc>
                  <a:txBody>
                    <a:bodyPr/>
                    <a:lstStyle/>
                    <a:p>
                      <a:r>
                        <a:rPr kumimoji="1" lang="en-US" altLang="ja-JP" dirty="0"/>
                        <a:t>0.1</a:t>
                      </a:r>
                      <a:endParaRPr kumimoji="1" lang="ja-JP" altLang="en-US" dirty="0"/>
                    </a:p>
                  </a:txBody>
                  <a:tcPr/>
                </a:tc>
                <a:extLst>
                  <a:ext uri="{0D108BD9-81ED-4DB2-BD59-A6C34878D82A}">
                    <a16:rowId xmlns:a16="http://schemas.microsoft.com/office/drawing/2014/main" val="2105549162"/>
                  </a:ext>
                </a:extLst>
              </a:tr>
              <a:tr h="370840">
                <a:tc>
                  <a:txBody>
                    <a:bodyPr/>
                    <a:lstStyle/>
                    <a:p>
                      <a:r>
                        <a:rPr kumimoji="1" lang="en-US" altLang="ja-JP" dirty="0"/>
                        <a:t>e499</a:t>
                      </a:r>
                      <a:endParaRPr kumimoji="1" lang="ja-JP" altLang="en-US" dirty="0"/>
                    </a:p>
                  </a:txBody>
                  <a:tcPr/>
                </a:tc>
                <a:tc>
                  <a:txBody>
                    <a:bodyPr/>
                    <a:lstStyle/>
                    <a:p>
                      <a:endParaRPr kumimoji="1" lang="ja-JP" altLang="en-US"/>
                    </a:p>
                  </a:txBody>
                  <a:tcPr/>
                </a:tc>
                <a:tc>
                  <a:txBody>
                    <a:bodyPr/>
                    <a:lstStyle/>
                    <a:p>
                      <a:r>
                        <a:rPr kumimoji="1" lang="en-US" altLang="ja-JP" dirty="0"/>
                        <a:t>0.1</a:t>
                      </a:r>
                      <a:endParaRPr kumimoji="1" lang="ja-JP" altLang="en-US" dirty="0"/>
                    </a:p>
                  </a:txBody>
                  <a:tcPr/>
                </a:tc>
                <a:extLst>
                  <a:ext uri="{0D108BD9-81ED-4DB2-BD59-A6C34878D82A}">
                    <a16:rowId xmlns:a16="http://schemas.microsoft.com/office/drawing/2014/main" val="4264530241"/>
                  </a:ext>
                </a:extLst>
              </a:tr>
              <a:tr h="370840">
                <a:tc>
                  <a:txBody>
                    <a:bodyPr/>
                    <a:lstStyle/>
                    <a:p>
                      <a:r>
                        <a:rPr kumimoji="1" lang="en-US" altLang="ja-JP" dirty="0"/>
                        <a:t>e880</a:t>
                      </a:r>
                      <a:endParaRPr kumimoji="1" lang="ja-JP" altLang="en-US" dirty="0"/>
                    </a:p>
                  </a:txBody>
                  <a:tcPr/>
                </a:tc>
                <a:tc>
                  <a:txBody>
                    <a:bodyPr/>
                    <a:lstStyle/>
                    <a:p>
                      <a:endParaRPr kumimoji="1" lang="ja-JP" altLang="en-US"/>
                    </a:p>
                  </a:txBody>
                  <a:tcPr/>
                </a:tc>
                <a:tc>
                  <a:txBody>
                    <a:bodyPr/>
                    <a:lstStyle/>
                    <a:p>
                      <a:r>
                        <a:rPr kumimoji="1" lang="en-US" altLang="ja-JP" dirty="0"/>
                        <a:t>0.11</a:t>
                      </a:r>
                      <a:endParaRPr kumimoji="1" lang="ja-JP" altLang="en-US" dirty="0"/>
                    </a:p>
                  </a:txBody>
                  <a:tcPr/>
                </a:tc>
                <a:extLst>
                  <a:ext uri="{0D108BD9-81ED-4DB2-BD59-A6C34878D82A}">
                    <a16:rowId xmlns:a16="http://schemas.microsoft.com/office/drawing/2014/main" val="1020222170"/>
                  </a:ext>
                </a:extLst>
              </a:tr>
              <a:tr h="370840">
                <a:tc>
                  <a:txBody>
                    <a:bodyPr/>
                    <a:lstStyle/>
                    <a:p>
                      <a:r>
                        <a:rPr kumimoji="1" lang="en-US" altLang="ja-JP" dirty="0"/>
                        <a:t>e1355</a:t>
                      </a:r>
                      <a:endParaRPr kumimoji="1" lang="ja-JP" altLang="en-US" dirty="0"/>
                    </a:p>
                  </a:txBody>
                  <a:tcPr/>
                </a:tc>
                <a:tc>
                  <a:txBody>
                    <a:bodyPr/>
                    <a:lstStyle/>
                    <a:p>
                      <a:endParaRPr kumimoji="1" lang="ja-JP" altLang="en-US"/>
                    </a:p>
                  </a:txBody>
                  <a:tcPr/>
                </a:tc>
                <a:tc>
                  <a:txBody>
                    <a:bodyPr/>
                    <a:lstStyle/>
                    <a:p>
                      <a:r>
                        <a:rPr kumimoji="1" lang="en-US" altLang="ja-JP" dirty="0"/>
                        <a:t>0.13</a:t>
                      </a:r>
                      <a:endParaRPr kumimoji="1" lang="ja-JP" altLang="en-US" dirty="0"/>
                    </a:p>
                  </a:txBody>
                  <a:tcPr/>
                </a:tc>
                <a:extLst>
                  <a:ext uri="{0D108BD9-81ED-4DB2-BD59-A6C34878D82A}">
                    <a16:rowId xmlns:a16="http://schemas.microsoft.com/office/drawing/2014/main" val="949209766"/>
                  </a:ext>
                </a:extLst>
              </a:tr>
              <a:tr h="370840">
                <a:tc>
                  <a:txBody>
                    <a:bodyPr/>
                    <a:lstStyle/>
                    <a:p>
                      <a:r>
                        <a:rPr kumimoji="1" lang="en-US" altLang="ja-JP" dirty="0"/>
                        <a:t>e1908</a:t>
                      </a:r>
                      <a:endParaRPr kumimoji="1" lang="ja-JP" altLang="en-US" dirty="0"/>
                    </a:p>
                  </a:txBody>
                  <a:tcPr/>
                </a:tc>
                <a:tc>
                  <a:txBody>
                    <a:bodyPr/>
                    <a:lstStyle/>
                    <a:p>
                      <a:endParaRPr kumimoji="1" lang="ja-JP" altLang="en-US"/>
                    </a:p>
                  </a:txBody>
                  <a:tcPr/>
                </a:tc>
                <a:tc>
                  <a:txBody>
                    <a:bodyPr/>
                    <a:lstStyle/>
                    <a:p>
                      <a:r>
                        <a:rPr kumimoji="1" lang="en-US" altLang="ja-JP" dirty="0"/>
                        <a:t>0.18</a:t>
                      </a:r>
                      <a:endParaRPr kumimoji="1" lang="ja-JP" altLang="en-US" dirty="0"/>
                    </a:p>
                  </a:txBody>
                  <a:tcPr/>
                </a:tc>
                <a:extLst>
                  <a:ext uri="{0D108BD9-81ED-4DB2-BD59-A6C34878D82A}">
                    <a16:rowId xmlns:a16="http://schemas.microsoft.com/office/drawing/2014/main" val="1984065472"/>
                  </a:ext>
                </a:extLst>
              </a:tr>
              <a:tr h="370840">
                <a:tc>
                  <a:txBody>
                    <a:bodyPr/>
                    <a:lstStyle/>
                    <a:p>
                      <a:r>
                        <a:rPr kumimoji="1" lang="en-US" altLang="ja-JP" dirty="0"/>
                        <a:t>e2670</a:t>
                      </a:r>
                      <a:endParaRPr kumimoji="1" lang="ja-JP" altLang="en-US" dirty="0"/>
                    </a:p>
                  </a:txBody>
                  <a:tcPr/>
                </a:tc>
                <a:tc>
                  <a:txBody>
                    <a:bodyPr/>
                    <a:lstStyle/>
                    <a:p>
                      <a:endParaRPr kumimoji="1" lang="ja-JP" altLang="en-US"/>
                    </a:p>
                  </a:txBody>
                  <a:tcPr/>
                </a:tc>
                <a:tc>
                  <a:txBody>
                    <a:bodyPr/>
                    <a:lstStyle/>
                    <a:p>
                      <a:r>
                        <a:rPr kumimoji="1" lang="en-US" altLang="ja-JP" dirty="0"/>
                        <a:t>0.2</a:t>
                      </a:r>
                      <a:endParaRPr kumimoji="1" lang="ja-JP" altLang="en-US" dirty="0"/>
                    </a:p>
                  </a:txBody>
                  <a:tcPr/>
                </a:tc>
                <a:extLst>
                  <a:ext uri="{0D108BD9-81ED-4DB2-BD59-A6C34878D82A}">
                    <a16:rowId xmlns:a16="http://schemas.microsoft.com/office/drawing/2014/main" val="176183977"/>
                  </a:ext>
                </a:extLst>
              </a:tr>
              <a:tr h="370840">
                <a:tc>
                  <a:txBody>
                    <a:bodyPr/>
                    <a:lstStyle/>
                    <a:p>
                      <a:r>
                        <a:rPr kumimoji="1" lang="en-US" altLang="ja-JP" dirty="0"/>
                        <a:t>e3540</a:t>
                      </a:r>
                      <a:endParaRPr kumimoji="1" lang="ja-JP" altLang="en-US" dirty="0"/>
                    </a:p>
                  </a:txBody>
                  <a:tcPr/>
                </a:tc>
                <a:tc>
                  <a:txBody>
                    <a:bodyPr/>
                    <a:lstStyle/>
                    <a:p>
                      <a:endParaRPr kumimoji="1" lang="ja-JP" altLang="en-US"/>
                    </a:p>
                  </a:txBody>
                  <a:tcPr/>
                </a:tc>
                <a:tc>
                  <a:txBody>
                    <a:bodyPr/>
                    <a:lstStyle/>
                    <a:p>
                      <a:r>
                        <a:rPr kumimoji="1" lang="en-US" altLang="ja-JP" dirty="0"/>
                        <a:t>0.25</a:t>
                      </a:r>
                      <a:endParaRPr kumimoji="1" lang="ja-JP" altLang="en-US" dirty="0"/>
                    </a:p>
                  </a:txBody>
                  <a:tcPr/>
                </a:tc>
                <a:extLst>
                  <a:ext uri="{0D108BD9-81ED-4DB2-BD59-A6C34878D82A}">
                    <a16:rowId xmlns:a16="http://schemas.microsoft.com/office/drawing/2014/main" val="1307167464"/>
                  </a:ext>
                </a:extLst>
              </a:tr>
              <a:tr h="370840">
                <a:tc>
                  <a:txBody>
                    <a:bodyPr/>
                    <a:lstStyle/>
                    <a:p>
                      <a:r>
                        <a:rPr kumimoji="1" lang="en-US" altLang="ja-JP" dirty="0"/>
                        <a:t>e5315</a:t>
                      </a:r>
                      <a:endParaRPr kumimoji="1" lang="ja-JP" altLang="en-US" dirty="0"/>
                    </a:p>
                  </a:txBody>
                  <a:tcPr/>
                </a:tc>
                <a:tc>
                  <a:txBody>
                    <a:bodyPr/>
                    <a:lstStyle/>
                    <a:p>
                      <a:endParaRPr kumimoji="1" lang="ja-JP" altLang="en-US"/>
                    </a:p>
                  </a:txBody>
                  <a:tcPr/>
                </a:tc>
                <a:tc>
                  <a:txBody>
                    <a:bodyPr/>
                    <a:lstStyle/>
                    <a:p>
                      <a:r>
                        <a:rPr kumimoji="1" lang="en-US" altLang="ja-JP" dirty="0"/>
                        <a:t>0.3</a:t>
                      </a:r>
                      <a:endParaRPr kumimoji="1" lang="ja-JP" altLang="en-US" dirty="0"/>
                    </a:p>
                  </a:txBody>
                  <a:tcPr/>
                </a:tc>
                <a:extLst>
                  <a:ext uri="{0D108BD9-81ED-4DB2-BD59-A6C34878D82A}">
                    <a16:rowId xmlns:a16="http://schemas.microsoft.com/office/drawing/2014/main" val="2597544247"/>
                  </a:ext>
                </a:extLst>
              </a:tr>
              <a:tr h="370840">
                <a:tc>
                  <a:txBody>
                    <a:bodyPr/>
                    <a:lstStyle/>
                    <a:p>
                      <a:r>
                        <a:rPr kumimoji="1" lang="en-US" altLang="ja-JP" dirty="0"/>
                        <a:t>e6288</a:t>
                      </a:r>
                      <a:endParaRPr kumimoji="1" lang="ja-JP" altLang="en-US" dirty="0"/>
                    </a:p>
                  </a:txBody>
                  <a:tcPr/>
                </a:tc>
                <a:tc>
                  <a:txBody>
                    <a:bodyPr/>
                    <a:lstStyle/>
                    <a:p>
                      <a:endParaRPr kumimoji="1" lang="ja-JP" altLang="en-US"/>
                    </a:p>
                  </a:txBody>
                  <a:tcPr/>
                </a:tc>
                <a:tc>
                  <a:txBody>
                    <a:bodyPr/>
                    <a:lstStyle/>
                    <a:p>
                      <a:r>
                        <a:rPr kumimoji="1" lang="en-US" altLang="ja-JP" dirty="0"/>
                        <a:t>0.42</a:t>
                      </a:r>
                      <a:endParaRPr kumimoji="1" lang="ja-JP" altLang="en-US" dirty="0"/>
                    </a:p>
                  </a:txBody>
                  <a:tcPr/>
                </a:tc>
                <a:extLst>
                  <a:ext uri="{0D108BD9-81ED-4DB2-BD59-A6C34878D82A}">
                    <a16:rowId xmlns:a16="http://schemas.microsoft.com/office/drawing/2014/main" val="2228821270"/>
                  </a:ext>
                </a:extLst>
              </a:tr>
              <a:tr h="370840">
                <a:tc>
                  <a:txBody>
                    <a:bodyPr/>
                    <a:lstStyle/>
                    <a:p>
                      <a:r>
                        <a:rPr kumimoji="1" lang="en-US" altLang="ja-JP" dirty="0"/>
                        <a:t>e7552</a:t>
                      </a:r>
                      <a:endParaRPr kumimoji="1" lang="ja-JP" altLang="en-US" dirty="0"/>
                    </a:p>
                  </a:txBody>
                  <a:tcPr/>
                </a:tc>
                <a:tc>
                  <a:txBody>
                    <a:bodyPr/>
                    <a:lstStyle/>
                    <a:p>
                      <a:endParaRPr kumimoji="1" lang="ja-JP" altLang="en-US"/>
                    </a:p>
                  </a:txBody>
                  <a:tcPr/>
                </a:tc>
                <a:tc>
                  <a:txBody>
                    <a:bodyPr/>
                    <a:lstStyle/>
                    <a:p>
                      <a:r>
                        <a:rPr kumimoji="1" lang="en-US" altLang="ja-JP" dirty="0"/>
                        <a:t>0.58</a:t>
                      </a:r>
                      <a:endParaRPr kumimoji="1" lang="ja-JP" altLang="en-US" dirty="0"/>
                    </a:p>
                  </a:txBody>
                  <a:tcPr/>
                </a:tc>
                <a:extLst>
                  <a:ext uri="{0D108BD9-81ED-4DB2-BD59-A6C34878D82A}">
                    <a16:rowId xmlns:a16="http://schemas.microsoft.com/office/drawing/2014/main" val="1788155107"/>
                  </a:ext>
                </a:extLst>
              </a:tr>
            </a:tbl>
          </a:graphicData>
        </a:graphic>
      </p:graphicFrame>
      <p:sp>
        <p:nvSpPr>
          <p:cNvPr id="5" name="スライド番号プレースホルダー 4">
            <a:extLst>
              <a:ext uri="{FF2B5EF4-FFF2-40B4-BE49-F238E27FC236}">
                <a16:creationId xmlns:a16="http://schemas.microsoft.com/office/drawing/2014/main" id="{06CE9CBC-B5B6-4AC2-A6E9-77DE09ADBC7D}"/>
              </a:ext>
            </a:extLst>
          </p:cNvPr>
          <p:cNvSpPr>
            <a:spLocks noGrp="1"/>
          </p:cNvSpPr>
          <p:nvPr>
            <p:ph type="sldNum" sz="quarter" idx="12"/>
          </p:nvPr>
        </p:nvSpPr>
        <p:spPr/>
        <p:txBody>
          <a:bodyPr/>
          <a:lstStyle/>
          <a:p>
            <a:fld id="{4AF24D4B-76AD-46E2-B00B-D894D41E86CF}" type="slidenum">
              <a:rPr kumimoji="1" lang="ja-JP" altLang="en-US" smtClean="0"/>
              <a:t>19</a:t>
            </a:fld>
            <a:endParaRPr kumimoji="1" lang="ja-JP" altLang="en-US"/>
          </a:p>
        </p:txBody>
      </p:sp>
    </p:spTree>
    <p:extLst>
      <p:ext uri="{BB962C8B-B14F-4D97-AF65-F5344CB8AC3E}">
        <p14:creationId xmlns:p14="http://schemas.microsoft.com/office/powerpoint/2010/main" val="4273673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65CA-7F3D-405B-9A78-3D44FD5BDFD1}"/>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3A6B9A74-BED3-477F-AA70-157A4609E873}"/>
              </a:ext>
            </a:extLst>
          </p:cNvPr>
          <p:cNvSpPr>
            <a:spLocks noGrp="1"/>
          </p:cNvSpPr>
          <p:nvPr>
            <p:ph idx="1"/>
          </p:nvPr>
        </p:nvSpPr>
        <p:spPr/>
        <p:txBody>
          <a:bodyPr/>
          <a:lstStyle/>
          <a:p>
            <a:r>
              <a:rPr kumimoji="1" lang="ja-JP" altLang="en-US" dirty="0"/>
              <a:t>論理シミュレーター</a:t>
            </a:r>
            <a:endParaRPr kumimoji="1" lang="en-US" altLang="ja-JP" dirty="0"/>
          </a:p>
          <a:p>
            <a:r>
              <a:rPr lang="ja-JP" altLang="en-US" dirty="0"/>
              <a:t>故障シミュレーター</a:t>
            </a:r>
            <a:endParaRPr lang="en-US" altLang="ja-JP" dirty="0"/>
          </a:p>
          <a:p>
            <a:r>
              <a:rPr kumimoji="1" lang="ja-JP" altLang="en-US" dirty="0"/>
              <a:t>故障シミュレーターの高速化</a:t>
            </a:r>
            <a:endParaRPr kumimoji="1" lang="en-US" altLang="ja-JP" dirty="0"/>
          </a:p>
          <a:p>
            <a:r>
              <a:rPr lang="ja-JP" altLang="en-US" dirty="0"/>
              <a:t>並列処理の効果</a:t>
            </a:r>
            <a:endParaRPr lang="en-US" altLang="ja-JP" dirty="0"/>
          </a:p>
          <a:p>
            <a:r>
              <a:rPr lang="ja-JP" altLang="en-US" dirty="0"/>
              <a:t>処理時間</a:t>
            </a:r>
            <a:r>
              <a:rPr kumimoji="1" lang="ja-JP" altLang="en-US" dirty="0"/>
              <a:t>結果</a:t>
            </a:r>
            <a:endParaRPr kumimoji="1" lang="en-US" altLang="ja-JP" dirty="0"/>
          </a:p>
          <a:p>
            <a:r>
              <a:rPr lang="ja-JP" altLang="en-US" dirty="0"/>
              <a:t>参考文献</a:t>
            </a:r>
            <a:endParaRPr kumimoji="1" lang="ja-JP" altLang="en-US" dirty="0"/>
          </a:p>
        </p:txBody>
      </p:sp>
      <p:sp>
        <p:nvSpPr>
          <p:cNvPr id="4" name="スライド番号プレースホルダー 3">
            <a:extLst>
              <a:ext uri="{FF2B5EF4-FFF2-40B4-BE49-F238E27FC236}">
                <a16:creationId xmlns:a16="http://schemas.microsoft.com/office/drawing/2014/main" id="{579DEB9B-F781-41AE-9EFD-DAE159790375}"/>
              </a:ext>
            </a:extLst>
          </p:cNvPr>
          <p:cNvSpPr>
            <a:spLocks noGrp="1"/>
          </p:cNvSpPr>
          <p:nvPr>
            <p:ph type="sldNum" sz="quarter" idx="12"/>
          </p:nvPr>
        </p:nvSpPr>
        <p:spPr/>
        <p:txBody>
          <a:bodyPr/>
          <a:lstStyle/>
          <a:p>
            <a:fld id="{4AF24D4B-76AD-46E2-B00B-D894D41E86CF}" type="slidenum">
              <a:rPr kumimoji="1" lang="ja-JP" altLang="en-US" smtClean="0"/>
              <a:t>2</a:t>
            </a:fld>
            <a:endParaRPr kumimoji="1" lang="ja-JP" altLang="en-US"/>
          </a:p>
        </p:txBody>
      </p:sp>
    </p:spTree>
    <p:extLst>
      <p:ext uri="{BB962C8B-B14F-4D97-AF65-F5344CB8AC3E}">
        <p14:creationId xmlns:p14="http://schemas.microsoft.com/office/powerpoint/2010/main" val="3721310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9B786C-9143-42C5-AFB9-6A5903EADD27}"/>
              </a:ext>
            </a:extLst>
          </p:cNvPr>
          <p:cNvSpPr>
            <a:spLocks noGrp="1"/>
          </p:cNvSpPr>
          <p:nvPr>
            <p:ph type="title"/>
          </p:nvPr>
        </p:nvSpPr>
        <p:spPr/>
        <p:txBody>
          <a:bodyPr/>
          <a:lstStyle/>
          <a:p>
            <a:r>
              <a:rPr lang="en-US" altLang="ja-JP" dirty="0"/>
              <a:t>5. </a:t>
            </a:r>
            <a:r>
              <a:rPr lang="ja-JP" altLang="en-US" dirty="0"/>
              <a:t>処理時間結果 </a:t>
            </a:r>
            <a:r>
              <a:rPr lang="en-US" altLang="ja-JP" dirty="0"/>
              <a:t>cs</a:t>
            </a:r>
            <a:r>
              <a:rPr lang="ja-JP" altLang="en-US" dirty="0"/>
              <a:t>回路</a:t>
            </a:r>
            <a:endParaRPr kumimoji="1" lang="ja-JP" altLang="en-US" dirty="0"/>
          </a:p>
        </p:txBody>
      </p:sp>
      <p:graphicFrame>
        <p:nvGraphicFramePr>
          <p:cNvPr id="4" name="コンテンツ プレースホルダー 3">
            <a:extLst>
              <a:ext uri="{FF2B5EF4-FFF2-40B4-BE49-F238E27FC236}">
                <a16:creationId xmlns:a16="http://schemas.microsoft.com/office/drawing/2014/main" id="{857751DD-C781-4C48-BD48-9A80D83B5D0F}"/>
              </a:ext>
            </a:extLst>
          </p:cNvPr>
          <p:cNvGraphicFramePr>
            <a:graphicFrameLocks noGrp="1"/>
          </p:cNvGraphicFramePr>
          <p:nvPr>
            <p:ph idx="1"/>
            <p:extLst>
              <p:ext uri="{D42A27DB-BD31-4B8C-83A1-F6EECF244321}">
                <p14:modId xmlns:p14="http://schemas.microsoft.com/office/powerpoint/2010/main" val="719682403"/>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33296225"/>
                    </a:ext>
                  </a:extLst>
                </a:gridCol>
                <a:gridCol w="3505200">
                  <a:extLst>
                    <a:ext uri="{9D8B030D-6E8A-4147-A177-3AD203B41FA5}">
                      <a16:colId xmlns:a16="http://schemas.microsoft.com/office/drawing/2014/main" val="1529739511"/>
                    </a:ext>
                  </a:extLst>
                </a:gridCol>
                <a:gridCol w="3505200">
                  <a:extLst>
                    <a:ext uri="{9D8B030D-6E8A-4147-A177-3AD203B41FA5}">
                      <a16:colId xmlns:a16="http://schemas.microsoft.com/office/drawing/2014/main" val="2150134175"/>
                    </a:ext>
                  </a:extLst>
                </a:gridCol>
              </a:tblGrid>
              <a:tr h="370840">
                <a:tc>
                  <a:txBody>
                    <a:bodyPr/>
                    <a:lstStyle/>
                    <a:p>
                      <a:endParaRPr kumimoji="1" lang="ja-JP" altLang="en-US" dirty="0"/>
                    </a:p>
                  </a:txBody>
                  <a:tcPr/>
                </a:tc>
                <a:tc>
                  <a:txBody>
                    <a:bodyPr/>
                    <a:lstStyle/>
                    <a:p>
                      <a:r>
                        <a:rPr kumimoji="1" lang="ja-JP" altLang="en-US" dirty="0"/>
                        <a:t>高速化前</a:t>
                      </a:r>
                      <a:r>
                        <a:rPr kumimoji="1" lang="en-US" altLang="ja-JP" dirty="0"/>
                        <a:t>(/s)</a:t>
                      </a:r>
                      <a:endParaRPr kumimoji="1" lang="ja-JP" altLang="en-US" dirty="0"/>
                    </a:p>
                  </a:txBody>
                  <a:tcPr/>
                </a:tc>
                <a:tc>
                  <a:txBody>
                    <a:bodyPr/>
                    <a:lstStyle/>
                    <a:p>
                      <a:r>
                        <a:rPr kumimoji="1" lang="ja-JP" altLang="en-US" dirty="0"/>
                        <a:t>高速化後</a:t>
                      </a:r>
                      <a:r>
                        <a:rPr kumimoji="1" lang="en-US" altLang="ja-JP" dirty="0"/>
                        <a:t>(/s)</a:t>
                      </a:r>
                      <a:endParaRPr kumimoji="1" lang="ja-JP" altLang="en-US" dirty="0"/>
                    </a:p>
                  </a:txBody>
                  <a:tcPr/>
                </a:tc>
                <a:extLst>
                  <a:ext uri="{0D108BD9-81ED-4DB2-BD59-A6C34878D82A}">
                    <a16:rowId xmlns:a16="http://schemas.microsoft.com/office/drawing/2014/main" val="2277819846"/>
                  </a:ext>
                </a:extLst>
              </a:tr>
              <a:tr h="370840">
                <a:tc>
                  <a:txBody>
                    <a:bodyPr/>
                    <a:lstStyle/>
                    <a:p>
                      <a:r>
                        <a:rPr kumimoji="1" lang="en-US" altLang="ja-JP" dirty="0"/>
                        <a:t>cs9234</a:t>
                      </a:r>
                      <a:endParaRPr kumimoji="1" lang="ja-JP" altLang="en-US" dirty="0"/>
                    </a:p>
                  </a:txBody>
                  <a:tcPr/>
                </a:tc>
                <a:tc>
                  <a:txBody>
                    <a:bodyPr/>
                    <a:lstStyle/>
                    <a:p>
                      <a:endParaRPr kumimoji="1" lang="ja-JP" altLang="en-US" dirty="0"/>
                    </a:p>
                  </a:txBody>
                  <a:tcPr/>
                </a:tc>
                <a:tc>
                  <a:txBody>
                    <a:bodyPr/>
                    <a:lstStyle/>
                    <a:p>
                      <a:r>
                        <a:rPr kumimoji="1" lang="en-US" altLang="ja-JP" dirty="0"/>
                        <a:t>0.44</a:t>
                      </a:r>
                      <a:endParaRPr kumimoji="1" lang="ja-JP" altLang="en-US" dirty="0"/>
                    </a:p>
                  </a:txBody>
                  <a:tcPr/>
                </a:tc>
                <a:extLst>
                  <a:ext uri="{0D108BD9-81ED-4DB2-BD59-A6C34878D82A}">
                    <a16:rowId xmlns:a16="http://schemas.microsoft.com/office/drawing/2014/main" val="2459506192"/>
                  </a:ext>
                </a:extLst>
              </a:tr>
              <a:tr h="370840">
                <a:tc>
                  <a:txBody>
                    <a:bodyPr/>
                    <a:lstStyle/>
                    <a:p>
                      <a:r>
                        <a:rPr kumimoji="1" lang="en-US" altLang="ja-JP" dirty="0"/>
                        <a:t>cs13207</a:t>
                      </a:r>
                      <a:endParaRPr kumimoji="1" lang="ja-JP" altLang="en-US" dirty="0"/>
                    </a:p>
                  </a:txBody>
                  <a:tcPr/>
                </a:tc>
                <a:tc>
                  <a:txBody>
                    <a:bodyPr/>
                    <a:lstStyle/>
                    <a:p>
                      <a:endParaRPr kumimoji="1" lang="ja-JP" altLang="en-US"/>
                    </a:p>
                  </a:txBody>
                  <a:tcPr/>
                </a:tc>
                <a:tc>
                  <a:txBody>
                    <a:bodyPr/>
                    <a:lstStyle/>
                    <a:p>
                      <a:r>
                        <a:rPr kumimoji="1" lang="en-US" altLang="ja-JP" dirty="0"/>
                        <a:t>0.58</a:t>
                      </a:r>
                      <a:endParaRPr kumimoji="1" lang="ja-JP" altLang="en-US" dirty="0"/>
                    </a:p>
                  </a:txBody>
                  <a:tcPr/>
                </a:tc>
                <a:extLst>
                  <a:ext uri="{0D108BD9-81ED-4DB2-BD59-A6C34878D82A}">
                    <a16:rowId xmlns:a16="http://schemas.microsoft.com/office/drawing/2014/main" val="3821829751"/>
                  </a:ext>
                </a:extLst>
              </a:tr>
              <a:tr h="370840">
                <a:tc>
                  <a:txBody>
                    <a:bodyPr/>
                    <a:lstStyle/>
                    <a:p>
                      <a:r>
                        <a:rPr kumimoji="1" lang="en-US" altLang="ja-JP" dirty="0"/>
                        <a:t>cs15850</a:t>
                      </a:r>
                      <a:endParaRPr kumimoji="1" lang="ja-JP" altLang="en-US" dirty="0"/>
                    </a:p>
                  </a:txBody>
                  <a:tcPr/>
                </a:tc>
                <a:tc>
                  <a:txBody>
                    <a:bodyPr/>
                    <a:lstStyle/>
                    <a:p>
                      <a:endParaRPr kumimoji="1" lang="ja-JP" altLang="en-US"/>
                    </a:p>
                  </a:txBody>
                  <a:tcPr/>
                </a:tc>
                <a:tc>
                  <a:txBody>
                    <a:bodyPr/>
                    <a:lstStyle/>
                    <a:p>
                      <a:r>
                        <a:rPr kumimoji="1" lang="en-US" altLang="ja-JP" dirty="0"/>
                        <a:t>0.58</a:t>
                      </a:r>
                      <a:endParaRPr kumimoji="1" lang="ja-JP" altLang="en-US" dirty="0"/>
                    </a:p>
                  </a:txBody>
                  <a:tcPr/>
                </a:tc>
                <a:extLst>
                  <a:ext uri="{0D108BD9-81ED-4DB2-BD59-A6C34878D82A}">
                    <a16:rowId xmlns:a16="http://schemas.microsoft.com/office/drawing/2014/main" val="3491866910"/>
                  </a:ext>
                </a:extLst>
              </a:tr>
              <a:tr h="370840">
                <a:tc>
                  <a:txBody>
                    <a:bodyPr/>
                    <a:lstStyle/>
                    <a:p>
                      <a:r>
                        <a:rPr kumimoji="1" lang="en-US" altLang="ja-JP" dirty="0"/>
                        <a:t>cs35932</a:t>
                      </a:r>
                      <a:endParaRPr kumimoji="1" lang="ja-JP" altLang="en-US" dirty="0"/>
                    </a:p>
                  </a:txBody>
                  <a:tcPr/>
                </a:tc>
                <a:tc>
                  <a:txBody>
                    <a:bodyPr/>
                    <a:lstStyle/>
                    <a:p>
                      <a:endParaRPr kumimoji="1" lang="ja-JP" altLang="en-US"/>
                    </a:p>
                  </a:txBody>
                  <a:tcPr/>
                </a:tc>
                <a:tc>
                  <a:txBody>
                    <a:bodyPr/>
                    <a:lstStyle/>
                    <a:p>
                      <a:r>
                        <a:rPr kumimoji="1" lang="en-US" altLang="ja-JP" dirty="0"/>
                        <a:t>1.33</a:t>
                      </a:r>
                      <a:endParaRPr kumimoji="1" lang="ja-JP" altLang="en-US" dirty="0"/>
                    </a:p>
                  </a:txBody>
                  <a:tcPr/>
                </a:tc>
                <a:extLst>
                  <a:ext uri="{0D108BD9-81ED-4DB2-BD59-A6C34878D82A}">
                    <a16:rowId xmlns:a16="http://schemas.microsoft.com/office/drawing/2014/main" val="1337509599"/>
                  </a:ext>
                </a:extLst>
              </a:tr>
              <a:tr h="370840">
                <a:tc>
                  <a:txBody>
                    <a:bodyPr/>
                    <a:lstStyle/>
                    <a:p>
                      <a:r>
                        <a:rPr kumimoji="1" lang="en-US" altLang="ja-JP" dirty="0"/>
                        <a:t>cs38417</a:t>
                      </a:r>
                      <a:endParaRPr kumimoji="1" lang="ja-JP" altLang="en-US" dirty="0"/>
                    </a:p>
                  </a:txBody>
                  <a:tcPr/>
                </a:tc>
                <a:tc>
                  <a:txBody>
                    <a:bodyPr/>
                    <a:lstStyle/>
                    <a:p>
                      <a:endParaRPr kumimoji="1" lang="ja-JP" altLang="en-US"/>
                    </a:p>
                  </a:txBody>
                  <a:tcPr/>
                </a:tc>
                <a:tc>
                  <a:txBody>
                    <a:bodyPr/>
                    <a:lstStyle/>
                    <a:p>
                      <a:r>
                        <a:rPr kumimoji="1" lang="en-US" altLang="ja-JP" dirty="0"/>
                        <a:t>1.47</a:t>
                      </a:r>
                      <a:endParaRPr kumimoji="1" lang="ja-JP" altLang="en-US" dirty="0"/>
                    </a:p>
                  </a:txBody>
                  <a:tcPr/>
                </a:tc>
                <a:extLst>
                  <a:ext uri="{0D108BD9-81ED-4DB2-BD59-A6C34878D82A}">
                    <a16:rowId xmlns:a16="http://schemas.microsoft.com/office/drawing/2014/main" val="3200465612"/>
                  </a:ext>
                </a:extLst>
              </a:tr>
              <a:tr h="370840">
                <a:tc>
                  <a:txBody>
                    <a:bodyPr/>
                    <a:lstStyle/>
                    <a:p>
                      <a:r>
                        <a:rPr kumimoji="1" lang="en-US" altLang="ja-JP" dirty="0"/>
                        <a:t>cs38584</a:t>
                      </a:r>
                      <a:endParaRPr kumimoji="1" lang="ja-JP" altLang="en-US" dirty="0"/>
                    </a:p>
                  </a:txBody>
                  <a:tcPr/>
                </a:tc>
                <a:tc>
                  <a:txBody>
                    <a:bodyPr/>
                    <a:lstStyle/>
                    <a:p>
                      <a:endParaRPr kumimoji="1" lang="ja-JP" altLang="en-US"/>
                    </a:p>
                  </a:txBody>
                  <a:tcPr/>
                </a:tc>
                <a:tc>
                  <a:txBody>
                    <a:bodyPr/>
                    <a:lstStyle/>
                    <a:p>
                      <a:r>
                        <a:rPr kumimoji="1" lang="en-US" altLang="ja-JP" dirty="0"/>
                        <a:t>1.78</a:t>
                      </a:r>
                      <a:endParaRPr kumimoji="1" lang="ja-JP" altLang="en-US" dirty="0"/>
                    </a:p>
                  </a:txBody>
                  <a:tcPr/>
                </a:tc>
                <a:extLst>
                  <a:ext uri="{0D108BD9-81ED-4DB2-BD59-A6C34878D82A}">
                    <a16:rowId xmlns:a16="http://schemas.microsoft.com/office/drawing/2014/main" val="1740243455"/>
                  </a:ext>
                </a:extLst>
              </a:tr>
            </a:tbl>
          </a:graphicData>
        </a:graphic>
      </p:graphicFrame>
      <p:graphicFrame>
        <p:nvGraphicFramePr>
          <p:cNvPr id="5" name="表 4">
            <a:extLst>
              <a:ext uri="{FF2B5EF4-FFF2-40B4-BE49-F238E27FC236}">
                <a16:creationId xmlns:a16="http://schemas.microsoft.com/office/drawing/2014/main" id="{2DBDC301-40B1-46BC-BD26-03FDA8A4D266}"/>
              </a:ext>
            </a:extLst>
          </p:cNvPr>
          <p:cNvGraphicFramePr>
            <a:graphicFrameLocks noGrp="1"/>
          </p:cNvGraphicFramePr>
          <p:nvPr>
            <p:extLst>
              <p:ext uri="{D42A27DB-BD31-4B8C-83A1-F6EECF244321}">
                <p14:modId xmlns:p14="http://schemas.microsoft.com/office/powerpoint/2010/main" val="4108139472"/>
              </p:ext>
            </p:extLst>
          </p:nvPr>
        </p:nvGraphicFramePr>
        <p:xfrm>
          <a:off x="2032000" y="4883703"/>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806015877"/>
                    </a:ext>
                  </a:extLst>
                </a:gridCol>
                <a:gridCol w="2709333">
                  <a:extLst>
                    <a:ext uri="{9D8B030D-6E8A-4147-A177-3AD203B41FA5}">
                      <a16:colId xmlns:a16="http://schemas.microsoft.com/office/drawing/2014/main" val="2453738272"/>
                    </a:ext>
                  </a:extLst>
                </a:gridCol>
                <a:gridCol w="2709333">
                  <a:extLst>
                    <a:ext uri="{9D8B030D-6E8A-4147-A177-3AD203B41FA5}">
                      <a16:colId xmlns:a16="http://schemas.microsoft.com/office/drawing/2014/main" val="2476150043"/>
                    </a:ext>
                  </a:extLst>
                </a:gridCol>
              </a:tblGrid>
              <a:tr h="370840">
                <a:tc>
                  <a:txBody>
                    <a:bodyPr/>
                    <a:lstStyle/>
                    <a:p>
                      <a:endParaRPr kumimoji="1" lang="ja-JP" altLang="en-US" dirty="0"/>
                    </a:p>
                  </a:txBody>
                  <a:tcPr/>
                </a:tc>
                <a:tc>
                  <a:txBody>
                    <a:bodyPr/>
                    <a:lstStyle/>
                    <a:p>
                      <a:r>
                        <a:rPr kumimoji="1" lang="ja-JP" altLang="en-US" dirty="0"/>
                        <a:t>高速化前</a:t>
                      </a:r>
                      <a:r>
                        <a:rPr kumimoji="1" lang="en-US" altLang="ja-JP" dirty="0"/>
                        <a:t>(/s)</a:t>
                      </a:r>
                      <a:endParaRPr kumimoji="1" lang="ja-JP" altLang="en-US" dirty="0"/>
                    </a:p>
                  </a:txBody>
                  <a:tcPr/>
                </a:tc>
                <a:tc>
                  <a:txBody>
                    <a:bodyPr/>
                    <a:lstStyle/>
                    <a:p>
                      <a:r>
                        <a:rPr kumimoji="1" lang="ja-JP" altLang="en-US" dirty="0"/>
                        <a:t>高速化後</a:t>
                      </a:r>
                      <a:r>
                        <a:rPr kumimoji="1" lang="en-US" altLang="ja-JP" dirty="0"/>
                        <a:t>(/s)</a:t>
                      </a:r>
                      <a:endParaRPr kumimoji="1" lang="ja-JP" altLang="en-US" dirty="0"/>
                    </a:p>
                  </a:txBody>
                  <a:tcPr/>
                </a:tc>
                <a:extLst>
                  <a:ext uri="{0D108BD9-81ED-4DB2-BD59-A6C34878D82A}">
                    <a16:rowId xmlns:a16="http://schemas.microsoft.com/office/drawing/2014/main" val="3532538798"/>
                  </a:ext>
                </a:extLst>
              </a:tr>
              <a:tr h="370840">
                <a:tc>
                  <a:txBody>
                    <a:bodyPr/>
                    <a:lstStyle/>
                    <a:p>
                      <a:r>
                        <a:rPr kumimoji="1" lang="en-US" altLang="ja-JP" dirty="0"/>
                        <a:t>e</a:t>
                      </a:r>
                      <a:r>
                        <a:rPr kumimoji="1" lang="ja-JP" altLang="en-US" dirty="0"/>
                        <a:t>平均</a:t>
                      </a:r>
                    </a:p>
                  </a:txBody>
                  <a:tcPr/>
                </a:tc>
                <a:tc>
                  <a:txBody>
                    <a:bodyPr/>
                    <a:lstStyle/>
                    <a:p>
                      <a:endParaRPr kumimoji="1" lang="ja-JP" altLang="en-US" dirty="0"/>
                    </a:p>
                  </a:txBody>
                  <a:tcPr/>
                </a:tc>
                <a:tc>
                  <a:txBody>
                    <a:bodyPr/>
                    <a:lstStyle/>
                    <a:p>
                      <a:r>
                        <a:rPr kumimoji="1" lang="en-US" altLang="ja-JP" dirty="0"/>
                        <a:t>0.24</a:t>
                      </a:r>
                      <a:endParaRPr kumimoji="1" lang="ja-JP" altLang="en-US" dirty="0"/>
                    </a:p>
                  </a:txBody>
                  <a:tcPr/>
                </a:tc>
                <a:extLst>
                  <a:ext uri="{0D108BD9-81ED-4DB2-BD59-A6C34878D82A}">
                    <a16:rowId xmlns:a16="http://schemas.microsoft.com/office/drawing/2014/main" val="3307972329"/>
                  </a:ext>
                </a:extLst>
              </a:tr>
              <a:tr h="370840">
                <a:tc>
                  <a:txBody>
                    <a:bodyPr/>
                    <a:lstStyle/>
                    <a:p>
                      <a:r>
                        <a:rPr kumimoji="1" lang="en-US" altLang="ja-JP" dirty="0"/>
                        <a:t>cs</a:t>
                      </a:r>
                      <a:r>
                        <a:rPr kumimoji="1" lang="ja-JP" altLang="en-US" dirty="0"/>
                        <a:t>平均</a:t>
                      </a:r>
                    </a:p>
                  </a:txBody>
                  <a:tcPr/>
                </a:tc>
                <a:tc>
                  <a:txBody>
                    <a:bodyPr/>
                    <a:lstStyle/>
                    <a:p>
                      <a:endParaRPr kumimoji="1" lang="ja-JP" altLang="en-US" dirty="0"/>
                    </a:p>
                  </a:txBody>
                  <a:tcPr/>
                </a:tc>
                <a:tc>
                  <a:txBody>
                    <a:bodyPr/>
                    <a:lstStyle/>
                    <a:p>
                      <a:r>
                        <a:rPr kumimoji="1" lang="en-US" altLang="ja-JP" dirty="0"/>
                        <a:t>1.15</a:t>
                      </a:r>
                      <a:endParaRPr kumimoji="1" lang="ja-JP" altLang="en-US" dirty="0"/>
                    </a:p>
                  </a:txBody>
                  <a:tcPr/>
                </a:tc>
                <a:extLst>
                  <a:ext uri="{0D108BD9-81ED-4DB2-BD59-A6C34878D82A}">
                    <a16:rowId xmlns:a16="http://schemas.microsoft.com/office/drawing/2014/main" val="2133004900"/>
                  </a:ext>
                </a:extLst>
              </a:tr>
              <a:tr h="370840">
                <a:tc>
                  <a:txBody>
                    <a:bodyPr/>
                    <a:lstStyle/>
                    <a:p>
                      <a:r>
                        <a:rPr kumimoji="1" lang="ja-JP" altLang="en-US" dirty="0"/>
                        <a:t>回路平均</a:t>
                      </a:r>
                    </a:p>
                  </a:txBody>
                  <a:tcPr/>
                </a:tc>
                <a:tc>
                  <a:txBody>
                    <a:bodyPr/>
                    <a:lstStyle/>
                    <a:p>
                      <a:endParaRPr kumimoji="1" lang="ja-JP" altLang="en-US" dirty="0"/>
                    </a:p>
                  </a:txBody>
                  <a:tcPr/>
                </a:tc>
                <a:tc>
                  <a:txBody>
                    <a:bodyPr/>
                    <a:lstStyle/>
                    <a:p>
                      <a:r>
                        <a:rPr kumimoji="1" lang="en-US" altLang="ja-JP" dirty="0"/>
                        <a:t>0.53</a:t>
                      </a:r>
                      <a:endParaRPr kumimoji="1" lang="ja-JP" altLang="en-US" dirty="0"/>
                    </a:p>
                  </a:txBody>
                  <a:tcPr/>
                </a:tc>
                <a:extLst>
                  <a:ext uri="{0D108BD9-81ED-4DB2-BD59-A6C34878D82A}">
                    <a16:rowId xmlns:a16="http://schemas.microsoft.com/office/drawing/2014/main" val="2490569905"/>
                  </a:ext>
                </a:extLst>
              </a:tr>
            </a:tbl>
          </a:graphicData>
        </a:graphic>
      </p:graphicFrame>
      <p:sp>
        <p:nvSpPr>
          <p:cNvPr id="6" name="スライド番号プレースホルダー 5">
            <a:extLst>
              <a:ext uri="{FF2B5EF4-FFF2-40B4-BE49-F238E27FC236}">
                <a16:creationId xmlns:a16="http://schemas.microsoft.com/office/drawing/2014/main" id="{569F2B18-FD75-4C7B-A9B3-30290E983C48}"/>
              </a:ext>
            </a:extLst>
          </p:cNvPr>
          <p:cNvSpPr>
            <a:spLocks noGrp="1"/>
          </p:cNvSpPr>
          <p:nvPr>
            <p:ph type="sldNum" sz="quarter" idx="12"/>
          </p:nvPr>
        </p:nvSpPr>
        <p:spPr/>
        <p:txBody>
          <a:bodyPr/>
          <a:lstStyle/>
          <a:p>
            <a:fld id="{4AF24D4B-76AD-46E2-B00B-D894D41E86CF}" type="slidenum">
              <a:rPr kumimoji="1" lang="ja-JP" altLang="en-US" smtClean="0"/>
              <a:t>20</a:t>
            </a:fld>
            <a:endParaRPr kumimoji="1" lang="ja-JP" altLang="en-US"/>
          </a:p>
        </p:txBody>
      </p:sp>
    </p:spTree>
    <p:extLst>
      <p:ext uri="{BB962C8B-B14F-4D97-AF65-F5344CB8AC3E}">
        <p14:creationId xmlns:p14="http://schemas.microsoft.com/office/powerpoint/2010/main" val="2862498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1EA37F-FD91-449B-B73E-EED705A06A3C}"/>
              </a:ext>
            </a:extLst>
          </p:cNvPr>
          <p:cNvSpPr>
            <a:spLocks noGrp="1"/>
          </p:cNvSpPr>
          <p:nvPr>
            <p:ph type="title"/>
          </p:nvPr>
        </p:nvSpPr>
        <p:spPr/>
        <p:txBody>
          <a:bodyPr/>
          <a:lstStyle/>
          <a:p>
            <a:r>
              <a:rPr kumimoji="1" lang="en-US" altLang="ja-JP" dirty="0"/>
              <a:t>6.</a:t>
            </a:r>
            <a:r>
              <a:rPr kumimoji="1" lang="ja-JP" altLang="en-US" dirty="0"/>
              <a:t>参考文献</a:t>
            </a:r>
          </a:p>
        </p:txBody>
      </p:sp>
      <p:sp>
        <p:nvSpPr>
          <p:cNvPr id="3" name="コンテンツ プレースホルダー 2">
            <a:extLst>
              <a:ext uri="{FF2B5EF4-FFF2-40B4-BE49-F238E27FC236}">
                <a16:creationId xmlns:a16="http://schemas.microsoft.com/office/drawing/2014/main" id="{D848656C-D085-4642-91AA-F75AE1044469}"/>
              </a:ext>
            </a:extLst>
          </p:cNvPr>
          <p:cNvSpPr>
            <a:spLocks noGrp="1"/>
          </p:cNvSpPr>
          <p:nvPr>
            <p:ph idx="1"/>
          </p:nvPr>
        </p:nvSpPr>
        <p:spPr/>
        <p:txBody>
          <a:bodyPr/>
          <a:lstStyle/>
          <a:p>
            <a:r>
              <a:rPr kumimoji="1" lang="en-US" altLang="ja-JP" dirty="0"/>
              <a:t>[1]</a:t>
            </a:r>
            <a:r>
              <a:rPr lang="en-US" altLang="ja-JP" dirty="0">
                <a:hlinkClick r:id="rId2"/>
              </a:rPr>
              <a:t> https://docs.microsoft.com/ja-jp/dotnet/api/system.collections.generic.dictionary-2?view=netframework-4.8</a:t>
            </a:r>
            <a:endParaRPr lang="en-US" altLang="ja-JP" dirty="0"/>
          </a:p>
          <a:p>
            <a:r>
              <a:rPr kumimoji="1" lang="en-US" altLang="ja-JP" dirty="0"/>
              <a:t>[2]</a:t>
            </a:r>
            <a:r>
              <a:rPr lang="en-US" altLang="ja-JP" dirty="0">
                <a:hlinkClick r:id="rId3"/>
              </a:rPr>
              <a:t> https://docs.microsoft.com/ja-jp/dotnet/api/system.threading.tasks.parallel.foreach?view=netframework-4.8</a:t>
            </a:r>
            <a:endParaRPr kumimoji="1" lang="ja-JP" altLang="en-US" dirty="0"/>
          </a:p>
        </p:txBody>
      </p:sp>
      <p:sp>
        <p:nvSpPr>
          <p:cNvPr id="4" name="スライド番号プレースホルダー 3">
            <a:extLst>
              <a:ext uri="{FF2B5EF4-FFF2-40B4-BE49-F238E27FC236}">
                <a16:creationId xmlns:a16="http://schemas.microsoft.com/office/drawing/2014/main" id="{104D4C5D-80E5-49A0-B88A-06552417FB99}"/>
              </a:ext>
            </a:extLst>
          </p:cNvPr>
          <p:cNvSpPr>
            <a:spLocks noGrp="1"/>
          </p:cNvSpPr>
          <p:nvPr>
            <p:ph type="sldNum" sz="quarter" idx="12"/>
          </p:nvPr>
        </p:nvSpPr>
        <p:spPr/>
        <p:txBody>
          <a:bodyPr/>
          <a:lstStyle/>
          <a:p>
            <a:fld id="{4AF24D4B-76AD-46E2-B00B-D894D41E86CF}" type="slidenum">
              <a:rPr kumimoji="1" lang="ja-JP" altLang="en-US" smtClean="0"/>
              <a:t>21</a:t>
            </a:fld>
            <a:endParaRPr kumimoji="1" lang="ja-JP" altLang="en-US"/>
          </a:p>
        </p:txBody>
      </p:sp>
    </p:spTree>
    <p:extLst>
      <p:ext uri="{BB962C8B-B14F-4D97-AF65-F5344CB8AC3E}">
        <p14:creationId xmlns:p14="http://schemas.microsoft.com/office/powerpoint/2010/main" val="2194178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94EB5-C6D7-4CB3-8EB7-EC9CEC4ACA56}"/>
              </a:ext>
            </a:extLst>
          </p:cNvPr>
          <p:cNvSpPr>
            <a:spLocks noGrp="1"/>
          </p:cNvSpPr>
          <p:nvPr>
            <p:ph type="title"/>
          </p:nvPr>
        </p:nvSpPr>
        <p:spPr/>
        <p:txBody>
          <a:bodyPr/>
          <a:lstStyle/>
          <a:p>
            <a:r>
              <a:rPr kumimoji="1" lang="ja-JP" altLang="en-US" dirty="0"/>
              <a:t>論理シミュレーター</a:t>
            </a:r>
          </a:p>
        </p:txBody>
      </p:sp>
      <p:sp>
        <p:nvSpPr>
          <p:cNvPr id="3" name="コンテンツ プレースホルダー 2">
            <a:extLst>
              <a:ext uri="{FF2B5EF4-FFF2-40B4-BE49-F238E27FC236}">
                <a16:creationId xmlns:a16="http://schemas.microsoft.com/office/drawing/2014/main" id="{4E5CC94F-1E0C-45CD-B580-2A2F96235CDA}"/>
              </a:ext>
            </a:extLst>
          </p:cNvPr>
          <p:cNvSpPr>
            <a:spLocks noGrp="1"/>
          </p:cNvSpPr>
          <p:nvPr>
            <p:ph idx="1"/>
          </p:nvPr>
        </p:nvSpPr>
        <p:spPr/>
        <p:txBody>
          <a:bodyPr/>
          <a:lstStyle/>
          <a:p>
            <a:r>
              <a:rPr kumimoji="1" lang="en-US" altLang="ja-JP" dirty="0"/>
              <a:t>1.1 </a:t>
            </a:r>
            <a:r>
              <a:rPr kumimoji="1" lang="ja-JP" altLang="en-US" dirty="0"/>
              <a:t>論理シミュレーターの動作</a:t>
            </a:r>
            <a:endParaRPr kumimoji="1" lang="en-US" altLang="ja-JP" dirty="0"/>
          </a:p>
          <a:p>
            <a:r>
              <a:rPr lang="en-US" altLang="ja-JP" dirty="0"/>
              <a:t>1.2 </a:t>
            </a:r>
            <a:r>
              <a:rPr lang="ja-JP" altLang="en-US" dirty="0"/>
              <a:t>演算順序の決定方法</a:t>
            </a:r>
            <a:endParaRPr lang="en-US" altLang="ja-JP" dirty="0"/>
          </a:p>
        </p:txBody>
      </p:sp>
      <p:sp>
        <p:nvSpPr>
          <p:cNvPr id="4" name="スライド番号プレースホルダー 3">
            <a:extLst>
              <a:ext uri="{FF2B5EF4-FFF2-40B4-BE49-F238E27FC236}">
                <a16:creationId xmlns:a16="http://schemas.microsoft.com/office/drawing/2014/main" id="{BD74D837-6158-43A5-A98B-367812B5AC93}"/>
              </a:ext>
            </a:extLst>
          </p:cNvPr>
          <p:cNvSpPr>
            <a:spLocks noGrp="1"/>
          </p:cNvSpPr>
          <p:nvPr>
            <p:ph type="sldNum" sz="quarter" idx="12"/>
          </p:nvPr>
        </p:nvSpPr>
        <p:spPr/>
        <p:txBody>
          <a:bodyPr/>
          <a:lstStyle/>
          <a:p>
            <a:fld id="{4AF24D4B-76AD-46E2-B00B-D894D41E86CF}" type="slidenum">
              <a:rPr kumimoji="1" lang="ja-JP" altLang="en-US" smtClean="0"/>
              <a:t>3</a:t>
            </a:fld>
            <a:endParaRPr kumimoji="1" lang="ja-JP" altLang="en-US"/>
          </a:p>
        </p:txBody>
      </p:sp>
    </p:spTree>
    <p:extLst>
      <p:ext uri="{BB962C8B-B14F-4D97-AF65-F5344CB8AC3E}">
        <p14:creationId xmlns:p14="http://schemas.microsoft.com/office/powerpoint/2010/main" val="359866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81C70-B575-403F-9B9A-B4AE47A785FA}"/>
              </a:ext>
            </a:extLst>
          </p:cNvPr>
          <p:cNvSpPr>
            <a:spLocks noGrp="1"/>
          </p:cNvSpPr>
          <p:nvPr>
            <p:ph type="title"/>
          </p:nvPr>
        </p:nvSpPr>
        <p:spPr/>
        <p:txBody>
          <a:bodyPr/>
          <a:lstStyle/>
          <a:p>
            <a:r>
              <a:rPr kumimoji="1" lang="en-US" altLang="ja-JP" dirty="0"/>
              <a:t>1.1</a:t>
            </a:r>
            <a:r>
              <a:rPr kumimoji="1" lang="ja-JP" altLang="en-US" dirty="0"/>
              <a:t>論理シミュレーターの動作</a:t>
            </a:r>
          </a:p>
        </p:txBody>
      </p:sp>
      <p:sp>
        <p:nvSpPr>
          <p:cNvPr id="3" name="コンテンツ プレースホルダー 2">
            <a:extLst>
              <a:ext uri="{FF2B5EF4-FFF2-40B4-BE49-F238E27FC236}">
                <a16:creationId xmlns:a16="http://schemas.microsoft.com/office/drawing/2014/main" id="{6A02E422-E433-4D0F-A1A1-9E129AA7B9C4}"/>
              </a:ext>
            </a:extLst>
          </p:cNvPr>
          <p:cNvSpPr>
            <a:spLocks noGrp="1"/>
          </p:cNvSpPr>
          <p:nvPr>
            <p:ph idx="1"/>
          </p:nvPr>
        </p:nvSpPr>
        <p:spPr>
          <a:xfrm>
            <a:off x="281354" y="1825625"/>
            <a:ext cx="11910646" cy="4351338"/>
          </a:xfrm>
        </p:spPr>
        <p:txBody>
          <a:bodyPr/>
          <a:lstStyle/>
          <a:p>
            <a:pPr marL="0" indent="0">
              <a:buNone/>
            </a:pPr>
            <a:r>
              <a:rPr kumimoji="1" lang="en-US" altLang="ja-JP" dirty="0"/>
              <a:t>1. </a:t>
            </a:r>
            <a:r>
              <a:rPr kumimoji="1" lang="ja-JP" altLang="en-US" dirty="0"/>
              <a:t>回路テーブル</a:t>
            </a:r>
            <a:r>
              <a:rPr kumimoji="1" lang="en-US" altLang="ja-JP" dirty="0"/>
              <a:t>(*.</a:t>
            </a:r>
            <a:r>
              <a:rPr kumimoji="1" lang="en-US" altLang="ja-JP" dirty="0" err="1"/>
              <a:t>tbl</a:t>
            </a:r>
            <a:r>
              <a:rPr kumimoji="1" lang="en-US" altLang="ja-JP" dirty="0"/>
              <a:t>),</a:t>
            </a:r>
            <a:r>
              <a:rPr kumimoji="1" lang="ja-JP" altLang="en-US" dirty="0"/>
              <a:t>テストパターン</a:t>
            </a:r>
            <a:r>
              <a:rPr kumimoji="1" lang="en-US" altLang="ja-JP" dirty="0"/>
              <a:t>(*.pat)</a:t>
            </a:r>
            <a:r>
              <a:rPr kumimoji="1" lang="ja-JP" altLang="en-US" dirty="0"/>
              <a:t>を読み込み、</a:t>
            </a:r>
            <a:r>
              <a:rPr lang="ja-JP" altLang="en-US" dirty="0"/>
              <a:t>リストに格納</a:t>
            </a:r>
            <a:endParaRPr kumimoji="1" lang="en-US" altLang="ja-JP" dirty="0"/>
          </a:p>
          <a:p>
            <a:pPr marL="0" indent="0">
              <a:buNone/>
            </a:pPr>
            <a:r>
              <a:rPr kumimoji="1" lang="en-US" altLang="ja-JP" dirty="0"/>
              <a:t>	*cs</a:t>
            </a:r>
            <a:r>
              <a:rPr kumimoji="1" lang="ja-JP" altLang="en-US" dirty="0"/>
              <a:t>回路は</a:t>
            </a:r>
            <a:r>
              <a:rPr lang="en-US" altLang="ja-JP" dirty="0"/>
              <a:t>e</a:t>
            </a:r>
            <a:r>
              <a:rPr lang="ja-JP" altLang="en-US" dirty="0"/>
              <a:t>回路とフォーマットが違う</a:t>
            </a:r>
            <a:endParaRPr lang="en-US" altLang="ja-JP" dirty="0"/>
          </a:p>
          <a:p>
            <a:pPr marL="0" indent="0">
              <a:buNone/>
            </a:pPr>
            <a:r>
              <a:rPr kumimoji="1" lang="en-US" altLang="ja-JP" dirty="0"/>
              <a:t>2. </a:t>
            </a:r>
            <a:r>
              <a:rPr kumimoji="1" lang="ja-JP" altLang="en-US" dirty="0"/>
              <a:t>回路の演算順序決定し、ソートする</a:t>
            </a:r>
            <a:endParaRPr kumimoji="1" lang="en-US" altLang="ja-JP" dirty="0"/>
          </a:p>
          <a:p>
            <a:pPr marL="0" indent="0">
              <a:buNone/>
            </a:pPr>
            <a:r>
              <a:rPr lang="en-US" altLang="ja-JP" dirty="0"/>
              <a:t>3. </a:t>
            </a:r>
            <a:r>
              <a:rPr lang="ja-JP" altLang="en-US" dirty="0"/>
              <a:t>論理シミュレーター実行</a:t>
            </a:r>
            <a:endParaRPr lang="en-US" altLang="ja-JP" dirty="0"/>
          </a:p>
          <a:p>
            <a:pPr marL="0" indent="0">
              <a:buNone/>
            </a:pPr>
            <a:r>
              <a:rPr kumimoji="1" lang="en-US" altLang="ja-JP" dirty="0"/>
              <a:t>4. </a:t>
            </a:r>
            <a:r>
              <a:rPr kumimoji="1" lang="ja-JP" altLang="en-US" dirty="0"/>
              <a:t>入力パターン分</a:t>
            </a:r>
            <a:r>
              <a:rPr kumimoji="1" lang="en-US" altLang="ja-JP" dirty="0"/>
              <a:t>3.</a:t>
            </a:r>
            <a:r>
              <a:rPr kumimoji="1" lang="ja-JP" altLang="en-US" dirty="0"/>
              <a:t>を繰り返す</a:t>
            </a:r>
          </a:p>
        </p:txBody>
      </p:sp>
      <p:sp>
        <p:nvSpPr>
          <p:cNvPr id="4" name="スライド番号プレースホルダー 3">
            <a:extLst>
              <a:ext uri="{FF2B5EF4-FFF2-40B4-BE49-F238E27FC236}">
                <a16:creationId xmlns:a16="http://schemas.microsoft.com/office/drawing/2014/main" id="{F9B09593-7BE3-4014-BBF4-9D3042C69D3C}"/>
              </a:ext>
            </a:extLst>
          </p:cNvPr>
          <p:cNvSpPr>
            <a:spLocks noGrp="1"/>
          </p:cNvSpPr>
          <p:nvPr>
            <p:ph type="sldNum" sz="quarter" idx="12"/>
          </p:nvPr>
        </p:nvSpPr>
        <p:spPr/>
        <p:txBody>
          <a:bodyPr/>
          <a:lstStyle/>
          <a:p>
            <a:fld id="{4AF24D4B-76AD-46E2-B00B-D894D41E86CF}" type="slidenum">
              <a:rPr kumimoji="1" lang="ja-JP" altLang="en-US" smtClean="0"/>
              <a:t>4</a:t>
            </a:fld>
            <a:endParaRPr kumimoji="1" lang="ja-JP" altLang="en-US"/>
          </a:p>
        </p:txBody>
      </p:sp>
    </p:spTree>
    <p:extLst>
      <p:ext uri="{BB962C8B-B14F-4D97-AF65-F5344CB8AC3E}">
        <p14:creationId xmlns:p14="http://schemas.microsoft.com/office/powerpoint/2010/main" val="115296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D22A0-B837-4C76-BFD6-70B058265BF1}"/>
              </a:ext>
            </a:extLst>
          </p:cNvPr>
          <p:cNvSpPr>
            <a:spLocks noGrp="1"/>
          </p:cNvSpPr>
          <p:nvPr>
            <p:ph type="title"/>
          </p:nvPr>
        </p:nvSpPr>
        <p:spPr/>
        <p:txBody>
          <a:bodyPr/>
          <a:lstStyle/>
          <a:p>
            <a:r>
              <a:rPr kumimoji="1" lang="en-US" altLang="ja-JP" dirty="0"/>
              <a:t>1.2 </a:t>
            </a:r>
            <a:r>
              <a:rPr kumimoji="1" lang="ja-JP" altLang="en-US" dirty="0"/>
              <a:t>演算順序の決定</a:t>
            </a:r>
          </a:p>
        </p:txBody>
      </p:sp>
      <p:sp>
        <p:nvSpPr>
          <p:cNvPr id="3" name="コンテンツ プレースホルダー 2">
            <a:extLst>
              <a:ext uri="{FF2B5EF4-FFF2-40B4-BE49-F238E27FC236}">
                <a16:creationId xmlns:a16="http://schemas.microsoft.com/office/drawing/2014/main" id="{188CE320-7D19-4303-A708-6ACDFB224278}"/>
              </a:ext>
            </a:extLst>
          </p:cNvPr>
          <p:cNvSpPr>
            <a:spLocks noGrp="1"/>
          </p:cNvSpPr>
          <p:nvPr>
            <p:ph idx="1"/>
          </p:nvPr>
        </p:nvSpPr>
        <p:spPr/>
        <p:txBody>
          <a:bodyPr>
            <a:normAutofit fontScale="92500"/>
          </a:bodyPr>
          <a:lstStyle/>
          <a:p>
            <a:r>
              <a:rPr lang="ja-JP" altLang="en-US" dirty="0"/>
              <a:t>フラグを用いて演算順序決定</a:t>
            </a:r>
            <a:endParaRPr lang="en-US" altLang="ja-JP" dirty="0"/>
          </a:p>
          <a:p>
            <a:r>
              <a:rPr lang="ja-JP" altLang="en-US" dirty="0"/>
              <a:t>フラグの初期値を</a:t>
            </a:r>
            <a:r>
              <a:rPr lang="en-US" altLang="ja-JP" dirty="0"/>
              <a:t>False</a:t>
            </a:r>
            <a:r>
              <a:rPr lang="ja-JP" altLang="en-US" dirty="0"/>
              <a:t>にしておき、順序決定済みであれば</a:t>
            </a:r>
            <a:r>
              <a:rPr lang="en-US" altLang="ja-JP" dirty="0"/>
              <a:t>True</a:t>
            </a:r>
            <a:r>
              <a:rPr lang="ja-JP" altLang="en-US" dirty="0"/>
              <a:t>にする</a:t>
            </a:r>
            <a:endParaRPr lang="en-US" altLang="ja-JP" dirty="0"/>
          </a:p>
          <a:p>
            <a:endParaRPr lang="en-US" altLang="ja-JP" dirty="0"/>
          </a:p>
          <a:p>
            <a:r>
              <a:rPr kumimoji="1" lang="ja-JP" altLang="en-US" dirty="0"/>
              <a:t>回路が</a:t>
            </a:r>
            <a:r>
              <a:rPr kumimoji="1" lang="en-US" altLang="ja-JP" dirty="0"/>
              <a:t>PI:</a:t>
            </a:r>
            <a:r>
              <a:rPr kumimoji="1" lang="ja-JP" altLang="en-US" dirty="0"/>
              <a:t>演算順序決定</a:t>
            </a:r>
            <a:endParaRPr kumimoji="1" lang="en-US" altLang="ja-JP" dirty="0"/>
          </a:p>
          <a:p>
            <a:r>
              <a:rPr lang="en-US" altLang="ja-JP" dirty="0"/>
              <a:t>PI</a:t>
            </a:r>
            <a:r>
              <a:rPr lang="ja-JP" altLang="en-US" dirty="0"/>
              <a:t>以外</a:t>
            </a:r>
            <a:r>
              <a:rPr lang="en-US" altLang="ja-JP" dirty="0"/>
              <a:t>:(</a:t>
            </a:r>
            <a:r>
              <a:rPr lang="ja-JP" altLang="en-US" dirty="0"/>
              <a:t>入力数</a:t>
            </a:r>
            <a:r>
              <a:rPr lang="en-US" altLang="ja-JP" dirty="0"/>
              <a:t>==1)</a:t>
            </a:r>
          </a:p>
          <a:p>
            <a:pPr marL="0" indent="0">
              <a:buNone/>
            </a:pPr>
            <a:r>
              <a:rPr kumimoji="1" lang="ja-JP" altLang="en-US" dirty="0"/>
              <a:t>フラグが</a:t>
            </a:r>
            <a:r>
              <a:rPr kumimoji="1" lang="en-US" altLang="ja-JP" dirty="0"/>
              <a:t>Ture</a:t>
            </a:r>
            <a:r>
              <a:rPr kumimoji="1" lang="ja-JP" altLang="en-US" dirty="0"/>
              <a:t>の時、順序決定、フラグが</a:t>
            </a:r>
            <a:r>
              <a:rPr kumimoji="1" lang="en-US" altLang="ja-JP" dirty="0"/>
              <a:t>False</a:t>
            </a:r>
            <a:r>
              <a:rPr kumimoji="1" lang="ja-JP" altLang="en-US" dirty="0"/>
              <a:t>の時、次を見る。</a:t>
            </a:r>
            <a:endParaRPr kumimoji="1" lang="en-US" altLang="ja-JP" dirty="0"/>
          </a:p>
          <a:p>
            <a:r>
              <a:rPr lang="en-US" altLang="ja-JP" dirty="0"/>
              <a:t>PI</a:t>
            </a:r>
            <a:r>
              <a:rPr lang="ja-JP" altLang="en-US" dirty="0"/>
              <a:t>以外</a:t>
            </a:r>
            <a:r>
              <a:rPr lang="en-US" altLang="ja-JP" dirty="0"/>
              <a:t>(</a:t>
            </a:r>
            <a:r>
              <a:rPr lang="ja-JP" altLang="en-US" dirty="0"/>
              <a:t>入力数 </a:t>
            </a:r>
            <a:r>
              <a:rPr lang="en-US" altLang="ja-JP" dirty="0"/>
              <a:t>&gt; 1)</a:t>
            </a:r>
          </a:p>
          <a:p>
            <a:r>
              <a:rPr lang="ja-JP" altLang="en-US" dirty="0"/>
              <a:t>フラグが</a:t>
            </a:r>
            <a:r>
              <a:rPr lang="en-US" altLang="ja-JP" dirty="0"/>
              <a:t>True</a:t>
            </a:r>
            <a:r>
              <a:rPr lang="ja-JP" altLang="en-US" dirty="0"/>
              <a:t>の時、順序決定、</a:t>
            </a:r>
            <a:r>
              <a:rPr lang="en-US" altLang="ja-JP" dirty="0"/>
              <a:t>1</a:t>
            </a:r>
            <a:r>
              <a:rPr lang="ja-JP" altLang="en-US" dirty="0"/>
              <a:t>つでもフラグが</a:t>
            </a:r>
            <a:r>
              <a:rPr lang="en-US" altLang="ja-JP" dirty="0"/>
              <a:t>False</a:t>
            </a:r>
            <a:r>
              <a:rPr lang="ja-JP" altLang="en-US" dirty="0"/>
              <a:t>なら次を見る。</a:t>
            </a:r>
            <a:endParaRPr lang="en-US" altLang="ja-JP" dirty="0"/>
          </a:p>
          <a:p>
            <a:pPr lvl="1"/>
            <a:endParaRPr lang="en-US" altLang="ja-JP" dirty="0"/>
          </a:p>
          <a:p>
            <a:pPr lvl="1"/>
            <a:endParaRPr lang="en-US" altLang="ja-JP" dirty="0"/>
          </a:p>
        </p:txBody>
      </p:sp>
      <p:sp>
        <p:nvSpPr>
          <p:cNvPr id="4" name="スライド番号プレースホルダー 3">
            <a:extLst>
              <a:ext uri="{FF2B5EF4-FFF2-40B4-BE49-F238E27FC236}">
                <a16:creationId xmlns:a16="http://schemas.microsoft.com/office/drawing/2014/main" id="{77BB26ED-783B-4F58-8608-EDC1D434EFC8}"/>
              </a:ext>
            </a:extLst>
          </p:cNvPr>
          <p:cNvSpPr>
            <a:spLocks noGrp="1"/>
          </p:cNvSpPr>
          <p:nvPr>
            <p:ph type="sldNum" sz="quarter" idx="12"/>
          </p:nvPr>
        </p:nvSpPr>
        <p:spPr/>
        <p:txBody>
          <a:bodyPr/>
          <a:lstStyle/>
          <a:p>
            <a:fld id="{4AF24D4B-76AD-46E2-B00B-D894D41E86CF}" type="slidenum">
              <a:rPr kumimoji="1" lang="ja-JP" altLang="en-US" smtClean="0"/>
              <a:t>5</a:t>
            </a:fld>
            <a:endParaRPr kumimoji="1" lang="ja-JP" altLang="en-US"/>
          </a:p>
        </p:txBody>
      </p:sp>
    </p:spTree>
    <p:extLst>
      <p:ext uri="{BB962C8B-B14F-4D97-AF65-F5344CB8AC3E}">
        <p14:creationId xmlns:p14="http://schemas.microsoft.com/office/powerpoint/2010/main" val="1872139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FD8A9C-AB8C-43B0-94D2-3F35CF39A2FA}"/>
              </a:ext>
            </a:extLst>
          </p:cNvPr>
          <p:cNvSpPr>
            <a:spLocks noGrp="1"/>
          </p:cNvSpPr>
          <p:nvPr>
            <p:ph type="title"/>
          </p:nvPr>
        </p:nvSpPr>
        <p:spPr/>
        <p:txBody>
          <a:bodyPr/>
          <a:lstStyle/>
          <a:p>
            <a:r>
              <a:rPr kumimoji="1" lang="en-US" altLang="ja-JP" dirty="0"/>
              <a:t>2.</a:t>
            </a:r>
            <a:r>
              <a:rPr kumimoji="1" lang="ja-JP" altLang="en-US" dirty="0"/>
              <a:t>故障シミュレーター</a:t>
            </a:r>
          </a:p>
        </p:txBody>
      </p:sp>
      <p:sp>
        <p:nvSpPr>
          <p:cNvPr id="3" name="コンテンツ プレースホルダー 2">
            <a:extLst>
              <a:ext uri="{FF2B5EF4-FFF2-40B4-BE49-F238E27FC236}">
                <a16:creationId xmlns:a16="http://schemas.microsoft.com/office/drawing/2014/main" id="{9A3D68F5-CADA-43C0-A2B5-9229E96C7B5F}"/>
              </a:ext>
            </a:extLst>
          </p:cNvPr>
          <p:cNvSpPr>
            <a:spLocks noGrp="1"/>
          </p:cNvSpPr>
          <p:nvPr>
            <p:ph idx="1"/>
          </p:nvPr>
        </p:nvSpPr>
        <p:spPr/>
        <p:txBody>
          <a:bodyPr/>
          <a:lstStyle/>
          <a:p>
            <a:r>
              <a:rPr kumimoji="1" lang="en-US" altLang="ja-JP" dirty="0"/>
              <a:t>2.1 </a:t>
            </a:r>
            <a:r>
              <a:rPr kumimoji="1" lang="ja-JP" altLang="en-US" dirty="0"/>
              <a:t>故障シミュレーターの動作</a:t>
            </a:r>
            <a:endParaRPr kumimoji="1" lang="en-US" altLang="ja-JP" dirty="0"/>
          </a:p>
          <a:p>
            <a:r>
              <a:rPr lang="en-US" altLang="ja-JP" dirty="0"/>
              <a:t>2.2 </a:t>
            </a:r>
            <a:r>
              <a:rPr lang="ja-JP" altLang="en-US" dirty="0"/>
              <a:t>故障シミュレーターの結果</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C44BE0D-1C68-4547-AA7D-74E3619A68ED}"/>
              </a:ext>
            </a:extLst>
          </p:cNvPr>
          <p:cNvSpPr>
            <a:spLocks noGrp="1"/>
          </p:cNvSpPr>
          <p:nvPr>
            <p:ph type="sldNum" sz="quarter" idx="12"/>
          </p:nvPr>
        </p:nvSpPr>
        <p:spPr/>
        <p:txBody>
          <a:bodyPr/>
          <a:lstStyle/>
          <a:p>
            <a:fld id="{4AF24D4B-76AD-46E2-B00B-D894D41E86CF}" type="slidenum">
              <a:rPr kumimoji="1" lang="ja-JP" altLang="en-US" smtClean="0"/>
              <a:t>6</a:t>
            </a:fld>
            <a:endParaRPr kumimoji="1" lang="ja-JP" altLang="en-US"/>
          </a:p>
        </p:txBody>
      </p:sp>
    </p:spTree>
    <p:extLst>
      <p:ext uri="{BB962C8B-B14F-4D97-AF65-F5344CB8AC3E}">
        <p14:creationId xmlns:p14="http://schemas.microsoft.com/office/powerpoint/2010/main" val="3336060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1CE91F-0A41-4BF6-A318-CED841398534}"/>
              </a:ext>
            </a:extLst>
          </p:cNvPr>
          <p:cNvSpPr>
            <a:spLocks noGrp="1"/>
          </p:cNvSpPr>
          <p:nvPr>
            <p:ph type="title"/>
          </p:nvPr>
        </p:nvSpPr>
        <p:spPr/>
        <p:txBody>
          <a:bodyPr/>
          <a:lstStyle/>
          <a:p>
            <a:r>
              <a:rPr kumimoji="1" lang="en-US" altLang="ja-JP" dirty="0"/>
              <a:t>2.1 </a:t>
            </a:r>
            <a:r>
              <a:rPr kumimoji="1" lang="ja-JP" altLang="en-US" dirty="0"/>
              <a:t>故障シミュレーターの動作</a:t>
            </a:r>
          </a:p>
        </p:txBody>
      </p:sp>
      <p:sp>
        <p:nvSpPr>
          <p:cNvPr id="3" name="コンテンツ プレースホルダー 2">
            <a:extLst>
              <a:ext uri="{FF2B5EF4-FFF2-40B4-BE49-F238E27FC236}">
                <a16:creationId xmlns:a16="http://schemas.microsoft.com/office/drawing/2014/main" id="{B47269A0-B84E-41D0-9160-515734797A83}"/>
              </a:ext>
            </a:extLst>
          </p:cNvPr>
          <p:cNvSpPr>
            <a:spLocks noGrp="1"/>
          </p:cNvSpPr>
          <p:nvPr>
            <p:ph idx="1"/>
          </p:nvPr>
        </p:nvSpPr>
        <p:spPr/>
        <p:txBody>
          <a:bodyPr/>
          <a:lstStyle/>
          <a:p>
            <a:r>
              <a:rPr kumimoji="1" lang="en-US" altLang="ja-JP" dirty="0"/>
              <a:t>1. </a:t>
            </a:r>
            <a:r>
              <a:rPr kumimoji="1" lang="ja-JP" altLang="en-US" dirty="0"/>
              <a:t>論理シミュレーター実行後、パターンごとの全信号線の値をキャッシュに保存</a:t>
            </a:r>
            <a:endParaRPr kumimoji="1" lang="en-US" altLang="ja-JP" dirty="0"/>
          </a:p>
          <a:p>
            <a:r>
              <a:rPr lang="en-US" altLang="ja-JP" dirty="0"/>
              <a:t>2. </a:t>
            </a:r>
            <a:r>
              <a:rPr lang="ja-JP" altLang="en-US" dirty="0"/>
              <a:t>縮退故障を信号線に与え論理シミュレーターを実行し、</a:t>
            </a:r>
            <a:endParaRPr lang="en-US" altLang="ja-JP" dirty="0"/>
          </a:p>
          <a:p>
            <a:pPr marL="0" indent="0">
              <a:buNone/>
            </a:pPr>
            <a:r>
              <a:rPr lang="ja-JP" altLang="en-US" dirty="0"/>
              <a:t>正常値のキャッシュと答えを比較</a:t>
            </a:r>
            <a:endParaRPr lang="en-US" altLang="ja-JP" dirty="0"/>
          </a:p>
          <a:p>
            <a:r>
              <a:rPr kumimoji="1" lang="en-US" altLang="ja-JP" dirty="0"/>
              <a:t>3. </a:t>
            </a:r>
            <a:r>
              <a:rPr lang="ja-JP" altLang="en-US" dirty="0"/>
              <a:t>答えが異なる場合、検出数を</a:t>
            </a:r>
            <a:r>
              <a:rPr lang="en-US" altLang="ja-JP" dirty="0"/>
              <a:t>+1</a:t>
            </a:r>
          </a:p>
          <a:p>
            <a:r>
              <a:rPr kumimoji="1" lang="en-US" altLang="ja-JP" dirty="0"/>
              <a:t>4. </a:t>
            </a:r>
            <a:r>
              <a:rPr kumimoji="1" lang="ja-JP" altLang="en-US" dirty="0"/>
              <a:t>検出できなければ全入力パターン分</a:t>
            </a:r>
            <a:r>
              <a:rPr kumimoji="1" lang="en-US" altLang="ja-JP" dirty="0"/>
              <a:t>2~3</a:t>
            </a:r>
            <a:r>
              <a:rPr kumimoji="1" lang="ja-JP" altLang="en-US" dirty="0"/>
              <a:t>を繰り返す</a:t>
            </a:r>
            <a:endParaRPr kumimoji="1" lang="en-US" altLang="ja-JP" dirty="0"/>
          </a:p>
          <a:p>
            <a:r>
              <a:rPr lang="en-US" altLang="ja-JP" dirty="0"/>
              <a:t>5. </a:t>
            </a:r>
            <a:r>
              <a:rPr lang="ja-JP" altLang="en-US" dirty="0"/>
              <a:t>故障パターンの回数分</a:t>
            </a:r>
            <a:r>
              <a:rPr lang="en-US" altLang="ja-JP" dirty="0"/>
              <a:t>2~4</a:t>
            </a:r>
            <a:r>
              <a:rPr lang="ja-JP" altLang="en-US" dirty="0"/>
              <a:t>を繰り返す</a:t>
            </a:r>
            <a:endParaRPr kumimoji="1" lang="ja-JP" altLang="en-US" dirty="0"/>
          </a:p>
        </p:txBody>
      </p:sp>
      <p:sp>
        <p:nvSpPr>
          <p:cNvPr id="4" name="スライド番号プレースホルダー 3">
            <a:extLst>
              <a:ext uri="{FF2B5EF4-FFF2-40B4-BE49-F238E27FC236}">
                <a16:creationId xmlns:a16="http://schemas.microsoft.com/office/drawing/2014/main" id="{DE2A9B7D-36C8-4799-8BE6-85025C7600BE}"/>
              </a:ext>
            </a:extLst>
          </p:cNvPr>
          <p:cNvSpPr>
            <a:spLocks noGrp="1"/>
          </p:cNvSpPr>
          <p:nvPr>
            <p:ph type="sldNum" sz="quarter" idx="12"/>
          </p:nvPr>
        </p:nvSpPr>
        <p:spPr/>
        <p:txBody>
          <a:bodyPr/>
          <a:lstStyle/>
          <a:p>
            <a:fld id="{4AF24D4B-76AD-46E2-B00B-D894D41E86CF}" type="slidenum">
              <a:rPr kumimoji="1" lang="ja-JP" altLang="en-US" smtClean="0"/>
              <a:t>7</a:t>
            </a:fld>
            <a:endParaRPr kumimoji="1" lang="ja-JP" altLang="en-US"/>
          </a:p>
        </p:txBody>
      </p:sp>
    </p:spTree>
    <p:extLst>
      <p:ext uri="{BB962C8B-B14F-4D97-AF65-F5344CB8AC3E}">
        <p14:creationId xmlns:p14="http://schemas.microsoft.com/office/powerpoint/2010/main" val="15269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72E323-E072-4A28-8C1E-75FD350B23A6}"/>
              </a:ext>
            </a:extLst>
          </p:cNvPr>
          <p:cNvSpPr>
            <a:spLocks noGrp="1"/>
          </p:cNvSpPr>
          <p:nvPr>
            <p:ph type="title"/>
          </p:nvPr>
        </p:nvSpPr>
        <p:spPr/>
        <p:txBody>
          <a:bodyPr/>
          <a:lstStyle/>
          <a:p>
            <a:r>
              <a:rPr kumimoji="1" lang="en-US" altLang="ja-JP" dirty="0"/>
              <a:t>2.2 </a:t>
            </a:r>
            <a:r>
              <a:rPr kumimoji="1" lang="ja-JP" altLang="en-US" dirty="0"/>
              <a:t>故障シミュレーターの結果</a:t>
            </a:r>
          </a:p>
        </p:txBody>
      </p:sp>
      <p:sp>
        <p:nvSpPr>
          <p:cNvPr id="3" name="コンテンツ プレースホルダー 2">
            <a:extLst>
              <a:ext uri="{FF2B5EF4-FFF2-40B4-BE49-F238E27FC236}">
                <a16:creationId xmlns:a16="http://schemas.microsoft.com/office/drawing/2014/main" id="{B4259723-F72D-49EA-B503-281871453A71}"/>
              </a:ext>
            </a:extLst>
          </p:cNvPr>
          <p:cNvSpPr>
            <a:spLocks noGrp="1"/>
          </p:cNvSpPr>
          <p:nvPr>
            <p:ph idx="1"/>
          </p:nvPr>
        </p:nvSpPr>
        <p:spPr/>
        <p:txBody>
          <a:bodyPr>
            <a:normAutofit/>
          </a:bodyPr>
          <a:lstStyle/>
          <a:p>
            <a:r>
              <a:rPr kumimoji="1" lang="ja-JP" altLang="en-US" dirty="0"/>
              <a:t>使用した言語は</a:t>
            </a:r>
            <a:r>
              <a:rPr kumimoji="1" lang="en-US" altLang="ja-JP" dirty="0"/>
              <a:t>C# </a:t>
            </a:r>
            <a:r>
              <a:rPr kumimoji="1" lang="ja-JP" altLang="en-US" dirty="0"/>
              <a:t>実行環境は</a:t>
            </a:r>
            <a:r>
              <a:rPr lang="en-US" altLang="ja-JP" dirty="0"/>
              <a:t>.NET CORE 2.2</a:t>
            </a:r>
            <a:endParaRPr kumimoji="1" lang="en-US" altLang="ja-JP" dirty="0"/>
          </a:p>
          <a:p>
            <a:r>
              <a:rPr kumimoji="1" lang="ja-JP" altLang="en-US" dirty="0"/>
              <a:t>回路</a:t>
            </a:r>
            <a:r>
              <a:rPr kumimoji="1" lang="en-US" altLang="ja-JP" dirty="0"/>
              <a:t>e432</a:t>
            </a:r>
            <a:r>
              <a:rPr kumimoji="1" lang="ja-JP" altLang="en-US" dirty="0"/>
              <a:t>の処理時間が</a:t>
            </a:r>
            <a:r>
              <a:rPr kumimoji="1" lang="en-US" altLang="ja-JP" dirty="0"/>
              <a:t>20</a:t>
            </a:r>
            <a:r>
              <a:rPr kumimoji="1" lang="ja-JP" altLang="en-US" dirty="0"/>
              <a:t>秒以上かかる結果に</a:t>
            </a:r>
            <a:endParaRPr kumimoji="1" lang="en-US" altLang="ja-JP" dirty="0"/>
          </a:p>
          <a:p>
            <a:endParaRPr lang="en-US" altLang="ja-JP" dirty="0"/>
          </a:p>
          <a:p>
            <a:r>
              <a:rPr kumimoji="1" lang="ja-JP" altLang="en-US" dirty="0"/>
              <a:t>最初の回路</a:t>
            </a:r>
            <a:r>
              <a:rPr lang="ja-JP" altLang="en-US" dirty="0"/>
              <a:t>で</a:t>
            </a:r>
            <a:r>
              <a:rPr lang="en-US" altLang="ja-JP" dirty="0"/>
              <a:t>20</a:t>
            </a:r>
            <a:r>
              <a:rPr lang="ja-JP" altLang="en-US" dirty="0"/>
              <a:t>秒かかるなら最後の回路ではとてつもない時間がかかることが予想される</a:t>
            </a:r>
            <a:endParaRPr lang="en-US" altLang="ja-JP" dirty="0"/>
          </a:p>
          <a:p>
            <a:endParaRPr kumimoji="1" lang="en-US" altLang="ja-JP" dirty="0"/>
          </a:p>
          <a:p>
            <a:r>
              <a:rPr lang="ja-JP" altLang="en-US" dirty="0"/>
              <a:t>処理時間がかかりすぎる原因を探す必要あり</a:t>
            </a:r>
            <a:endParaRPr kumimoji="1" lang="en-US" altLang="ja-JP" dirty="0"/>
          </a:p>
          <a:p>
            <a:r>
              <a:rPr kumimoji="1" lang="ja-JP" altLang="en-US" dirty="0"/>
              <a:t>無駄な処理を減らす工夫を考える必要も</a:t>
            </a:r>
            <a:endParaRPr kumimoji="1" lang="en-US" altLang="ja-JP" dirty="0"/>
          </a:p>
        </p:txBody>
      </p:sp>
      <p:sp>
        <p:nvSpPr>
          <p:cNvPr id="4" name="スライド番号プレースホルダー 3">
            <a:extLst>
              <a:ext uri="{FF2B5EF4-FFF2-40B4-BE49-F238E27FC236}">
                <a16:creationId xmlns:a16="http://schemas.microsoft.com/office/drawing/2014/main" id="{972B3C86-CAA9-499F-AD06-6A6942F9DEDF}"/>
              </a:ext>
            </a:extLst>
          </p:cNvPr>
          <p:cNvSpPr>
            <a:spLocks noGrp="1"/>
          </p:cNvSpPr>
          <p:nvPr>
            <p:ph type="sldNum" sz="quarter" idx="12"/>
          </p:nvPr>
        </p:nvSpPr>
        <p:spPr/>
        <p:txBody>
          <a:bodyPr/>
          <a:lstStyle/>
          <a:p>
            <a:fld id="{4AF24D4B-76AD-46E2-B00B-D894D41E86CF}" type="slidenum">
              <a:rPr kumimoji="1" lang="ja-JP" altLang="en-US" smtClean="0"/>
              <a:t>8</a:t>
            </a:fld>
            <a:endParaRPr kumimoji="1" lang="ja-JP" altLang="en-US"/>
          </a:p>
        </p:txBody>
      </p:sp>
    </p:spTree>
    <p:extLst>
      <p:ext uri="{BB962C8B-B14F-4D97-AF65-F5344CB8AC3E}">
        <p14:creationId xmlns:p14="http://schemas.microsoft.com/office/powerpoint/2010/main" val="291870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28A3D3-B9A2-4E79-AB8B-E7B4EF853F0C}"/>
              </a:ext>
            </a:extLst>
          </p:cNvPr>
          <p:cNvSpPr>
            <a:spLocks noGrp="1"/>
          </p:cNvSpPr>
          <p:nvPr>
            <p:ph type="title"/>
          </p:nvPr>
        </p:nvSpPr>
        <p:spPr/>
        <p:txBody>
          <a:bodyPr/>
          <a:lstStyle/>
          <a:p>
            <a:r>
              <a:rPr lang="en-US" altLang="ja-JP" dirty="0"/>
              <a:t>3.</a:t>
            </a:r>
            <a:r>
              <a:rPr lang="ja-JP" altLang="en-US" dirty="0"/>
              <a:t>故障シミュレーターの高速化</a:t>
            </a:r>
            <a:endParaRPr kumimoji="1" lang="ja-JP" altLang="en-US" dirty="0"/>
          </a:p>
        </p:txBody>
      </p:sp>
      <p:sp>
        <p:nvSpPr>
          <p:cNvPr id="3" name="コンテンツ プレースホルダー 2">
            <a:extLst>
              <a:ext uri="{FF2B5EF4-FFF2-40B4-BE49-F238E27FC236}">
                <a16:creationId xmlns:a16="http://schemas.microsoft.com/office/drawing/2014/main" id="{D22F84EA-5A8D-4028-A007-91ACD8A80B82}"/>
              </a:ext>
            </a:extLst>
          </p:cNvPr>
          <p:cNvSpPr>
            <a:spLocks noGrp="1"/>
          </p:cNvSpPr>
          <p:nvPr>
            <p:ph idx="1"/>
          </p:nvPr>
        </p:nvSpPr>
        <p:spPr/>
        <p:txBody>
          <a:bodyPr/>
          <a:lstStyle/>
          <a:p>
            <a:pPr marL="0" indent="0" algn="ctr">
              <a:buNone/>
            </a:pPr>
            <a:r>
              <a:rPr kumimoji="1" lang="ja-JP" altLang="en-US" dirty="0"/>
              <a:t>タイムが遅かった原因</a:t>
            </a:r>
            <a:endParaRPr kumimoji="1" lang="en-US" altLang="ja-JP" dirty="0"/>
          </a:p>
          <a:p>
            <a:pPr marL="0" indent="0" algn="ctr">
              <a:buNone/>
            </a:pPr>
            <a:endParaRPr kumimoji="1" lang="en-US" altLang="ja-JP" dirty="0"/>
          </a:p>
          <a:p>
            <a:r>
              <a:rPr kumimoji="1" lang="en-US" altLang="ja-JP" dirty="0"/>
              <a:t>3.1 </a:t>
            </a:r>
            <a:r>
              <a:rPr kumimoji="1" lang="ja-JP" altLang="en-US" dirty="0"/>
              <a:t>ループ内で使用していた</a:t>
            </a:r>
            <a:r>
              <a:rPr kumimoji="1" lang="en-US" altLang="ja-JP" dirty="0"/>
              <a:t>List&lt;T&gt;</a:t>
            </a:r>
            <a:r>
              <a:rPr kumimoji="1" lang="ja-JP" altLang="en-US" dirty="0"/>
              <a:t>の</a:t>
            </a:r>
            <a:endParaRPr kumimoji="1" lang="en-US" altLang="ja-JP" dirty="0"/>
          </a:p>
          <a:p>
            <a:pPr marL="0" indent="0">
              <a:buNone/>
            </a:pPr>
            <a:r>
              <a:rPr kumimoji="1" lang="en-US" altLang="ja-JP" dirty="0"/>
              <a:t>	</a:t>
            </a:r>
            <a:r>
              <a:rPr kumimoji="1" lang="ja-JP" altLang="en-US" dirty="0"/>
              <a:t>メソッド</a:t>
            </a:r>
            <a:r>
              <a:rPr kumimoji="1" lang="en-US" altLang="ja-JP" dirty="0" err="1"/>
              <a:t>FindIndex</a:t>
            </a:r>
            <a:r>
              <a:rPr kumimoji="1" lang="ja-JP" altLang="en-US" dirty="0"/>
              <a:t>が</a:t>
            </a:r>
            <a:r>
              <a:rPr kumimoji="1" lang="en-US" altLang="ja-JP" dirty="0"/>
              <a:t>O(n)</a:t>
            </a:r>
          </a:p>
          <a:p>
            <a:r>
              <a:rPr lang="en-US" altLang="ja-JP" dirty="0"/>
              <a:t>3.2 </a:t>
            </a:r>
            <a:r>
              <a:rPr lang="ja-JP" altLang="en-US" dirty="0"/>
              <a:t>故障箇所が正常値と同じでも処理を行っていた</a:t>
            </a:r>
            <a:endParaRPr lang="en-US" altLang="ja-JP" dirty="0"/>
          </a:p>
          <a:p>
            <a:r>
              <a:rPr lang="en-US" altLang="ja-JP" dirty="0"/>
              <a:t>3.3 </a:t>
            </a:r>
            <a:r>
              <a:rPr lang="ja-JP" altLang="en-US" dirty="0"/>
              <a:t>故障箇所から処理をしていなかった</a:t>
            </a:r>
            <a:endParaRPr lang="en-US" altLang="ja-JP" dirty="0"/>
          </a:p>
          <a:p>
            <a:r>
              <a:rPr kumimoji="1" lang="en-US" altLang="ja-JP" dirty="0"/>
              <a:t>3.4 </a:t>
            </a:r>
            <a:r>
              <a:rPr lang="ja-JP" altLang="en-US" dirty="0"/>
              <a:t>故障が伝搬しなくなっても途中で処理を止めなかった</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9BA5925D-6403-453E-B869-6D270874DF01}"/>
              </a:ext>
            </a:extLst>
          </p:cNvPr>
          <p:cNvSpPr>
            <a:spLocks noGrp="1"/>
          </p:cNvSpPr>
          <p:nvPr>
            <p:ph type="sldNum" sz="quarter" idx="12"/>
          </p:nvPr>
        </p:nvSpPr>
        <p:spPr/>
        <p:txBody>
          <a:bodyPr/>
          <a:lstStyle/>
          <a:p>
            <a:fld id="{4AF24D4B-76AD-46E2-B00B-D894D41E86CF}" type="slidenum">
              <a:rPr kumimoji="1" lang="ja-JP" altLang="en-US" smtClean="0"/>
              <a:t>9</a:t>
            </a:fld>
            <a:endParaRPr kumimoji="1" lang="ja-JP" altLang="en-US"/>
          </a:p>
        </p:txBody>
      </p:sp>
    </p:spTree>
    <p:extLst>
      <p:ext uri="{BB962C8B-B14F-4D97-AF65-F5344CB8AC3E}">
        <p14:creationId xmlns:p14="http://schemas.microsoft.com/office/powerpoint/2010/main" val="5310143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987</Words>
  <Application>Microsoft Office PowerPoint</Application>
  <PresentationFormat>ワイド画面</PresentationFormat>
  <Paragraphs>168</Paragraphs>
  <Slides>21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21</vt:i4>
      </vt:variant>
    </vt:vector>
  </HeadingPairs>
  <TitlesOfParts>
    <vt:vector size="25" baseType="lpstr">
      <vt:lpstr>游ゴシック</vt:lpstr>
      <vt:lpstr>游ゴシック Light</vt:lpstr>
      <vt:lpstr>Arial</vt:lpstr>
      <vt:lpstr>Office テーマ</vt:lpstr>
      <vt:lpstr>故障シミュレーター作成報告</vt:lpstr>
      <vt:lpstr>概要</vt:lpstr>
      <vt:lpstr>論理シミュレーター</vt:lpstr>
      <vt:lpstr>1.1論理シミュレーターの動作</vt:lpstr>
      <vt:lpstr>1.2 演算順序の決定</vt:lpstr>
      <vt:lpstr>2.故障シミュレーター</vt:lpstr>
      <vt:lpstr>2.1 故障シミュレーターの動作</vt:lpstr>
      <vt:lpstr>2.2 故障シミュレーターの結果</vt:lpstr>
      <vt:lpstr>3.故障シミュレーターの高速化</vt:lpstr>
      <vt:lpstr>3.1 FindIndexメソッドO(n)-&gt;辞書作成</vt:lpstr>
      <vt:lpstr>3.2 故障箇所が正常値と同じでも処理を行っていた</vt:lpstr>
      <vt:lpstr>3.3 故障箇所から処理をしていなかった</vt:lpstr>
      <vt:lpstr>3.4故障が伝搬しなくなっても途中で処理を止めなかった</vt:lpstr>
      <vt:lpstr>伝搬を途中で止めるアルゴリズムの流れ</vt:lpstr>
      <vt:lpstr>4. 並列処理</vt:lpstr>
      <vt:lpstr>4.1 並列処理の流れ</vt:lpstr>
      <vt:lpstr>4.2 並列処理の結果</vt:lpstr>
      <vt:lpstr>4.3高速化後に並列処理を行うと遅くなる</vt:lpstr>
      <vt:lpstr>5. 処理時間結果 e回路</vt:lpstr>
      <vt:lpstr>5. 処理時間結果 cs回路</vt:lpstr>
      <vt:lpstr>6.参考文献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故障シミュレーター作成報告</dc:title>
  <dc:creator>D J</dc:creator>
  <cp:lastModifiedBy>D J</cp:lastModifiedBy>
  <cp:revision>53</cp:revision>
  <dcterms:created xsi:type="dcterms:W3CDTF">2019-07-02T12:04:17Z</dcterms:created>
  <dcterms:modified xsi:type="dcterms:W3CDTF">2019-07-02T14:20:52Z</dcterms:modified>
</cp:coreProperties>
</file>