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3" r:id="rId16"/>
    <p:sldId id="271" r:id="rId17"/>
    <p:sldId id="272" r:id="rId18"/>
    <p:sldId id="274" r:id="rId19"/>
    <p:sldId id="277" r:id="rId20"/>
    <p:sldId id="275" r:id="rId21"/>
    <p:sldId id="276" r:id="rId22"/>
    <p:sldId id="269"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4C4518-FEC5-4027-8354-FCF5DC6BE8D7}" type="datetimeFigureOut">
              <a:rPr kumimoji="1" lang="ja-JP" altLang="en-US" smtClean="0"/>
              <a:t>2019/7/7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AB69C-CE72-4F3B-BB4D-1818D24B9251}" type="slidenum">
              <a:rPr kumimoji="1" lang="ja-JP" altLang="en-US" smtClean="0"/>
              <a:t>‹#›</a:t>
            </a:fld>
            <a:endParaRPr kumimoji="1" lang="ja-JP" altLang="en-US"/>
          </a:p>
        </p:txBody>
      </p:sp>
    </p:spTree>
    <p:extLst>
      <p:ext uri="{BB962C8B-B14F-4D97-AF65-F5344CB8AC3E}">
        <p14:creationId xmlns:p14="http://schemas.microsoft.com/office/powerpoint/2010/main" val="16778160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576EDD-A91B-496D-B8E7-3F26D82E0F8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4781122-A6B8-415F-AB34-4F1D50A8C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77F40C-3951-4B7F-8F78-825294CE13F4}"/>
              </a:ext>
            </a:extLst>
          </p:cNvPr>
          <p:cNvSpPr>
            <a:spLocks noGrp="1"/>
          </p:cNvSpPr>
          <p:nvPr>
            <p:ph type="dt" sz="half" idx="10"/>
          </p:nvPr>
        </p:nvSpPr>
        <p:spPr/>
        <p:txBody>
          <a:bodyPr/>
          <a:lstStyle/>
          <a:p>
            <a:fld id="{D202BA18-56BF-45BD-A507-111E0B068D6E}" type="datetime1">
              <a:rPr kumimoji="1" lang="ja-JP" altLang="en-US" smtClean="0"/>
              <a:t>2019/7/7</a:t>
            </a:fld>
            <a:endParaRPr kumimoji="1" lang="ja-JP" altLang="en-US"/>
          </a:p>
        </p:txBody>
      </p:sp>
      <p:sp>
        <p:nvSpPr>
          <p:cNvPr id="5" name="フッター プレースホルダー 4">
            <a:extLst>
              <a:ext uri="{FF2B5EF4-FFF2-40B4-BE49-F238E27FC236}">
                <a16:creationId xmlns:a16="http://schemas.microsoft.com/office/drawing/2014/main" id="{3FD52064-F1CA-4871-8D72-5DA9C1E3AF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8B5A77-92E8-435F-960E-FEC9CD6315A8}"/>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3392981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ADD519-BFB1-40AE-9E62-F96CF55F433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AC4F50-BC4F-4264-A3E0-0CFB02263EC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28B5972-20E1-44AC-9DDA-0ECCD73914C7}"/>
              </a:ext>
            </a:extLst>
          </p:cNvPr>
          <p:cNvSpPr>
            <a:spLocks noGrp="1"/>
          </p:cNvSpPr>
          <p:nvPr>
            <p:ph type="dt" sz="half" idx="10"/>
          </p:nvPr>
        </p:nvSpPr>
        <p:spPr/>
        <p:txBody>
          <a:bodyPr/>
          <a:lstStyle/>
          <a:p>
            <a:fld id="{90084977-0C44-4968-88D0-5A9578822E9E}" type="datetime1">
              <a:rPr kumimoji="1" lang="ja-JP" altLang="en-US" smtClean="0"/>
              <a:t>2019/7/7</a:t>
            </a:fld>
            <a:endParaRPr kumimoji="1" lang="ja-JP" altLang="en-US"/>
          </a:p>
        </p:txBody>
      </p:sp>
      <p:sp>
        <p:nvSpPr>
          <p:cNvPr id="5" name="フッター プレースホルダー 4">
            <a:extLst>
              <a:ext uri="{FF2B5EF4-FFF2-40B4-BE49-F238E27FC236}">
                <a16:creationId xmlns:a16="http://schemas.microsoft.com/office/drawing/2014/main" id="{9A0DDB9C-C387-442C-80E0-58397DC17D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F6523F-4B00-40FC-A4AB-6D94D54048CC}"/>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3043204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B0338A6-3425-42A0-A212-FA61A161D25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C3D0D6-6820-4614-96BA-799D4D5DAC4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6A9575-D2CC-41C4-8C5D-DD5E98EDE150}"/>
              </a:ext>
            </a:extLst>
          </p:cNvPr>
          <p:cNvSpPr>
            <a:spLocks noGrp="1"/>
          </p:cNvSpPr>
          <p:nvPr>
            <p:ph type="dt" sz="half" idx="10"/>
          </p:nvPr>
        </p:nvSpPr>
        <p:spPr/>
        <p:txBody>
          <a:bodyPr/>
          <a:lstStyle/>
          <a:p>
            <a:fld id="{63676757-856F-452D-B2DD-F09604FD5E7B}" type="datetime1">
              <a:rPr kumimoji="1" lang="ja-JP" altLang="en-US" smtClean="0"/>
              <a:t>2019/7/7</a:t>
            </a:fld>
            <a:endParaRPr kumimoji="1" lang="ja-JP" altLang="en-US"/>
          </a:p>
        </p:txBody>
      </p:sp>
      <p:sp>
        <p:nvSpPr>
          <p:cNvPr id="5" name="フッター プレースホルダー 4">
            <a:extLst>
              <a:ext uri="{FF2B5EF4-FFF2-40B4-BE49-F238E27FC236}">
                <a16:creationId xmlns:a16="http://schemas.microsoft.com/office/drawing/2014/main" id="{5EA02ABC-FB21-4B31-84DD-F7130E9D9B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5BDAEB-234B-4592-8567-D4C986C1B8F3}"/>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285136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741947-31D9-40B8-8DC8-0BE7DA5034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F2D7C50-7BDD-408E-BECF-67F7AD09FBF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5508E1-B8E1-4E67-8736-CDD0CFAEA3C5}"/>
              </a:ext>
            </a:extLst>
          </p:cNvPr>
          <p:cNvSpPr>
            <a:spLocks noGrp="1"/>
          </p:cNvSpPr>
          <p:nvPr>
            <p:ph type="dt" sz="half" idx="10"/>
          </p:nvPr>
        </p:nvSpPr>
        <p:spPr/>
        <p:txBody>
          <a:bodyPr/>
          <a:lstStyle/>
          <a:p>
            <a:fld id="{8C01914A-B20B-4C84-8ACA-B4768C014B89}" type="datetime1">
              <a:rPr kumimoji="1" lang="ja-JP" altLang="en-US" smtClean="0"/>
              <a:t>2019/7/7</a:t>
            </a:fld>
            <a:endParaRPr kumimoji="1" lang="ja-JP" altLang="en-US"/>
          </a:p>
        </p:txBody>
      </p:sp>
      <p:sp>
        <p:nvSpPr>
          <p:cNvPr id="5" name="フッター プレースホルダー 4">
            <a:extLst>
              <a:ext uri="{FF2B5EF4-FFF2-40B4-BE49-F238E27FC236}">
                <a16:creationId xmlns:a16="http://schemas.microsoft.com/office/drawing/2014/main" id="{C0172B5A-563C-4639-9892-1711B6B967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6962E8-BA26-4B01-99A8-6A5A41B94679}"/>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119356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BCEA61-65C8-4ADD-A693-D4AD7682647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EB61DD-A55D-4702-BE84-8B8A49D990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89BB9C-72AB-4351-8DD7-F6A66D6A7AE0}"/>
              </a:ext>
            </a:extLst>
          </p:cNvPr>
          <p:cNvSpPr>
            <a:spLocks noGrp="1"/>
          </p:cNvSpPr>
          <p:nvPr>
            <p:ph type="dt" sz="half" idx="10"/>
          </p:nvPr>
        </p:nvSpPr>
        <p:spPr/>
        <p:txBody>
          <a:bodyPr/>
          <a:lstStyle/>
          <a:p>
            <a:fld id="{261CCBEA-41DD-4BB2-9DC6-9E01756E77E9}" type="datetime1">
              <a:rPr kumimoji="1" lang="ja-JP" altLang="en-US" smtClean="0"/>
              <a:t>2019/7/7</a:t>
            </a:fld>
            <a:endParaRPr kumimoji="1" lang="ja-JP" altLang="en-US"/>
          </a:p>
        </p:txBody>
      </p:sp>
      <p:sp>
        <p:nvSpPr>
          <p:cNvPr id="5" name="フッター プレースホルダー 4">
            <a:extLst>
              <a:ext uri="{FF2B5EF4-FFF2-40B4-BE49-F238E27FC236}">
                <a16:creationId xmlns:a16="http://schemas.microsoft.com/office/drawing/2014/main" id="{61A039AA-39AB-41CB-BE9A-54882BEA2A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67CFEF-9247-4E4E-A010-A7D52040CB5D}"/>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256569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7D0266-1EF7-491F-AD1A-72659E125F3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EA4A4A0-FF2A-48F4-AFF3-9618E79F6CE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73E45D-DD0C-4A93-9F4B-48E84844647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B89C642-17C7-46F8-933C-24128BE540B8}"/>
              </a:ext>
            </a:extLst>
          </p:cNvPr>
          <p:cNvSpPr>
            <a:spLocks noGrp="1"/>
          </p:cNvSpPr>
          <p:nvPr>
            <p:ph type="dt" sz="half" idx="10"/>
          </p:nvPr>
        </p:nvSpPr>
        <p:spPr/>
        <p:txBody>
          <a:bodyPr/>
          <a:lstStyle/>
          <a:p>
            <a:fld id="{4EB5C174-613E-4CD5-9F4A-0871E15F3C1F}" type="datetime1">
              <a:rPr kumimoji="1" lang="ja-JP" altLang="en-US" smtClean="0"/>
              <a:t>2019/7/7</a:t>
            </a:fld>
            <a:endParaRPr kumimoji="1" lang="ja-JP" altLang="en-US"/>
          </a:p>
        </p:txBody>
      </p:sp>
      <p:sp>
        <p:nvSpPr>
          <p:cNvPr id="6" name="フッター プレースホルダー 5">
            <a:extLst>
              <a:ext uri="{FF2B5EF4-FFF2-40B4-BE49-F238E27FC236}">
                <a16:creationId xmlns:a16="http://schemas.microsoft.com/office/drawing/2014/main" id="{4EF722F4-103B-413C-9581-5E792BF467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EF7564D-71A1-403A-97D0-E1A0283CFBBF}"/>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1852935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73974-B7FA-4A65-9172-212D924F8CC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D9281F9-EBD5-40D8-9C2C-9B60EEC2FE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F2D9037-D082-4F8D-8387-2F72620D8A7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E305520-46DA-48AC-923A-DC0AF13640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10BBEDB-110E-4AAA-B987-414ED4C9DE0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07B643B-E0CD-4BB0-954D-1C35E7CD988B}"/>
              </a:ext>
            </a:extLst>
          </p:cNvPr>
          <p:cNvSpPr>
            <a:spLocks noGrp="1"/>
          </p:cNvSpPr>
          <p:nvPr>
            <p:ph type="dt" sz="half" idx="10"/>
          </p:nvPr>
        </p:nvSpPr>
        <p:spPr/>
        <p:txBody>
          <a:bodyPr/>
          <a:lstStyle/>
          <a:p>
            <a:fld id="{776F1C16-C6BC-4CB7-BFF7-CDD61E08F7AA}" type="datetime1">
              <a:rPr kumimoji="1" lang="ja-JP" altLang="en-US" smtClean="0"/>
              <a:t>2019/7/7</a:t>
            </a:fld>
            <a:endParaRPr kumimoji="1" lang="ja-JP" altLang="en-US"/>
          </a:p>
        </p:txBody>
      </p:sp>
      <p:sp>
        <p:nvSpPr>
          <p:cNvPr id="8" name="フッター プレースホルダー 7">
            <a:extLst>
              <a:ext uri="{FF2B5EF4-FFF2-40B4-BE49-F238E27FC236}">
                <a16:creationId xmlns:a16="http://schemas.microsoft.com/office/drawing/2014/main" id="{B0726ECA-B563-4EEE-A275-C76390CDB30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9694C6C-9272-404D-A8C7-F02364DB3E47}"/>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231283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FC0F2A-C7C5-4790-BABD-50BB568B75E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F3C1D71-CB87-459B-A860-23BB792C9F35}"/>
              </a:ext>
            </a:extLst>
          </p:cNvPr>
          <p:cNvSpPr>
            <a:spLocks noGrp="1"/>
          </p:cNvSpPr>
          <p:nvPr>
            <p:ph type="dt" sz="half" idx="10"/>
          </p:nvPr>
        </p:nvSpPr>
        <p:spPr/>
        <p:txBody>
          <a:bodyPr/>
          <a:lstStyle/>
          <a:p>
            <a:fld id="{55610721-D215-4A9A-961F-58549CED678F}" type="datetime1">
              <a:rPr kumimoji="1" lang="ja-JP" altLang="en-US" smtClean="0"/>
              <a:t>2019/7/7</a:t>
            </a:fld>
            <a:endParaRPr kumimoji="1" lang="ja-JP" altLang="en-US"/>
          </a:p>
        </p:txBody>
      </p:sp>
      <p:sp>
        <p:nvSpPr>
          <p:cNvPr id="4" name="フッター プレースホルダー 3">
            <a:extLst>
              <a:ext uri="{FF2B5EF4-FFF2-40B4-BE49-F238E27FC236}">
                <a16:creationId xmlns:a16="http://schemas.microsoft.com/office/drawing/2014/main" id="{5F024C30-BA50-4354-AEB7-4EADF193C98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67CC403-8448-43BF-9539-C3D2A3CA69E0}"/>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3440085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524844F-BB64-4294-A050-AF14E39190CB}"/>
              </a:ext>
            </a:extLst>
          </p:cNvPr>
          <p:cNvSpPr>
            <a:spLocks noGrp="1"/>
          </p:cNvSpPr>
          <p:nvPr>
            <p:ph type="dt" sz="half" idx="10"/>
          </p:nvPr>
        </p:nvSpPr>
        <p:spPr/>
        <p:txBody>
          <a:bodyPr/>
          <a:lstStyle/>
          <a:p>
            <a:fld id="{49F1C124-333D-46DF-89CF-44E5F3D7AA1B}" type="datetime1">
              <a:rPr kumimoji="1" lang="ja-JP" altLang="en-US" smtClean="0"/>
              <a:t>2019/7/7</a:t>
            </a:fld>
            <a:endParaRPr kumimoji="1" lang="ja-JP" altLang="en-US"/>
          </a:p>
        </p:txBody>
      </p:sp>
      <p:sp>
        <p:nvSpPr>
          <p:cNvPr id="3" name="フッター プレースホルダー 2">
            <a:extLst>
              <a:ext uri="{FF2B5EF4-FFF2-40B4-BE49-F238E27FC236}">
                <a16:creationId xmlns:a16="http://schemas.microsoft.com/office/drawing/2014/main" id="{88ED1494-B793-4FE7-91E8-B4650B4C1D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401A273-4DA4-4D0C-A936-3413C9EA84D8}"/>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265460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0332A2-672A-4CD7-8586-F11D252D9E5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EB7E2C-3814-4DD5-8525-9A62FBFBCA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D989858-ACDB-4F2E-806B-E98C3189D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B5D6E02-C1D5-4E66-942B-29AFF79BACE9}"/>
              </a:ext>
            </a:extLst>
          </p:cNvPr>
          <p:cNvSpPr>
            <a:spLocks noGrp="1"/>
          </p:cNvSpPr>
          <p:nvPr>
            <p:ph type="dt" sz="half" idx="10"/>
          </p:nvPr>
        </p:nvSpPr>
        <p:spPr/>
        <p:txBody>
          <a:bodyPr/>
          <a:lstStyle/>
          <a:p>
            <a:fld id="{E3F730EC-C835-42BF-99AF-467458C4C2C4}" type="datetime1">
              <a:rPr kumimoji="1" lang="ja-JP" altLang="en-US" smtClean="0"/>
              <a:t>2019/7/7</a:t>
            </a:fld>
            <a:endParaRPr kumimoji="1" lang="ja-JP" altLang="en-US"/>
          </a:p>
        </p:txBody>
      </p:sp>
      <p:sp>
        <p:nvSpPr>
          <p:cNvPr id="6" name="フッター プレースホルダー 5">
            <a:extLst>
              <a:ext uri="{FF2B5EF4-FFF2-40B4-BE49-F238E27FC236}">
                <a16:creationId xmlns:a16="http://schemas.microsoft.com/office/drawing/2014/main" id="{E517995B-DF96-43D7-8A67-E978AB03701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000605-0C0F-402E-ACBF-465B62EF78FF}"/>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2826517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BD9D-3F49-4738-B8A3-668723354A3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873ECBB-EA60-44B8-90AA-3511FDDF22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43CB195-265E-4106-9B9F-296ED0FAE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49243FC-B8F4-4A6E-A838-F840CF9E2A25}"/>
              </a:ext>
            </a:extLst>
          </p:cNvPr>
          <p:cNvSpPr>
            <a:spLocks noGrp="1"/>
          </p:cNvSpPr>
          <p:nvPr>
            <p:ph type="dt" sz="half" idx="10"/>
          </p:nvPr>
        </p:nvSpPr>
        <p:spPr/>
        <p:txBody>
          <a:bodyPr/>
          <a:lstStyle/>
          <a:p>
            <a:fld id="{FDD959DD-DE49-402F-B2D5-6D57D3F76DB0}" type="datetime1">
              <a:rPr kumimoji="1" lang="ja-JP" altLang="en-US" smtClean="0"/>
              <a:t>2019/7/7</a:t>
            </a:fld>
            <a:endParaRPr kumimoji="1" lang="ja-JP" altLang="en-US"/>
          </a:p>
        </p:txBody>
      </p:sp>
      <p:sp>
        <p:nvSpPr>
          <p:cNvPr id="6" name="フッター プレースホルダー 5">
            <a:extLst>
              <a:ext uri="{FF2B5EF4-FFF2-40B4-BE49-F238E27FC236}">
                <a16:creationId xmlns:a16="http://schemas.microsoft.com/office/drawing/2014/main" id="{74D1447C-BBE5-4D1D-BF39-688FE5B0EF5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ADA5C9-FFC2-4BAC-950D-9560DE6A7041}"/>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174438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995CED7-1B77-4B6E-967F-205F645105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2731BE-8A3A-42BB-BD5A-F9C471C850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6BA7AE-1CC1-4ECC-AEBD-24D262DA54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ED155C-FFAC-41EE-8B1E-CECCC68012A8}" type="datetime1">
              <a:rPr kumimoji="1" lang="ja-JP" altLang="en-US" smtClean="0"/>
              <a:t>2019/7/7</a:t>
            </a:fld>
            <a:endParaRPr kumimoji="1" lang="ja-JP" altLang="en-US"/>
          </a:p>
        </p:txBody>
      </p:sp>
      <p:sp>
        <p:nvSpPr>
          <p:cNvPr id="5" name="フッター プレースホルダー 4">
            <a:extLst>
              <a:ext uri="{FF2B5EF4-FFF2-40B4-BE49-F238E27FC236}">
                <a16:creationId xmlns:a16="http://schemas.microsoft.com/office/drawing/2014/main" id="{5877F2DA-4E76-4547-B733-429381D3C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154534E-9DCB-431B-A011-2F62E82FA3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31190686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ja-jp/dotnet/api/system.threading.tasks.parallel.foreach?view=netframework-4.8" TargetMode="External"/><Relationship Id="rId2" Type="http://schemas.openxmlformats.org/officeDocument/2006/relationships/hyperlink" Target="https://docs.microsoft.com/ja-jp/dotnet/api/system.collections.generic.dictionary-2?view=netframework-4.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0E3DCB-EEE4-44AE-A1B3-F12C8C38ECB6}"/>
              </a:ext>
            </a:extLst>
          </p:cNvPr>
          <p:cNvSpPr>
            <a:spLocks noGrp="1"/>
          </p:cNvSpPr>
          <p:nvPr>
            <p:ph type="ctrTitle"/>
          </p:nvPr>
        </p:nvSpPr>
        <p:spPr>
          <a:xfrm>
            <a:off x="211015" y="1122363"/>
            <a:ext cx="11802794" cy="2387600"/>
          </a:xfrm>
        </p:spPr>
        <p:txBody>
          <a:bodyPr/>
          <a:lstStyle/>
          <a:p>
            <a:r>
              <a:rPr kumimoji="1" lang="ja-JP" altLang="en-US"/>
              <a:t>故障シミュレーター作成報告</a:t>
            </a:r>
            <a:endParaRPr kumimoji="1" lang="ja-JP" altLang="en-US" dirty="0"/>
          </a:p>
        </p:txBody>
      </p:sp>
      <p:sp>
        <p:nvSpPr>
          <p:cNvPr id="3" name="字幕 2">
            <a:extLst>
              <a:ext uri="{FF2B5EF4-FFF2-40B4-BE49-F238E27FC236}">
                <a16:creationId xmlns:a16="http://schemas.microsoft.com/office/drawing/2014/main" id="{8E04EE34-A162-495A-AC79-99A5116E00B9}"/>
              </a:ext>
            </a:extLst>
          </p:cNvPr>
          <p:cNvSpPr>
            <a:spLocks noGrp="1"/>
          </p:cNvSpPr>
          <p:nvPr>
            <p:ph type="subTitle" idx="1"/>
          </p:nvPr>
        </p:nvSpPr>
        <p:spPr/>
        <p:txBody>
          <a:bodyPr/>
          <a:lstStyle/>
          <a:p>
            <a:pPr algn="r"/>
            <a:r>
              <a:rPr kumimoji="1" lang="ja-JP" altLang="en-US"/>
              <a:t>計算機システム研究室</a:t>
            </a:r>
            <a:endParaRPr kumimoji="1" lang="en-US" altLang="ja-JP"/>
          </a:p>
          <a:p>
            <a:pPr algn="r"/>
            <a:r>
              <a:rPr lang="en-US" altLang="ja-JP"/>
              <a:t>B4</a:t>
            </a:r>
            <a:r>
              <a:rPr lang="ja-JP" altLang="en-US"/>
              <a:t>段原丞治</a:t>
            </a:r>
            <a:endParaRPr kumimoji="1" lang="ja-JP" altLang="en-US" dirty="0"/>
          </a:p>
        </p:txBody>
      </p:sp>
      <p:sp>
        <p:nvSpPr>
          <p:cNvPr id="4" name="スライド番号プレースホルダー 3">
            <a:extLst>
              <a:ext uri="{FF2B5EF4-FFF2-40B4-BE49-F238E27FC236}">
                <a16:creationId xmlns:a16="http://schemas.microsoft.com/office/drawing/2014/main" id="{5D108EEF-674F-4470-9B87-BD1E7AA337EC}"/>
              </a:ext>
            </a:extLst>
          </p:cNvPr>
          <p:cNvSpPr>
            <a:spLocks noGrp="1"/>
          </p:cNvSpPr>
          <p:nvPr>
            <p:ph type="sldNum" sz="quarter" idx="12"/>
          </p:nvPr>
        </p:nvSpPr>
        <p:spPr/>
        <p:txBody>
          <a:bodyPr/>
          <a:lstStyle/>
          <a:p>
            <a:fld id="{4AF24D4B-76AD-46E2-B00B-D894D41E86CF}" type="slidenum">
              <a:rPr kumimoji="1" lang="ja-JP" altLang="en-US" smtClean="0"/>
              <a:t>1</a:t>
            </a:fld>
            <a:endParaRPr kumimoji="1" lang="ja-JP" altLang="en-US"/>
          </a:p>
        </p:txBody>
      </p:sp>
    </p:spTree>
    <p:extLst>
      <p:ext uri="{BB962C8B-B14F-4D97-AF65-F5344CB8AC3E}">
        <p14:creationId xmlns:p14="http://schemas.microsoft.com/office/powerpoint/2010/main" val="881966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884C7F-474B-4A5F-BF76-050EED090221}"/>
              </a:ext>
            </a:extLst>
          </p:cNvPr>
          <p:cNvSpPr>
            <a:spLocks noGrp="1"/>
          </p:cNvSpPr>
          <p:nvPr>
            <p:ph type="title"/>
          </p:nvPr>
        </p:nvSpPr>
        <p:spPr/>
        <p:txBody>
          <a:bodyPr/>
          <a:lstStyle/>
          <a:p>
            <a:r>
              <a:rPr lang="en-US" altLang="ja-JP" dirty="0"/>
              <a:t>3.1 </a:t>
            </a:r>
            <a:r>
              <a:rPr lang="en-US" altLang="ja-JP" dirty="0" err="1"/>
              <a:t>FindIndex</a:t>
            </a:r>
            <a:r>
              <a:rPr lang="ja-JP" altLang="en-US" dirty="0"/>
              <a:t>メソッド</a:t>
            </a:r>
            <a:r>
              <a:rPr lang="en-US" altLang="ja-JP" dirty="0">
                <a:solidFill>
                  <a:srgbClr val="FF0000"/>
                </a:solidFill>
              </a:rPr>
              <a:t>O(n)</a:t>
            </a:r>
            <a:r>
              <a:rPr lang="en-US" altLang="ja-JP" dirty="0"/>
              <a:t>-&gt;</a:t>
            </a:r>
            <a:r>
              <a:rPr lang="ja-JP" altLang="en-US" dirty="0"/>
              <a:t>辞書作成</a:t>
            </a:r>
            <a:endParaRPr kumimoji="1" lang="ja-JP" altLang="en-US" dirty="0"/>
          </a:p>
        </p:txBody>
      </p:sp>
      <p:sp>
        <p:nvSpPr>
          <p:cNvPr id="3" name="コンテンツ プレースホルダー 2">
            <a:extLst>
              <a:ext uri="{FF2B5EF4-FFF2-40B4-BE49-F238E27FC236}">
                <a16:creationId xmlns:a16="http://schemas.microsoft.com/office/drawing/2014/main" id="{73B67063-4C5C-40E9-88F3-6C284364D00F}"/>
              </a:ext>
            </a:extLst>
          </p:cNvPr>
          <p:cNvSpPr>
            <a:spLocks noGrp="1"/>
          </p:cNvSpPr>
          <p:nvPr>
            <p:ph idx="1"/>
          </p:nvPr>
        </p:nvSpPr>
        <p:spPr/>
        <p:txBody>
          <a:bodyPr/>
          <a:lstStyle/>
          <a:p>
            <a:r>
              <a:rPr kumimoji="1" lang="ja-JP" altLang="en-US" dirty="0"/>
              <a:t>回路番号と配列のインデックスの組み合わせを</a:t>
            </a:r>
            <a:r>
              <a:rPr kumimoji="1" lang="en-US" altLang="ja-JP" dirty="0"/>
              <a:t>Dictionary</a:t>
            </a:r>
            <a:r>
              <a:rPr kumimoji="1" lang="ja-JP" altLang="en-US" dirty="0"/>
              <a:t>で論理シミュレーター実行前に記録しておく</a:t>
            </a:r>
            <a:endParaRPr kumimoji="1" lang="en-US" altLang="ja-JP" dirty="0"/>
          </a:p>
          <a:p>
            <a:r>
              <a:rPr lang="en-US" altLang="ja-JP" dirty="0"/>
              <a:t>O(n) -&gt; </a:t>
            </a:r>
            <a:r>
              <a:rPr lang="en-US" altLang="ja-JP" dirty="0">
                <a:solidFill>
                  <a:srgbClr val="FF0000"/>
                </a:solidFill>
              </a:rPr>
              <a:t>O(1)</a:t>
            </a:r>
            <a:r>
              <a:rPr lang="ja-JP" altLang="en-US" dirty="0"/>
              <a:t>に速度改善</a:t>
            </a:r>
            <a:r>
              <a:rPr lang="en-US" altLang="ja-JP" dirty="0"/>
              <a:t>[1]</a:t>
            </a:r>
          </a:p>
          <a:p>
            <a:r>
              <a:rPr kumimoji="1" lang="ja-JP" altLang="en-US" dirty="0"/>
              <a:t>この変更で大幅に速度が速くなった</a:t>
            </a:r>
          </a:p>
        </p:txBody>
      </p:sp>
      <p:sp>
        <p:nvSpPr>
          <p:cNvPr id="4" name="スライド番号プレースホルダー 3">
            <a:extLst>
              <a:ext uri="{FF2B5EF4-FFF2-40B4-BE49-F238E27FC236}">
                <a16:creationId xmlns:a16="http://schemas.microsoft.com/office/drawing/2014/main" id="{210DE828-F4B2-4676-85A8-8FF1DBE7694D}"/>
              </a:ext>
            </a:extLst>
          </p:cNvPr>
          <p:cNvSpPr>
            <a:spLocks noGrp="1"/>
          </p:cNvSpPr>
          <p:nvPr>
            <p:ph type="sldNum" sz="quarter" idx="12"/>
          </p:nvPr>
        </p:nvSpPr>
        <p:spPr/>
        <p:txBody>
          <a:bodyPr/>
          <a:lstStyle/>
          <a:p>
            <a:fld id="{4AF24D4B-76AD-46E2-B00B-D894D41E86CF}" type="slidenum">
              <a:rPr kumimoji="1" lang="ja-JP" altLang="en-US" smtClean="0"/>
              <a:t>10</a:t>
            </a:fld>
            <a:endParaRPr kumimoji="1" lang="ja-JP" altLang="en-US"/>
          </a:p>
        </p:txBody>
      </p:sp>
    </p:spTree>
    <p:extLst>
      <p:ext uri="{BB962C8B-B14F-4D97-AF65-F5344CB8AC3E}">
        <p14:creationId xmlns:p14="http://schemas.microsoft.com/office/powerpoint/2010/main" val="69810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664C0-478E-41F6-AD1D-42C2AD4B012E}"/>
              </a:ext>
            </a:extLst>
          </p:cNvPr>
          <p:cNvSpPr>
            <a:spLocks noGrp="1"/>
          </p:cNvSpPr>
          <p:nvPr>
            <p:ph type="title"/>
          </p:nvPr>
        </p:nvSpPr>
        <p:spPr>
          <a:xfrm>
            <a:off x="337624" y="289047"/>
            <a:ext cx="12942277" cy="1325563"/>
          </a:xfrm>
        </p:spPr>
        <p:txBody>
          <a:bodyPr>
            <a:normAutofit/>
          </a:bodyPr>
          <a:lstStyle/>
          <a:p>
            <a:r>
              <a:rPr lang="en-US" altLang="ja-JP" sz="4000" dirty="0"/>
              <a:t>3.2 </a:t>
            </a:r>
            <a:r>
              <a:rPr lang="ja-JP" altLang="en-US" sz="4000" dirty="0"/>
              <a:t>故障箇所が正常値と同じでも処理を行っていた</a:t>
            </a:r>
            <a:endParaRPr kumimoji="1" lang="ja-JP" altLang="en-US" sz="4000" dirty="0"/>
          </a:p>
        </p:txBody>
      </p:sp>
      <p:sp>
        <p:nvSpPr>
          <p:cNvPr id="3" name="コンテンツ プレースホルダー 2">
            <a:extLst>
              <a:ext uri="{FF2B5EF4-FFF2-40B4-BE49-F238E27FC236}">
                <a16:creationId xmlns:a16="http://schemas.microsoft.com/office/drawing/2014/main" id="{E578CCE3-062E-4BCA-A865-E73A05A561CC}"/>
              </a:ext>
            </a:extLst>
          </p:cNvPr>
          <p:cNvSpPr>
            <a:spLocks noGrp="1"/>
          </p:cNvSpPr>
          <p:nvPr>
            <p:ph idx="1"/>
          </p:nvPr>
        </p:nvSpPr>
        <p:spPr/>
        <p:txBody>
          <a:bodyPr/>
          <a:lstStyle/>
          <a:p>
            <a:r>
              <a:rPr lang="ja-JP" altLang="en-US" dirty="0"/>
              <a:t>故障箇所が正常値と同じなら処理しない</a:t>
            </a:r>
            <a:endParaRPr lang="en-US" altLang="ja-JP" dirty="0"/>
          </a:p>
          <a:p>
            <a:r>
              <a:rPr kumimoji="1" lang="ja-JP" altLang="en-US" dirty="0"/>
              <a:t>その入力パターンは飛ばす</a:t>
            </a:r>
          </a:p>
        </p:txBody>
      </p:sp>
      <p:sp>
        <p:nvSpPr>
          <p:cNvPr id="4" name="スライド番号プレースホルダー 3">
            <a:extLst>
              <a:ext uri="{FF2B5EF4-FFF2-40B4-BE49-F238E27FC236}">
                <a16:creationId xmlns:a16="http://schemas.microsoft.com/office/drawing/2014/main" id="{A7A392C9-3A87-413F-B029-D68932300986}"/>
              </a:ext>
            </a:extLst>
          </p:cNvPr>
          <p:cNvSpPr>
            <a:spLocks noGrp="1"/>
          </p:cNvSpPr>
          <p:nvPr>
            <p:ph type="sldNum" sz="quarter" idx="12"/>
          </p:nvPr>
        </p:nvSpPr>
        <p:spPr/>
        <p:txBody>
          <a:bodyPr/>
          <a:lstStyle/>
          <a:p>
            <a:fld id="{4AF24D4B-76AD-46E2-B00B-D894D41E86CF}" type="slidenum">
              <a:rPr kumimoji="1" lang="ja-JP" altLang="en-US" smtClean="0"/>
              <a:t>11</a:t>
            </a:fld>
            <a:endParaRPr kumimoji="1" lang="ja-JP" altLang="en-US"/>
          </a:p>
        </p:txBody>
      </p:sp>
    </p:spTree>
    <p:extLst>
      <p:ext uri="{BB962C8B-B14F-4D97-AF65-F5344CB8AC3E}">
        <p14:creationId xmlns:p14="http://schemas.microsoft.com/office/powerpoint/2010/main" val="4093294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DBCE31-6736-4197-8590-025F012EABCC}"/>
              </a:ext>
            </a:extLst>
          </p:cNvPr>
          <p:cNvSpPr>
            <a:spLocks noGrp="1"/>
          </p:cNvSpPr>
          <p:nvPr>
            <p:ph type="title"/>
          </p:nvPr>
        </p:nvSpPr>
        <p:spPr>
          <a:xfrm>
            <a:off x="838199" y="365125"/>
            <a:ext cx="10992729" cy="1325563"/>
          </a:xfrm>
        </p:spPr>
        <p:txBody>
          <a:bodyPr/>
          <a:lstStyle/>
          <a:p>
            <a:r>
              <a:rPr lang="en-US" altLang="ja-JP" dirty="0"/>
              <a:t>3.3 </a:t>
            </a:r>
            <a:r>
              <a:rPr lang="ja-JP" altLang="en-US" dirty="0"/>
              <a:t>故障箇所から処理をしていなかった</a:t>
            </a:r>
            <a:endParaRPr kumimoji="1" lang="ja-JP" altLang="en-US" dirty="0"/>
          </a:p>
        </p:txBody>
      </p:sp>
      <p:sp>
        <p:nvSpPr>
          <p:cNvPr id="3" name="コンテンツ プレースホルダー 2">
            <a:extLst>
              <a:ext uri="{FF2B5EF4-FFF2-40B4-BE49-F238E27FC236}">
                <a16:creationId xmlns:a16="http://schemas.microsoft.com/office/drawing/2014/main" id="{91015FC7-4CFE-4628-99EC-577696E9860F}"/>
              </a:ext>
            </a:extLst>
          </p:cNvPr>
          <p:cNvSpPr>
            <a:spLocks noGrp="1"/>
          </p:cNvSpPr>
          <p:nvPr>
            <p:ph idx="1"/>
          </p:nvPr>
        </p:nvSpPr>
        <p:spPr/>
        <p:txBody>
          <a:bodyPr/>
          <a:lstStyle/>
          <a:p>
            <a:r>
              <a:rPr lang="ja-JP" altLang="en-US" dirty="0"/>
              <a:t>故障箇所から処理を実行</a:t>
            </a:r>
            <a:endParaRPr lang="en-US" altLang="ja-JP" dirty="0"/>
          </a:p>
          <a:p>
            <a:r>
              <a:rPr lang="ja-JP" altLang="en-US" dirty="0"/>
              <a:t>ループ内のインデックスが故障箇所になるまで</a:t>
            </a:r>
            <a:r>
              <a:rPr lang="en-US" altLang="ja-JP" dirty="0"/>
              <a:t>continue</a:t>
            </a:r>
            <a:r>
              <a:rPr lang="ja-JP" altLang="en-US" dirty="0"/>
              <a:t>する</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644ECD22-5460-420A-B8D9-38479AE855EA}"/>
              </a:ext>
            </a:extLst>
          </p:cNvPr>
          <p:cNvSpPr>
            <a:spLocks noGrp="1"/>
          </p:cNvSpPr>
          <p:nvPr>
            <p:ph type="sldNum" sz="quarter" idx="12"/>
          </p:nvPr>
        </p:nvSpPr>
        <p:spPr/>
        <p:txBody>
          <a:bodyPr/>
          <a:lstStyle/>
          <a:p>
            <a:fld id="{4AF24D4B-76AD-46E2-B00B-D894D41E86CF}" type="slidenum">
              <a:rPr kumimoji="1" lang="ja-JP" altLang="en-US" smtClean="0"/>
              <a:t>12</a:t>
            </a:fld>
            <a:endParaRPr kumimoji="1" lang="ja-JP" altLang="en-US"/>
          </a:p>
        </p:txBody>
      </p:sp>
    </p:spTree>
    <p:extLst>
      <p:ext uri="{BB962C8B-B14F-4D97-AF65-F5344CB8AC3E}">
        <p14:creationId xmlns:p14="http://schemas.microsoft.com/office/powerpoint/2010/main" val="2421415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8827C0-2DA2-4C67-A297-38FBED561B9D}"/>
              </a:ext>
            </a:extLst>
          </p:cNvPr>
          <p:cNvSpPr>
            <a:spLocks noGrp="1"/>
          </p:cNvSpPr>
          <p:nvPr>
            <p:ph type="title"/>
          </p:nvPr>
        </p:nvSpPr>
        <p:spPr>
          <a:xfrm>
            <a:off x="225083" y="373452"/>
            <a:ext cx="13097021" cy="1325563"/>
          </a:xfrm>
        </p:spPr>
        <p:txBody>
          <a:bodyPr>
            <a:normAutofit/>
          </a:bodyPr>
          <a:lstStyle/>
          <a:p>
            <a:r>
              <a:rPr lang="en-US" altLang="ja-JP" sz="3600" dirty="0"/>
              <a:t>3.4</a:t>
            </a:r>
            <a:r>
              <a:rPr lang="ja-JP" altLang="en-US" sz="3600" dirty="0"/>
              <a:t>故障が伝搬しなくなっても途中で処理を止めなかった</a:t>
            </a:r>
            <a:endParaRPr kumimoji="1" lang="ja-JP" altLang="en-US" sz="3600" dirty="0"/>
          </a:p>
        </p:txBody>
      </p:sp>
      <p:sp>
        <p:nvSpPr>
          <p:cNvPr id="3" name="コンテンツ プレースホルダー 2">
            <a:extLst>
              <a:ext uri="{FF2B5EF4-FFF2-40B4-BE49-F238E27FC236}">
                <a16:creationId xmlns:a16="http://schemas.microsoft.com/office/drawing/2014/main" id="{9CB95E3F-FF1B-4E88-979E-5D122A3D301D}"/>
              </a:ext>
            </a:extLst>
          </p:cNvPr>
          <p:cNvSpPr>
            <a:spLocks noGrp="1"/>
          </p:cNvSpPr>
          <p:nvPr>
            <p:ph idx="1"/>
          </p:nvPr>
        </p:nvSpPr>
        <p:spPr>
          <a:xfrm>
            <a:off x="838200" y="1699015"/>
            <a:ext cx="10515600" cy="5025342"/>
          </a:xfrm>
        </p:spPr>
        <p:txBody>
          <a:bodyPr>
            <a:normAutofit/>
          </a:bodyPr>
          <a:lstStyle/>
          <a:p>
            <a:r>
              <a:rPr lang="ja-JP" altLang="en-US" dirty="0"/>
              <a:t>故障が伝搬しなくなっても途中で処理を止めた</a:t>
            </a:r>
            <a:endParaRPr lang="en-US" altLang="ja-JP" dirty="0"/>
          </a:p>
          <a:p>
            <a:r>
              <a:rPr lang="ja-JP" altLang="en-US" dirty="0"/>
              <a:t>簡単なアルゴリズムは次のページ</a:t>
            </a:r>
            <a:endParaRPr lang="en-US" altLang="ja-JP" dirty="0"/>
          </a:p>
          <a:p>
            <a:pPr marL="514350" indent="-514350">
              <a:buFont typeface="+mj-lt"/>
              <a:buAutoNum type="arabicPeriod"/>
            </a:pPr>
            <a:endParaRPr kumimoji="1" lang="ja-JP" altLang="en-US" dirty="0"/>
          </a:p>
        </p:txBody>
      </p:sp>
      <p:sp>
        <p:nvSpPr>
          <p:cNvPr id="4" name="スライド番号プレースホルダー 3">
            <a:extLst>
              <a:ext uri="{FF2B5EF4-FFF2-40B4-BE49-F238E27FC236}">
                <a16:creationId xmlns:a16="http://schemas.microsoft.com/office/drawing/2014/main" id="{08D68B94-E635-4AD9-9B02-DF28B37F9BB7}"/>
              </a:ext>
            </a:extLst>
          </p:cNvPr>
          <p:cNvSpPr>
            <a:spLocks noGrp="1"/>
          </p:cNvSpPr>
          <p:nvPr>
            <p:ph type="sldNum" sz="quarter" idx="12"/>
          </p:nvPr>
        </p:nvSpPr>
        <p:spPr/>
        <p:txBody>
          <a:bodyPr/>
          <a:lstStyle/>
          <a:p>
            <a:fld id="{4AF24D4B-76AD-46E2-B00B-D894D41E86CF}" type="slidenum">
              <a:rPr kumimoji="1" lang="ja-JP" altLang="en-US" smtClean="0"/>
              <a:t>13</a:t>
            </a:fld>
            <a:endParaRPr kumimoji="1" lang="ja-JP" altLang="en-US"/>
          </a:p>
        </p:txBody>
      </p:sp>
    </p:spTree>
    <p:extLst>
      <p:ext uri="{BB962C8B-B14F-4D97-AF65-F5344CB8AC3E}">
        <p14:creationId xmlns:p14="http://schemas.microsoft.com/office/powerpoint/2010/main" val="2216419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BACC2E-3361-4D9F-A7B5-0A18ED0A6B23}"/>
              </a:ext>
            </a:extLst>
          </p:cNvPr>
          <p:cNvSpPr>
            <a:spLocks noGrp="1"/>
          </p:cNvSpPr>
          <p:nvPr>
            <p:ph type="title"/>
          </p:nvPr>
        </p:nvSpPr>
        <p:spPr/>
        <p:txBody>
          <a:bodyPr/>
          <a:lstStyle/>
          <a:p>
            <a:r>
              <a:rPr lang="ja-JP" altLang="en-US" dirty="0"/>
              <a:t>伝搬を途中で止めるアルゴリズムの流れ</a:t>
            </a:r>
            <a:endParaRPr kumimoji="1" lang="ja-JP" altLang="en-US" dirty="0"/>
          </a:p>
        </p:txBody>
      </p:sp>
      <p:sp>
        <p:nvSpPr>
          <p:cNvPr id="3" name="コンテンツ プレースホルダー 2">
            <a:extLst>
              <a:ext uri="{FF2B5EF4-FFF2-40B4-BE49-F238E27FC236}">
                <a16:creationId xmlns:a16="http://schemas.microsoft.com/office/drawing/2014/main" id="{A57784B5-D25A-441E-94E2-33540205DF22}"/>
              </a:ext>
            </a:extLst>
          </p:cNvPr>
          <p:cNvSpPr>
            <a:spLocks noGrp="1"/>
          </p:cNvSpPr>
          <p:nvPr>
            <p:ph idx="1"/>
          </p:nvPr>
        </p:nvSpPr>
        <p:spPr>
          <a:xfrm>
            <a:off x="838200" y="1825625"/>
            <a:ext cx="10515600" cy="4898732"/>
          </a:xfrm>
        </p:spPr>
        <p:txBody>
          <a:bodyPr>
            <a:normAutofit/>
          </a:bodyPr>
          <a:lstStyle/>
          <a:p>
            <a:pPr marL="514350" indent="-514350">
              <a:buFont typeface="+mj-lt"/>
              <a:buAutoNum type="arabicPeriod"/>
            </a:pPr>
            <a:r>
              <a:rPr lang="en-US" altLang="ja-JP" dirty="0" err="1"/>
              <a:t>PriorityQueue</a:t>
            </a:r>
            <a:r>
              <a:rPr lang="ja-JP" altLang="en-US" dirty="0"/>
              <a:t>に故障個所のインデックスを追加</a:t>
            </a:r>
            <a:endParaRPr lang="en-US" altLang="ja-JP" dirty="0"/>
          </a:p>
          <a:p>
            <a:pPr marL="514350" indent="-514350">
              <a:buFont typeface="+mj-lt"/>
              <a:buAutoNum type="arabicPeriod"/>
            </a:pPr>
            <a:r>
              <a:rPr lang="ja-JP" altLang="en-US" dirty="0"/>
              <a:t>キューからインデックスを取り出す</a:t>
            </a:r>
            <a:endParaRPr lang="en-US" altLang="ja-JP" dirty="0"/>
          </a:p>
          <a:p>
            <a:pPr marL="514350" indent="-514350">
              <a:buFont typeface="+mj-lt"/>
              <a:buAutoNum type="arabicPeriod"/>
            </a:pPr>
            <a:r>
              <a:rPr lang="ja-JP" altLang="en-US" dirty="0"/>
              <a:t>回路演算実行</a:t>
            </a:r>
            <a:endParaRPr lang="en-US" altLang="ja-JP" dirty="0"/>
          </a:p>
          <a:p>
            <a:pPr marL="514350" indent="-514350">
              <a:buFont typeface="+mj-lt"/>
              <a:buAutoNum type="arabicPeriod"/>
            </a:pPr>
            <a:r>
              <a:rPr lang="ja-JP" altLang="en-US" dirty="0"/>
              <a:t>故障伝搬したかつ、</a:t>
            </a:r>
            <a:r>
              <a:rPr lang="en-US" altLang="ja-JP" dirty="0"/>
              <a:t>PO</a:t>
            </a:r>
            <a:r>
              <a:rPr lang="ja-JP" altLang="en-US" dirty="0"/>
              <a:t>なら値が正常値のキャッシュと違うなら検知できたとして終了</a:t>
            </a:r>
            <a:endParaRPr lang="en-US" altLang="ja-JP" dirty="0"/>
          </a:p>
          <a:p>
            <a:pPr marL="514350" indent="-514350">
              <a:buFont typeface="+mj-lt"/>
              <a:buAutoNum type="arabicPeriod"/>
            </a:pPr>
            <a:r>
              <a:rPr lang="ja-JP" altLang="en-US" dirty="0"/>
              <a:t>故障伝搬したかつ、</a:t>
            </a:r>
            <a:r>
              <a:rPr lang="en-US" altLang="ja-JP" dirty="0"/>
              <a:t>PO</a:t>
            </a:r>
            <a:r>
              <a:rPr lang="ja-JP" altLang="en-US" dirty="0"/>
              <a:t>以外なら回路の出力線をキューにすべて追加</a:t>
            </a:r>
            <a:r>
              <a:rPr lang="en-US" altLang="ja-JP" dirty="0"/>
              <a:t>(</a:t>
            </a:r>
            <a:r>
              <a:rPr lang="ja-JP" altLang="en-US" dirty="0"/>
              <a:t>ソートは勝手にやってくれる</a:t>
            </a:r>
            <a:r>
              <a:rPr lang="en-US" altLang="ja-JP" dirty="0"/>
              <a:t>)</a:t>
            </a:r>
          </a:p>
          <a:p>
            <a:pPr marL="514350" indent="-514350">
              <a:buFont typeface="+mj-lt"/>
              <a:buAutoNum type="arabicPeriod"/>
            </a:pPr>
            <a:r>
              <a:rPr lang="ja-JP" altLang="en-US" dirty="0"/>
              <a:t>伝搬しなければ</a:t>
            </a:r>
            <a:r>
              <a:rPr lang="en-US" altLang="ja-JP" dirty="0"/>
              <a:t>2.</a:t>
            </a:r>
            <a:r>
              <a:rPr lang="ja-JP" altLang="en-US" dirty="0"/>
              <a:t>に飛ぶ</a:t>
            </a:r>
            <a:r>
              <a:rPr lang="en-US" altLang="ja-JP" dirty="0"/>
              <a:t> </a:t>
            </a:r>
          </a:p>
          <a:p>
            <a:pPr marL="514350" indent="-514350">
              <a:buFont typeface="+mj-lt"/>
              <a:buAutoNum type="arabicPeriod"/>
            </a:pPr>
            <a:r>
              <a:rPr lang="en-US" altLang="ja-JP" dirty="0"/>
              <a:t>2~6</a:t>
            </a:r>
            <a:r>
              <a:rPr lang="ja-JP" altLang="en-US" dirty="0"/>
              <a:t>を繰り返す</a:t>
            </a:r>
            <a:endParaRPr lang="en-US" altLang="ja-JP" dirty="0"/>
          </a:p>
          <a:p>
            <a:pPr marL="514350" indent="-514350">
              <a:buFont typeface="+mj-lt"/>
              <a:buAutoNum type="arabicPeriod"/>
            </a:pPr>
            <a:r>
              <a:rPr lang="ja-JP" altLang="en-US" dirty="0"/>
              <a:t>キューの中身が空になれば検出不可能</a:t>
            </a:r>
            <a:endParaRPr lang="en-US" altLang="ja-JP" dirty="0"/>
          </a:p>
          <a:p>
            <a:pPr marL="514350" indent="-514350">
              <a:buFont typeface="+mj-lt"/>
              <a:buAutoNum type="arabicPeriod"/>
            </a:pPr>
            <a:endParaRPr kumimoji="1" lang="ja-JP" altLang="en-US" dirty="0"/>
          </a:p>
        </p:txBody>
      </p:sp>
      <p:sp>
        <p:nvSpPr>
          <p:cNvPr id="4" name="スライド番号プレースホルダー 3">
            <a:extLst>
              <a:ext uri="{FF2B5EF4-FFF2-40B4-BE49-F238E27FC236}">
                <a16:creationId xmlns:a16="http://schemas.microsoft.com/office/drawing/2014/main" id="{2A979368-12B1-4E7C-AC0C-ED4FCC53575E}"/>
              </a:ext>
            </a:extLst>
          </p:cNvPr>
          <p:cNvSpPr>
            <a:spLocks noGrp="1"/>
          </p:cNvSpPr>
          <p:nvPr>
            <p:ph type="sldNum" sz="quarter" idx="12"/>
          </p:nvPr>
        </p:nvSpPr>
        <p:spPr/>
        <p:txBody>
          <a:bodyPr/>
          <a:lstStyle/>
          <a:p>
            <a:fld id="{4AF24D4B-76AD-46E2-B00B-D894D41E86CF}" type="slidenum">
              <a:rPr kumimoji="1" lang="ja-JP" altLang="en-US" smtClean="0"/>
              <a:t>14</a:t>
            </a:fld>
            <a:endParaRPr kumimoji="1" lang="ja-JP" altLang="en-US"/>
          </a:p>
        </p:txBody>
      </p:sp>
    </p:spTree>
    <p:extLst>
      <p:ext uri="{BB962C8B-B14F-4D97-AF65-F5344CB8AC3E}">
        <p14:creationId xmlns:p14="http://schemas.microsoft.com/office/powerpoint/2010/main" val="210211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B5C75-E0EA-497B-8E8F-ACD4BA2DA2ED}"/>
              </a:ext>
            </a:extLst>
          </p:cNvPr>
          <p:cNvSpPr>
            <a:spLocks noGrp="1"/>
          </p:cNvSpPr>
          <p:nvPr>
            <p:ph type="title"/>
          </p:nvPr>
        </p:nvSpPr>
        <p:spPr/>
        <p:txBody>
          <a:bodyPr/>
          <a:lstStyle/>
          <a:p>
            <a:r>
              <a:rPr kumimoji="1" lang="en-US" altLang="ja-JP" dirty="0"/>
              <a:t>4. </a:t>
            </a:r>
            <a:r>
              <a:rPr kumimoji="1" lang="ja-JP" altLang="en-US" dirty="0"/>
              <a:t>並列処理</a:t>
            </a:r>
          </a:p>
        </p:txBody>
      </p:sp>
      <p:sp>
        <p:nvSpPr>
          <p:cNvPr id="3" name="コンテンツ プレースホルダー 2">
            <a:extLst>
              <a:ext uri="{FF2B5EF4-FFF2-40B4-BE49-F238E27FC236}">
                <a16:creationId xmlns:a16="http://schemas.microsoft.com/office/drawing/2014/main" id="{9020FB69-C931-4039-A974-08007D8444C2}"/>
              </a:ext>
            </a:extLst>
          </p:cNvPr>
          <p:cNvSpPr>
            <a:spLocks noGrp="1"/>
          </p:cNvSpPr>
          <p:nvPr>
            <p:ph idx="1"/>
          </p:nvPr>
        </p:nvSpPr>
        <p:spPr/>
        <p:txBody>
          <a:bodyPr/>
          <a:lstStyle/>
          <a:p>
            <a:r>
              <a:rPr kumimoji="1" lang="en-US" altLang="ja-JP" dirty="0"/>
              <a:t>4.1 </a:t>
            </a:r>
            <a:r>
              <a:rPr kumimoji="1" lang="ja-JP" altLang="en-US" dirty="0"/>
              <a:t>並列処理の流れ</a:t>
            </a:r>
            <a:endParaRPr kumimoji="1" lang="en-US" altLang="ja-JP" dirty="0"/>
          </a:p>
          <a:p>
            <a:r>
              <a:rPr lang="en-US" altLang="ja-JP" dirty="0"/>
              <a:t>4.2 </a:t>
            </a:r>
            <a:r>
              <a:rPr lang="ja-JP" altLang="en-US" dirty="0"/>
              <a:t>並列処理の結果</a:t>
            </a:r>
            <a:endParaRPr lang="en-US" altLang="ja-JP" dirty="0"/>
          </a:p>
          <a:p>
            <a:r>
              <a:rPr kumimoji="1" lang="en-US" altLang="ja-JP" dirty="0"/>
              <a:t>4.3</a:t>
            </a:r>
            <a:r>
              <a:rPr lang="ja-JP" altLang="en-US" dirty="0"/>
              <a:t> 高速化後に並列処理を行うと遅くなる</a:t>
            </a:r>
            <a:endParaRPr lang="en-US" altLang="ja-JP" dirty="0"/>
          </a:p>
          <a:p>
            <a:r>
              <a:rPr kumimoji="1" lang="en-US" altLang="ja-JP" dirty="0"/>
              <a:t>4.4 </a:t>
            </a:r>
            <a:r>
              <a:rPr kumimoji="1" lang="ja-JP" altLang="en-US" dirty="0"/>
              <a:t>生成スレッド数を制限した結果</a:t>
            </a:r>
          </a:p>
        </p:txBody>
      </p:sp>
      <p:sp>
        <p:nvSpPr>
          <p:cNvPr id="4" name="スライド番号プレースホルダー 3">
            <a:extLst>
              <a:ext uri="{FF2B5EF4-FFF2-40B4-BE49-F238E27FC236}">
                <a16:creationId xmlns:a16="http://schemas.microsoft.com/office/drawing/2014/main" id="{85B2E5CE-B28F-4D08-AB11-8F66A1899430}"/>
              </a:ext>
            </a:extLst>
          </p:cNvPr>
          <p:cNvSpPr>
            <a:spLocks noGrp="1"/>
          </p:cNvSpPr>
          <p:nvPr>
            <p:ph type="sldNum" sz="quarter" idx="12"/>
          </p:nvPr>
        </p:nvSpPr>
        <p:spPr/>
        <p:txBody>
          <a:bodyPr/>
          <a:lstStyle/>
          <a:p>
            <a:fld id="{4AF24D4B-76AD-46E2-B00B-D894D41E86CF}" type="slidenum">
              <a:rPr kumimoji="1" lang="ja-JP" altLang="en-US" smtClean="0"/>
              <a:t>15</a:t>
            </a:fld>
            <a:endParaRPr kumimoji="1" lang="ja-JP" altLang="en-US"/>
          </a:p>
        </p:txBody>
      </p:sp>
    </p:spTree>
    <p:extLst>
      <p:ext uri="{BB962C8B-B14F-4D97-AF65-F5344CB8AC3E}">
        <p14:creationId xmlns:p14="http://schemas.microsoft.com/office/powerpoint/2010/main" val="333413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ADA0C9-03B1-4E4B-B1A8-ABE0FBA23743}"/>
              </a:ext>
            </a:extLst>
          </p:cNvPr>
          <p:cNvSpPr>
            <a:spLocks noGrp="1"/>
          </p:cNvSpPr>
          <p:nvPr>
            <p:ph type="title"/>
          </p:nvPr>
        </p:nvSpPr>
        <p:spPr/>
        <p:txBody>
          <a:bodyPr/>
          <a:lstStyle/>
          <a:p>
            <a:r>
              <a:rPr kumimoji="1" lang="en-US" altLang="ja-JP" dirty="0"/>
              <a:t>4.1 </a:t>
            </a:r>
            <a:r>
              <a:rPr kumimoji="1" lang="ja-JP" altLang="en-US" dirty="0"/>
              <a:t>並列処理の流れ</a:t>
            </a:r>
          </a:p>
        </p:txBody>
      </p:sp>
      <p:sp>
        <p:nvSpPr>
          <p:cNvPr id="3" name="コンテンツ プレースホルダー 2">
            <a:extLst>
              <a:ext uri="{FF2B5EF4-FFF2-40B4-BE49-F238E27FC236}">
                <a16:creationId xmlns:a16="http://schemas.microsoft.com/office/drawing/2014/main" id="{3D6EF87C-CB7B-43A0-BC68-997B3E52B804}"/>
              </a:ext>
            </a:extLst>
          </p:cNvPr>
          <p:cNvSpPr>
            <a:spLocks noGrp="1"/>
          </p:cNvSpPr>
          <p:nvPr>
            <p:ph idx="1"/>
          </p:nvPr>
        </p:nvSpPr>
        <p:spPr>
          <a:xfrm>
            <a:off x="548640" y="1825625"/>
            <a:ext cx="10805160" cy="4351338"/>
          </a:xfrm>
        </p:spPr>
        <p:txBody>
          <a:bodyPr>
            <a:normAutofit/>
          </a:bodyPr>
          <a:lstStyle/>
          <a:p>
            <a:r>
              <a:rPr kumimoji="1" lang="ja-JP" altLang="en-US" dirty="0"/>
              <a:t>故障シミュレーターの高速化を試す前に並列処理を行うことで処理時間を早めようとした</a:t>
            </a:r>
            <a:endParaRPr kumimoji="1" lang="en-US" altLang="ja-JP" dirty="0"/>
          </a:p>
          <a:p>
            <a:r>
              <a:rPr kumimoji="1" lang="en-US" altLang="ja-JP" dirty="0"/>
              <a:t>C#</a:t>
            </a:r>
            <a:r>
              <a:rPr kumimoji="1" lang="ja-JP" altLang="en-US" dirty="0"/>
              <a:t>の関数</a:t>
            </a:r>
            <a:r>
              <a:rPr kumimoji="1" lang="en-US" altLang="ja-JP" dirty="0" err="1">
                <a:solidFill>
                  <a:srgbClr val="FF0000"/>
                </a:solidFill>
              </a:rPr>
              <a:t>Parallel.ForEach</a:t>
            </a:r>
            <a:r>
              <a:rPr kumimoji="1" lang="en-US" altLang="ja-JP" dirty="0"/>
              <a:t>[2]</a:t>
            </a:r>
            <a:r>
              <a:rPr kumimoji="1" lang="ja-JP" altLang="en-US" dirty="0"/>
              <a:t>を使用して故障リストを</a:t>
            </a:r>
            <a:r>
              <a:rPr kumimoji="1" lang="en-US" altLang="ja-JP" dirty="0"/>
              <a:t>1</a:t>
            </a:r>
            <a:r>
              <a:rPr kumimoji="1" lang="ja-JP" altLang="en-US" dirty="0"/>
              <a:t>個の</a:t>
            </a:r>
            <a:r>
              <a:rPr lang="ja-JP" altLang="en-US" dirty="0"/>
              <a:t>コアで処理するのではなく、複数のコアを使用して同時に処理する</a:t>
            </a:r>
            <a:endParaRPr lang="en-US" altLang="ja-JP" dirty="0"/>
          </a:p>
          <a:p>
            <a:endParaRPr lang="en-US" altLang="ja-JP" dirty="0"/>
          </a:p>
          <a:p>
            <a:r>
              <a:rPr kumimoji="1" lang="ja-JP" altLang="en-US" dirty="0"/>
              <a:t>並列処理ではスレッドが共通使用する変数が</a:t>
            </a:r>
            <a:r>
              <a:rPr kumimoji="1" lang="en-US" altLang="ja-JP" dirty="0"/>
              <a:t>1</a:t>
            </a:r>
            <a:r>
              <a:rPr kumimoji="1" lang="ja-JP" altLang="en-US" dirty="0"/>
              <a:t>つでもあると値がおかしくなるため、</a:t>
            </a:r>
            <a:r>
              <a:rPr kumimoji="1" lang="ja-JP" altLang="en-US" dirty="0">
                <a:solidFill>
                  <a:srgbClr val="FF0000"/>
                </a:solidFill>
              </a:rPr>
              <a:t>値の奪い合い</a:t>
            </a:r>
            <a:r>
              <a:rPr kumimoji="1" lang="ja-JP" altLang="en-US" dirty="0"/>
              <a:t>が発生しないようにプログラムしなければならない</a:t>
            </a:r>
            <a:endParaRPr kumimoji="1" lang="en-US" altLang="ja-JP" dirty="0"/>
          </a:p>
          <a:p>
            <a:r>
              <a:rPr kumimoji="1" lang="ja-JP" altLang="en-US" dirty="0"/>
              <a:t>特に値の書き換えが問題になる </a:t>
            </a:r>
            <a:r>
              <a:rPr kumimoji="1" lang="ja-JP" altLang="en-US" dirty="0">
                <a:solidFill>
                  <a:srgbClr val="FF0000"/>
                </a:solidFill>
              </a:rPr>
              <a:t>読み取りは問題なかった</a:t>
            </a:r>
          </a:p>
        </p:txBody>
      </p:sp>
      <p:sp>
        <p:nvSpPr>
          <p:cNvPr id="4" name="スライド番号プレースホルダー 3">
            <a:extLst>
              <a:ext uri="{FF2B5EF4-FFF2-40B4-BE49-F238E27FC236}">
                <a16:creationId xmlns:a16="http://schemas.microsoft.com/office/drawing/2014/main" id="{D6D36CE1-4F51-4451-BB7E-8D05DDE6BB55}"/>
              </a:ext>
            </a:extLst>
          </p:cNvPr>
          <p:cNvSpPr>
            <a:spLocks noGrp="1"/>
          </p:cNvSpPr>
          <p:nvPr>
            <p:ph type="sldNum" sz="quarter" idx="12"/>
          </p:nvPr>
        </p:nvSpPr>
        <p:spPr/>
        <p:txBody>
          <a:bodyPr/>
          <a:lstStyle/>
          <a:p>
            <a:fld id="{4AF24D4B-76AD-46E2-B00B-D894D41E86CF}" type="slidenum">
              <a:rPr kumimoji="1" lang="ja-JP" altLang="en-US" smtClean="0"/>
              <a:t>16</a:t>
            </a:fld>
            <a:endParaRPr kumimoji="1" lang="ja-JP" altLang="en-US"/>
          </a:p>
        </p:txBody>
      </p:sp>
    </p:spTree>
    <p:extLst>
      <p:ext uri="{BB962C8B-B14F-4D97-AF65-F5344CB8AC3E}">
        <p14:creationId xmlns:p14="http://schemas.microsoft.com/office/powerpoint/2010/main" val="1202161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44D480-7C92-40C2-B41F-780CDF9568AA}"/>
              </a:ext>
            </a:extLst>
          </p:cNvPr>
          <p:cNvSpPr>
            <a:spLocks noGrp="1"/>
          </p:cNvSpPr>
          <p:nvPr>
            <p:ph type="title"/>
          </p:nvPr>
        </p:nvSpPr>
        <p:spPr/>
        <p:txBody>
          <a:bodyPr/>
          <a:lstStyle/>
          <a:p>
            <a:r>
              <a:rPr kumimoji="1" lang="en-US" altLang="ja-JP" dirty="0"/>
              <a:t>4.2 </a:t>
            </a:r>
            <a:r>
              <a:rPr kumimoji="1" lang="ja-JP" altLang="en-US" dirty="0"/>
              <a:t>並列処理の結果</a:t>
            </a:r>
          </a:p>
        </p:txBody>
      </p:sp>
      <p:sp>
        <p:nvSpPr>
          <p:cNvPr id="3" name="コンテンツ プレースホルダー 2">
            <a:extLst>
              <a:ext uri="{FF2B5EF4-FFF2-40B4-BE49-F238E27FC236}">
                <a16:creationId xmlns:a16="http://schemas.microsoft.com/office/drawing/2014/main" id="{CA3E6857-CF39-406E-AF13-DED52B344282}"/>
              </a:ext>
            </a:extLst>
          </p:cNvPr>
          <p:cNvSpPr>
            <a:spLocks noGrp="1"/>
          </p:cNvSpPr>
          <p:nvPr>
            <p:ph idx="1"/>
          </p:nvPr>
        </p:nvSpPr>
        <p:spPr/>
        <p:txBody>
          <a:bodyPr/>
          <a:lstStyle/>
          <a:p>
            <a:r>
              <a:rPr lang="ja-JP" altLang="en-US" dirty="0"/>
              <a:t>並列化前の</a:t>
            </a:r>
            <a:r>
              <a:rPr kumimoji="1" lang="en-US" altLang="ja-JP" dirty="0"/>
              <a:t>e432</a:t>
            </a:r>
            <a:r>
              <a:rPr kumimoji="1" lang="ja-JP" altLang="en-US" dirty="0"/>
              <a:t>の処理時間</a:t>
            </a:r>
            <a:r>
              <a:rPr kumimoji="1" lang="en-US" altLang="ja-JP" dirty="0"/>
              <a:t>20</a:t>
            </a:r>
            <a:r>
              <a:rPr kumimoji="1" lang="ja-JP" altLang="en-US" dirty="0"/>
              <a:t>秒から</a:t>
            </a:r>
            <a:r>
              <a:rPr kumimoji="1" lang="en-US" altLang="ja-JP" dirty="0"/>
              <a:t>3</a:t>
            </a:r>
            <a:r>
              <a:rPr kumimoji="1" lang="ja-JP" altLang="en-US" dirty="0"/>
              <a:t>秒程度まで改善された</a:t>
            </a:r>
            <a:endParaRPr kumimoji="1" lang="en-US" altLang="ja-JP" dirty="0"/>
          </a:p>
          <a:p>
            <a:r>
              <a:rPr lang="en-US" altLang="ja-JP" dirty="0"/>
              <a:t>CPU</a:t>
            </a:r>
            <a:r>
              <a:rPr lang="ja-JP" altLang="en-US" dirty="0"/>
              <a:t>の使用率がほぼ</a:t>
            </a:r>
            <a:r>
              <a:rPr lang="en-US" altLang="ja-JP" dirty="0">
                <a:solidFill>
                  <a:srgbClr val="FF0000"/>
                </a:solidFill>
              </a:rPr>
              <a:t>100%</a:t>
            </a:r>
            <a:r>
              <a:rPr lang="ja-JP" altLang="en-US" dirty="0"/>
              <a:t>になりファンが音を立てだした</a:t>
            </a:r>
            <a:endParaRPr lang="en-US" altLang="ja-JP" dirty="0"/>
          </a:p>
          <a:p>
            <a:endParaRPr kumimoji="1" lang="en-US" altLang="ja-JP" dirty="0"/>
          </a:p>
          <a:p>
            <a:r>
              <a:rPr lang="en-US" altLang="ja-JP" dirty="0"/>
              <a:t>3.</a:t>
            </a:r>
            <a:r>
              <a:rPr lang="ja-JP" altLang="en-US" dirty="0"/>
              <a:t>の</a:t>
            </a:r>
            <a:r>
              <a:rPr lang="ja-JP" altLang="en-US" dirty="0">
                <a:solidFill>
                  <a:srgbClr val="00B0F0"/>
                </a:solidFill>
              </a:rPr>
              <a:t>高速化</a:t>
            </a:r>
            <a:r>
              <a:rPr lang="ja-JP" altLang="en-US" dirty="0"/>
              <a:t>を行った後に並列処理を行ったところ</a:t>
            </a:r>
            <a:r>
              <a:rPr lang="ja-JP" altLang="en-US" dirty="0">
                <a:solidFill>
                  <a:srgbClr val="FF0000"/>
                </a:solidFill>
              </a:rPr>
              <a:t>処理時間が遅くなった</a:t>
            </a:r>
            <a:endParaRPr lang="en-US" altLang="ja-JP" dirty="0">
              <a:solidFill>
                <a:srgbClr val="FF0000"/>
              </a:solidFill>
            </a:endParaRPr>
          </a:p>
        </p:txBody>
      </p:sp>
      <p:sp>
        <p:nvSpPr>
          <p:cNvPr id="4" name="スライド番号プレースホルダー 3">
            <a:extLst>
              <a:ext uri="{FF2B5EF4-FFF2-40B4-BE49-F238E27FC236}">
                <a16:creationId xmlns:a16="http://schemas.microsoft.com/office/drawing/2014/main" id="{63BA892C-B98E-4710-8593-0C13A97E8EE2}"/>
              </a:ext>
            </a:extLst>
          </p:cNvPr>
          <p:cNvSpPr>
            <a:spLocks noGrp="1"/>
          </p:cNvSpPr>
          <p:nvPr>
            <p:ph type="sldNum" sz="quarter" idx="12"/>
          </p:nvPr>
        </p:nvSpPr>
        <p:spPr/>
        <p:txBody>
          <a:bodyPr/>
          <a:lstStyle/>
          <a:p>
            <a:fld id="{4AF24D4B-76AD-46E2-B00B-D894D41E86CF}" type="slidenum">
              <a:rPr kumimoji="1" lang="ja-JP" altLang="en-US" smtClean="0"/>
              <a:t>17</a:t>
            </a:fld>
            <a:endParaRPr kumimoji="1" lang="ja-JP" altLang="en-US"/>
          </a:p>
        </p:txBody>
      </p:sp>
    </p:spTree>
    <p:extLst>
      <p:ext uri="{BB962C8B-B14F-4D97-AF65-F5344CB8AC3E}">
        <p14:creationId xmlns:p14="http://schemas.microsoft.com/office/powerpoint/2010/main" val="2357737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8587DB-2663-4C54-BF4F-D01B4DF0CA27}"/>
              </a:ext>
            </a:extLst>
          </p:cNvPr>
          <p:cNvSpPr>
            <a:spLocks noGrp="1"/>
          </p:cNvSpPr>
          <p:nvPr>
            <p:ph type="title"/>
          </p:nvPr>
        </p:nvSpPr>
        <p:spPr/>
        <p:txBody>
          <a:bodyPr/>
          <a:lstStyle/>
          <a:p>
            <a:r>
              <a:rPr kumimoji="1" lang="en-US" altLang="ja-JP" dirty="0"/>
              <a:t>4.3</a:t>
            </a:r>
            <a:r>
              <a:rPr lang="ja-JP" altLang="en-US" dirty="0"/>
              <a:t>高速化後に並列処理を行うと遅くなる</a:t>
            </a:r>
            <a:endParaRPr kumimoji="1" lang="ja-JP" altLang="en-US" dirty="0"/>
          </a:p>
        </p:txBody>
      </p:sp>
      <p:sp>
        <p:nvSpPr>
          <p:cNvPr id="3" name="コンテンツ プレースホルダー 2">
            <a:extLst>
              <a:ext uri="{FF2B5EF4-FFF2-40B4-BE49-F238E27FC236}">
                <a16:creationId xmlns:a16="http://schemas.microsoft.com/office/drawing/2014/main" id="{CF2A3FA7-5BA4-498E-93FC-16D819290462}"/>
              </a:ext>
            </a:extLst>
          </p:cNvPr>
          <p:cNvSpPr>
            <a:spLocks noGrp="1"/>
          </p:cNvSpPr>
          <p:nvPr>
            <p:ph idx="1"/>
          </p:nvPr>
        </p:nvSpPr>
        <p:spPr>
          <a:xfrm>
            <a:off x="323557" y="1825625"/>
            <a:ext cx="11030243" cy="4351338"/>
          </a:xfrm>
        </p:spPr>
        <p:txBody>
          <a:bodyPr/>
          <a:lstStyle/>
          <a:p>
            <a:r>
              <a:rPr lang="ja-JP" altLang="en-US" dirty="0"/>
              <a:t>高速化後に遅くなった原因はおそらく、スレッド生成の処理が普通に処理を行う時間より上回ってしまうことで遅くなってしまったと思われる</a:t>
            </a:r>
            <a:endParaRPr lang="en-US" altLang="ja-JP" dirty="0"/>
          </a:p>
          <a:p>
            <a:r>
              <a:rPr lang="ja-JP" altLang="en-US" dirty="0"/>
              <a:t>一般的にスレッド生成の処理コストは</a:t>
            </a:r>
            <a:r>
              <a:rPr lang="ja-JP" altLang="en-US" dirty="0">
                <a:solidFill>
                  <a:srgbClr val="FF0000"/>
                </a:solidFill>
              </a:rPr>
              <a:t>高い</a:t>
            </a:r>
            <a:endParaRPr lang="en-US" altLang="ja-JP" dirty="0">
              <a:solidFill>
                <a:srgbClr val="FF0000"/>
              </a:solidFill>
            </a:endParaRPr>
          </a:p>
          <a:p>
            <a:endParaRPr lang="en-US" altLang="ja-JP" dirty="0"/>
          </a:p>
          <a:p>
            <a:r>
              <a:rPr lang="ja-JP" altLang="en-US" dirty="0"/>
              <a:t>故障シミュレーターで並列処理を有効に使用するためには</a:t>
            </a:r>
            <a:r>
              <a:rPr lang="ja-JP" altLang="en-US" dirty="0">
                <a:solidFill>
                  <a:srgbClr val="FF0000"/>
                </a:solidFill>
              </a:rPr>
              <a:t>スレッド生成上限を適切に決める必要</a:t>
            </a:r>
            <a:r>
              <a:rPr lang="ja-JP" altLang="en-US" dirty="0"/>
              <a:t>がある</a:t>
            </a:r>
            <a:endParaRPr lang="en-US" altLang="ja-JP" dirty="0"/>
          </a:p>
        </p:txBody>
      </p:sp>
      <p:sp>
        <p:nvSpPr>
          <p:cNvPr id="4" name="スライド番号プレースホルダー 3">
            <a:extLst>
              <a:ext uri="{FF2B5EF4-FFF2-40B4-BE49-F238E27FC236}">
                <a16:creationId xmlns:a16="http://schemas.microsoft.com/office/drawing/2014/main" id="{166A846F-FFA0-4339-9148-FF29F4120872}"/>
              </a:ext>
            </a:extLst>
          </p:cNvPr>
          <p:cNvSpPr>
            <a:spLocks noGrp="1"/>
          </p:cNvSpPr>
          <p:nvPr>
            <p:ph type="sldNum" sz="quarter" idx="12"/>
          </p:nvPr>
        </p:nvSpPr>
        <p:spPr/>
        <p:txBody>
          <a:bodyPr/>
          <a:lstStyle/>
          <a:p>
            <a:fld id="{4AF24D4B-76AD-46E2-B00B-D894D41E86CF}" type="slidenum">
              <a:rPr kumimoji="1" lang="ja-JP" altLang="en-US" smtClean="0"/>
              <a:t>18</a:t>
            </a:fld>
            <a:endParaRPr kumimoji="1" lang="ja-JP" altLang="en-US"/>
          </a:p>
        </p:txBody>
      </p:sp>
    </p:spTree>
    <p:extLst>
      <p:ext uri="{BB962C8B-B14F-4D97-AF65-F5344CB8AC3E}">
        <p14:creationId xmlns:p14="http://schemas.microsoft.com/office/powerpoint/2010/main" val="2919552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E538D-1073-4B93-88E6-888C3B34E4A8}"/>
              </a:ext>
            </a:extLst>
          </p:cNvPr>
          <p:cNvSpPr>
            <a:spLocks noGrp="1"/>
          </p:cNvSpPr>
          <p:nvPr>
            <p:ph type="title"/>
          </p:nvPr>
        </p:nvSpPr>
        <p:spPr/>
        <p:txBody>
          <a:bodyPr/>
          <a:lstStyle/>
          <a:p>
            <a:r>
              <a:rPr lang="en-US" altLang="ja-JP" dirty="0"/>
              <a:t>4.4 </a:t>
            </a:r>
            <a:r>
              <a:rPr lang="ja-JP" altLang="en-US" dirty="0"/>
              <a:t>生成スレッド数を制限した結果</a:t>
            </a:r>
            <a:endParaRPr kumimoji="1" lang="ja-JP" altLang="en-US" dirty="0"/>
          </a:p>
        </p:txBody>
      </p:sp>
      <p:sp>
        <p:nvSpPr>
          <p:cNvPr id="3" name="コンテンツ プレースホルダー 2">
            <a:extLst>
              <a:ext uri="{FF2B5EF4-FFF2-40B4-BE49-F238E27FC236}">
                <a16:creationId xmlns:a16="http://schemas.microsoft.com/office/drawing/2014/main" id="{5BAFA100-6477-4906-B1BE-B04278CE5A3A}"/>
              </a:ext>
            </a:extLst>
          </p:cNvPr>
          <p:cNvSpPr>
            <a:spLocks noGrp="1"/>
          </p:cNvSpPr>
          <p:nvPr>
            <p:ph idx="1"/>
          </p:nvPr>
        </p:nvSpPr>
        <p:spPr/>
        <p:txBody>
          <a:bodyPr/>
          <a:lstStyle/>
          <a:p>
            <a:r>
              <a:rPr kumimoji="1" lang="en-US" altLang="ja-JP" dirty="0"/>
              <a:t>C#</a:t>
            </a:r>
            <a:r>
              <a:rPr kumimoji="1" lang="ja-JP" altLang="en-US" dirty="0"/>
              <a:t>の</a:t>
            </a:r>
            <a:r>
              <a:rPr kumimoji="1" lang="en-US" altLang="ja-JP" dirty="0" err="1"/>
              <a:t>Parallel.ForEach</a:t>
            </a:r>
            <a:r>
              <a:rPr kumimoji="1" lang="ja-JP" altLang="en-US" dirty="0"/>
              <a:t>はスレッド数上限を指定しないと自動で複数個生成される</a:t>
            </a:r>
            <a:endParaRPr kumimoji="1" lang="en-US" altLang="ja-JP" dirty="0"/>
          </a:p>
          <a:p>
            <a:r>
              <a:rPr lang="ja-JP" altLang="en-US" dirty="0"/>
              <a:t>オプションでスレッド数を調整すると速度の改善が見られた</a:t>
            </a:r>
            <a:endParaRPr lang="en-US" altLang="ja-JP" dirty="0"/>
          </a:p>
          <a:p>
            <a:endParaRPr lang="en-US" altLang="ja-JP" dirty="0"/>
          </a:p>
          <a:p>
            <a:r>
              <a:rPr kumimoji="1" lang="ja-JP" altLang="en-US" dirty="0"/>
              <a:t>実行環境 </a:t>
            </a:r>
            <a:r>
              <a:rPr kumimoji="1" lang="en-US" altLang="ja-JP" dirty="0"/>
              <a:t>Core i7-7700(</a:t>
            </a:r>
            <a:r>
              <a:rPr kumimoji="1" lang="ja-JP" altLang="en-US" dirty="0"/>
              <a:t>コア数</a:t>
            </a:r>
            <a:r>
              <a:rPr kumimoji="1" lang="en-US" altLang="ja-JP" dirty="0"/>
              <a:t>:4</a:t>
            </a:r>
            <a:r>
              <a:rPr kumimoji="1" lang="ja-JP" altLang="en-US" dirty="0"/>
              <a:t>スレッド数</a:t>
            </a:r>
            <a:r>
              <a:rPr kumimoji="1" lang="en-US" altLang="ja-JP" dirty="0"/>
              <a:t>:8)</a:t>
            </a:r>
            <a:r>
              <a:rPr kumimoji="1" lang="ja-JP" altLang="en-US" dirty="0"/>
              <a:t>ではスレッド生成上限を</a:t>
            </a:r>
            <a:r>
              <a:rPr kumimoji="1" lang="en-US" altLang="ja-JP" u="sng" dirty="0">
                <a:solidFill>
                  <a:srgbClr val="FF0000"/>
                </a:solidFill>
              </a:rPr>
              <a:t>3</a:t>
            </a:r>
            <a:r>
              <a:rPr kumimoji="1" lang="ja-JP" altLang="en-US" dirty="0"/>
              <a:t>に指定するとよいパフォーマンスがでた</a:t>
            </a:r>
            <a:endParaRPr kumimoji="1" lang="en-US" altLang="ja-JP" dirty="0"/>
          </a:p>
          <a:p>
            <a:endParaRPr lang="en-US" altLang="ja-JP" dirty="0"/>
          </a:p>
          <a:p>
            <a:r>
              <a:rPr kumimoji="1" lang="en-US" altLang="ja-JP" dirty="0"/>
              <a:t>e432</a:t>
            </a:r>
            <a:r>
              <a:rPr kumimoji="1" lang="ja-JP" altLang="en-US" dirty="0"/>
              <a:t>回路は高速化前と比べて</a:t>
            </a:r>
            <a:r>
              <a:rPr kumimoji="1" lang="ja-JP" altLang="en-US" dirty="0">
                <a:solidFill>
                  <a:srgbClr val="FF0000"/>
                </a:solidFill>
              </a:rPr>
              <a:t>約</a:t>
            </a:r>
            <a:r>
              <a:rPr kumimoji="1" lang="en-US" altLang="ja-JP" dirty="0">
                <a:solidFill>
                  <a:srgbClr val="FF0000"/>
                </a:solidFill>
              </a:rPr>
              <a:t>250</a:t>
            </a:r>
            <a:r>
              <a:rPr kumimoji="1" lang="ja-JP" altLang="en-US" dirty="0">
                <a:solidFill>
                  <a:srgbClr val="FF0000"/>
                </a:solidFill>
              </a:rPr>
              <a:t>倍</a:t>
            </a:r>
            <a:r>
              <a:rPr kumimoji="1" lang="ja-JP" altLang="en-US" dirty="0"/>
              <a:t>速くなった</a:t>
            </a:r>
            <a:endParaRPr kumimoji="1" lang="en-US" altLang="ja-JP" dirty="0"/>
          </a:p>
        </p:txBody>
      </p:sp>
      <p:sp>
        <p:nvSpPr>
          <p:cNvPr id="4" name="スライド番号プレースホルダー 3">
            <a:extLst>
              <a:ext uri="{FF2B5EF4-FFF2-40B4-BE49-F238E27FC236}">
                <a16:creationId xmlns:a16="http://schemas.microsoft.com/office/drawing/2014/main" id="{89654CF2-FF4C-439E-959E-F2D131FB2B81}"/>
              </a:ext>
            </a:extLst>
          </p:cNvPr>
          <p:cNvSpPr>
            <a:spLocks noGrp="1"/>
          </p:cNvSpPr>
          <p:nvPr>
            <p:ph type="sldNum" sz="quarter" idx="12"/>
          </p:nvPr>
        </p:nvSpPr>
        <p:spPr/>
        <p:txBody>
          <a:bodyPr/>
          <a:lstStyle/>
          <a:p>
            <a:fld id="{4AF24D4B-76AD-46E2-B00B-D894D41E86CF}" type="slidenum">
              <a:rPr kumimoji="1" lang="ja-JP" altLang="en-US" smtClean="0"/>
              <a:t>19</a:t>
            </a:fld>
            <a:endParaRPr kumimoji="1" lang="ja-JP" altLang="en-US"/>
          </a:p>
        </p:txBody>
      </p:sp>
    </p:spTree>
    <p:extLst>
      <p:ext uri="{BB962C8B-B14F-4D97-AF65-F5344CB8AC3E}">
        <p14:creationId xmlns:p14="http://schemas.microsoft.com/office/powerpoint/2010/main" val="162696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65CA-7F3D-405B-9A78-3D44FD5BDFD1}"/>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3A6B9A74-BED3-477F-AA70-157A4609E873}"/>
              </a:ext>
            </a:extLst>
          </p:cNvPr>
          <p:cNvSpPr>
            <a:spLocks noGrp="1"/>
          </p:cNvSpPr>
          <p:nvPr>
            <p:ph idx="1"/>
          </p:nvPr>
        </p:nvSpPr>
        <p:spPr/>
        <p:txBody>
          <a:bodyPr/>
          <a:lstStyle/>
          <a:p>
            <a:r>
              <a:rPr kumimoji="1" lang="ja-JP" altLang="en-US" dirty="0"/>
              <a:t>論理シミュレーター</a:t>
            </a:r>
            <a:endParaRPr kumimoji="1" lang="en-US" altLang="ja-JP" dirty="0"/>
          </a:p>
          <a:p>
            <a:r>
              <a:rPr lang="ja-JP" altLang="en-US" dirty="0"/>
              <a:t>故障シミュレーター</a:t>
            </a:r>
            <a:endParaRPr lang="en-US" altLang="ja-JP" dirty="0"/>
          </a:p>
          <a:p>
            <a:r>
              <a:rPr kumimoji="1" lang="ja-JP" altLang="en-US" dirty="0"/>
              <a:t>故障シミュレーターの高速化</a:t>
            </a:r>
            <a:endParaRPr kumimoji="1" lang="en-US" altLang="ja-JP" dirty="0"/>
          </a:p>
          <a:p>
            <a:r>
              <a:rPr lang="ja-JP" altLang="en-US" dirty="0"/>
              <a:t>並列処理の効果</a:t>
            </a:r>
            <a:endParaRPr lang="en-US" altLang="ja-JP" dirty="0"/>
          </a:p>
          <a:p>
            <a:r>
              <a:rPr lang="ja-JP" altLang="en-US" dirty="0"/>
              <a:t>処理時間</a:t>
            </a:r>
            <a:r>
              <a:rPr kumimoji="1" lang="ja-JP" altLang="en-US" dirty="0"/>
              <a:t>結果</a:t>
            </a:r>
            <a:endParaRPr kumimoji="1" lang="en-US" altLang="ja-JP" dirty="0"/>
          </a:p>
          <a:p>
            <a:r>
              <a:rPr lang="ja-JP" altLang="en-US" dirty="0"/>
              <a:t>参考文献</a:t>
            </a:r>
            <a:endParaRPr kumimoji="1" lang="ja-JP" altLang="en-US" dirty="0"/>
          </a:p>
        </p:txBody>
      </p:sp>
      <p:sp>
        <p:nvSpPr>
          <p:cNvPr id="4" name="スライド番号プレースホルダー 3">
            <a:extLst>
              <a:ext uri="{FF2B5EF4-FFF2-40B4-BE49-F238E27FC236}">
                <a16:creationId xmlns:a16="http://schemas.microsoft.com/office/drawing/2014/main" id="{579DEB9B-F781-41AE-9EFD-DAE159790375}"/>
              </a:ext>
            </a:extLst>
          </p:cNvPr>
          <p:cNvSpPr>
            <a:spLocks noGrp="1"/>
          </p:cNvSpPr>
          <p:nvPr>
            <p:ph type="sldNum" sz="quarter" idx="12"/>
          </p:nvPr>
        </p:nvSpPr>
        <p:spPr/>
        <p:txBody>
          <a:bodyPr/>
          <a:lstStyle/>
          <a:p>
            <a:fld id="{4AF24D4B-76AD-46E2-B00B-D894D41E86CF}" type="slidenum">
              <a:rPr kumimoji="1" lang="ja-JP" altLang="en-US" smtClean="0"/>
              <a:t>2</a:t>
            </a:fld>
            <a:endParaRPr kumimoji="1" lang="ja-JP" altLang="en-US"/>
          </a:p>
        </p:txBody>
      </p:sp>
    </p:spTree>
    <p:extLst>
      <p:ext uri="{BB962C8B-B14F-4D97-AF65-F5344CB8AC3E}">
        <p14:creationId xmlns:p14="http://schemas.microsoft.com/office/powerpoint/2010/main" val="3721310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7C44E6-8D7D-4DFB-B8E6-2A91072BFAA8}"/>
              </a:ext>
            </a:extLst>
          </p:cNvPr>
          <p:cNvSpPr>
            <a:spLocks noGrp="1"/>
          </p:cNvSpPr>
          <p:nvPr>
            <p:ph type="title"/>
          </p:nvPr>
        </p:nvSpPr>
        <p:spPr/>
        <p:txBody>
          <a:bodyPr/>
          <a:lstStyle/>
          <a:p>
            <a:r>
              <a:rPr kumimoji="1" lang="en-US" altLang="ja-JP" dirty="0"/>
              <a:t>5. </a:t>
            </a:r>
            <a:r>
              <a:rPr kumimoji="1" lang="ja-JP" altLang="en-US" dirty="0"/>
              <a:t>処理時間結果 </a:t>
            </a:r>
            <a:r>
              <a:rPr kumimoji="1" lang="en-US" altLang="ja-JP" dirty="0"/>
              <a:t>e</a:t>
            </a:r>
            <a:r>
              <a:rPr kumimoji="1" lang="ja-JP" altLang="en-US" dirty="0"/>
              <a:t>回路</a:t>
            </a:r>
          </a:p>
        </p:txBody>
      </p:sp>
      <p:graphicFrame>
        <p:nvGraphicFramePr>
          <p:cNvPr id="4" name="コンテンツ プレースホルダー 3">
            <a:extLst>
              <a:ext uri="{FF2B5EF4-FFF2-40B4-BE49-F238E27FC236}">
                <a16:creationId xmlns:a16="http://schemas.microsoft.com/office/drawing/2014/main" id="{F3C4059F-759F-46AD-9C50-B4202F8D43E4}"/>
              </a:ext>
            </a:extLst>
          </p:cNvPr>
          <p:cNvGraphicFramePr>
            <a:graphicFrameLocks noGrp="1"/>
          </p:cNvGraphicFramePr>
          <p:nvPr>
            <p:ph idx="1"/>
            <p:extLst>
              <p:ext uri="{D42A27DB-BD31-4B8C-83A1-F6EECF244321}">
                <p14:modId xmlns:p14="http://schemas.microsoft.com/office/powerpoint/2010/main" val="3276355843"/>
              </p:ext>
            </p:extLst>
          </p:nvPr>
        </p:nvGraphicFramePr>
        <p:xfrm>
          <a:off x="1714500" y="1849279"/>
          <a:ext cx="8763000" cy="43484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626973591"/>
                    </a:ext>
                  </a:extLst>
                </a:gridCol>
                <a:gridCol w="1752600">
                  <a:extLst>
                    <a:ext uri="{9D8B030D-6E8A-4147-A177-3AD203B41FA5}">
                      <a16:colId xmlns:a16="http://schemas.microsoft.com/office/drawing/2014/main" val="435737870"/>
                    </a:ext>
                  </a:extLst>
                </a:gridCol>
                <a:gridCol w="1752600">
                  <a:extLst>
                    <a:ext uri="{9D8B030D-6E8A-4147-A177-3AD203B41FA5}">
                      <a16:colId xmlns:a16="http://schemas.microsoft.com/office/drawing/2014/main" val="2932179339"/>
                    </a:ext>
                  </a:extLst>
                </a:gridCol>
                <a:gridCol w="1752600">
                  <a:extLst>
                    <a:ext uri="{9D8B030D-6E8A-4147-A177-3AD203B41FA5}">
                      <a16:colId xmlns:a16="http://schemas.microsoft.com/office/drawing/2014/main" val="1525804143"/>
                    </a:ext>
                  </a:extLst>
                </a:gridCol>
                <a:gridCol w="1752600">
                  <a:extLst>
                    <a:ext uri="{9D8B030D-6E8A-4147-A177-3AD203B41FA5}">
                      <a16:colId xmlns:a16="http://schemas.microsoft.com/office/drawing/2014/main" val="1052547310"/>
                    </a:ext>
                  </a:extLst>
                </a:gridCol>
              </a:tblGrid>
              <a:tr h="370840">
                <a:tc>
                  <a:txBody>
                    <a:bodyPr/>
                    <a:lstStyle/>
                    <a:p>
                      <a:pPr algn="ctr"/>
                      <a:endParaRPr kumimoji="1" lang="ja-JP" altLang="en-US" dirty="0"/>
                    </a:p>
                  </a:txBody>
                  <a:tcPr/>
                </a:tc>
                <a:tc>
                  <a:txBody>
                    <a:bodyPr/>
                    <a:lstStyle/>
                    <a:p>
                      <a:pPr algn="ctr"/>
                      <a:r>
                        <a:rPr kumimoji="1" lang="ja-JP" altLang="en-US" dirty="0"/>
                        <a:t>普通に実行</a:t>
                      </a:r>
                      <a:r>
                        <a:rPr kumimoji="1" lang="en-US" altLang="ja-JP" dirty="0"/>
                        <a:t>(/s)</a:t>
                      </a:r>
                      <a:endParaRPr kumimoji="1" lang="ja-JP" altLang="en-US" dirty="0"/>
                    </a:p>
                  </a:txBody>
                  <a:tcPr/>
                </a:tc>
                <a:tc>
                  <a:txBody>
                    <a:bodyPr/>
                    <a:lstStyle/>
                    <a:p>
                      <a:pPr algn="ctr"/>
                      <a:r>
                        <a:rPr kumimoji="1" lang="ja-JP" altLang="en-US" dirty="0"/>
                        <a:t>並列化スレッド数</a:t>
                      </a:r>
                      <a:r>
                        <a:rPr kumimoji="1" lang="en-US" altLang="ja-JP" dirty="0"/>
                        <a:t>:2(/s)</a:t>
                      </a:r>
                      <a:endParaRPr kumimoji="1" lang="ja-JP" altLang="en-US" dirty="0"/>
                    </a:p>
                  </a:txBody>
                  <a:tcPr/>
                </a:tc>
                <a:tc>
                  <a:txBody>
                    <a:bodyPr/>
                    <a:lstStyle/>
                    <a:p>
                      <a:pPr algn="ctr"/>
                      <a:r>
                        <a:rPr kumimoji="1" lang="ja-JP" altLang="en-US" dirty="0"/>
                        <a:t>並列化スレッド数</a:t>
                      </a:r>
                      <a:r>
                        <a:rPr kumimoji="1" lang="en-US" altLang="ja-JP" dirty="0"/>
                        <a:t>:3(/s)</a:t>
                      </a:r>
                      <a:endParaRPr kumimoji="1" lang="ja-JP" altLang="en-US" dirty="0"/>
                    </a:p>
                  </a:txBody>
                  <a:tcPr/>
                </a:tc>
                <a:tc>
                  <a:txBody>
                    <a:bodyPr/>
                    <a:lstStyle/>
                    <a:p>
                      <a:pPr algn="ctr"/>
                      <a:r>
                        <a:rPr kumimoji="1" lang="ja-JP" altLang="en-US" dirty="0"/>
                        <a:t>並列化スレッド数</a:t>
                      </a:r>
                      <a:r>
                        <a:rPr kumimoji="1" lang="en-US" altLang="ja-JP" dirty="0"/>
                        <a:t>:4(/s)</a:t>
                      </a:r>
                      <a:endParaRPr kumimoji="1" lang="ja-JP" altLang="en-US" dirty="0"/>
                    </a:p>
                  </a:txBody>
                  <a:tcPr/>
                </a:tc>
                <a:extLst>
                  <a:ext uri="{0D108BD9-81ED-4DB2-BD59-A6C34878D82A}">
                    <a16:rowId xmlns:a16="http://schemas.microsoft.com/office/drawing/2014/main" val="177116742"/>
                  </a:ext>
                </a:extLst>
              </a:tr>
              <a:tr h="370840">
                <a:tc>
                  <a:txBody>
                    <a:bodyPr/>
                    <a:lstStyle/>
                    <a:p>
                      <a:pPr algn="ctr"/>
                      <a:r>
                        <a:rPr kumimoji="1" lang="en-US" altLang="ja-JP" dirty="0"/>
                        <a:t>e432</a:t>
                      </a:r>
                      <a:endParaRPr kumimoji="1" lang="ja-JP" altLang="en-US" dirty="0"/>
                    </a:p>
                  </a:txBody>
                  <a:tcPr/>
                </a:tc>
                <a:tc>
                  <a:txBody>
                    <a:bodyPr/>
                    <a:lstStyle/>
                    <a:p>
                      <a:pPr algn="ctr"/>
                      <a:r>
                        <a:rPr kumimoji="1" lang="en-US" altLang="ja-JP" dirty="0"/>
                        <a:t>0.1</a:t>
                      </a:r>
                      <a:endParaRPr kumimoji="1" lang="ja-JP" altLang="en-US" dirty="0"/>
                    </a:p>
                  </a:txBody>
                  <a:tcPr/>
                </a:tc>
                <a:tc>
                  <a:txBody>
                    <a:bodyPr/>
                    <a:lstStyle/>
                    <a:p>
                      <a:pPr algn="ctr"/>
                      <a:endParaRPr kumimoji="1" lang="ja-JP" altLang="en-US" dirty="0"/>
                    </a:p>
                  </a:txBody>
                  <a:tcPr/>
                </a:tc>
                <a:tc>
                  <a:txBody>
                    <a:bodyPr/>
                    <a:lstStyle/>
                    <a:p>
                      <a:pPr algn="ctr"/>
                      <a:r>
                        <a:rPr kumimoji="1" lang="en-US" altLang="ja-JP" dirty="0"/>
                        <a:t>0.07</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5549162"/>
                  </a:ext>
                </a:extLst>
              </a:tr>
              <a:tr h="370840">
                <a:tc>
                  <a:txBody>
                    <a:bodyPr/>
                    <a:lstStyle/>
                    <a:p>
                      <a:pPr algn="ctr"/>
                      <a:r>
                        <a:rPr kumimoji="1" lang="en-US" altLang="ja-JP" dirty="0"/>
                        <a:t>e499</a:t>
                      </a:r>
                      <a:endParaRPr kumimoji="1" lang="ja-JP" altLang="en-US" dirty="0"/>
                    </a:p>
                  </a:txBody>
                  <a:tcPr/>
                </a:tc>
                <a:tc>
                  <a:txBody>
                    <a:bodyPr/>
                    <a:lstStyle/>
                    <a:p>
                      <a:pPr algn="ctr"/>
                      <a:r>
                        <a:rPr kumimoji="1" lang="en-US" altLang="ja-JP" dirty="0"/>
                        <a:t>0.1</a:t>
                      </a:r>
                      <a:endParaRPr kumimoji="1" lang="ja-JP" altLang="en-US" dirty="0"/>
                    </a:p>
                  </a:txBody>
                  <a:tcPr/>
                </a:tc>
                <a:tc>
                  <a:txBody>
                    <a:bodyPr/>
                    <a:lstStyle/>
                    <a:p>
                      <a:pPr algn="ctr"/>
                      <a:endParaRPr kumimoji="1" lang="ja-JP" altLang="en-US"/>
                    </a:p>
                  </a:txBody>
                  <a:tcPr/>
                </a:tc>
                <a:tc>
                  <a:txBody>
                    <a:bodyPr/>
                    <a:lstStyle/>
                    <a:p>
                      <a:pPr algn="ctr"/>
                      <a:r>
                        <a:rPr kumimoji="1" lang="en-US" altLang="ja-JP" dirty="0"/>
                        <a:t>0.072</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4264530241"/>
                  </a:ext>
                </a:extLst>
              </a:tr>
              <a:tr h="370840">
                <a:tc>
                  <a:txBody>
                    <a:bodyPr/>
                    <a:lstStyle/>
                    <a:p>
                      <a:pPr algn="ctr"/>
                      <a:r>
                        <a:rPr kumimoji="1" lang="en-US" altLang="ja-JP" dirty="0"/>
                        <a:t>e880</a:t>
                      </a:r>
                      <a:endParaRPr kumimoji="1" lang="ja-JP" altLang="en-US" dirty="0"/>
                    </a:p>
                  </a:txBody>
                  <a:tcPr/>
                </a:tc>
                <a:tc>
                  <a:txBody>
                    <a:bodyPr/>
                    <a:lstStyle/>
                    <a:p>
                      <a:pPr algn="ctr"/>
                      <a:r>
                        <a:rPr kumimoji="1" lang="en-US" altLang="ja-JP" dirty="0"/>
                        <a:t>0.11</a:t>
                      </a:r>
                      <a:endParaRPr kumimoji="1" lang="ja-JP" altLang="en-US" dirty="0"/>
                    </a:p>
                  </a:txBody>
                  <a:tcPr/>
                </a:tc>
                <a:tc>
                  <a:txBody>
                    <a:bodyPr/>
                    <a:lstStyle/>
                    <a:p>
                      <a:pPr algn="ctr"/>
                      <a:endParaRPr kumimoji="1" lang="ja-JP" altLang="en-US"/>
                    </a:p>
                  </a:txBody>
                  <a:tcPr/>
                </a:tc>
                <a:tc>
                  <a:txBody>
                    <a:bodyPr/>
                    <a:lstStyle/>
                    <a:p>
                      <a:pPr algn="ctr"/>
                      <a:r>
                        <a:rPr kumimoji="1" lang="en-US" altLang="ja-JP" dirty="0"/>
                        <a:t>0.08</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020222170"/>
                  </a:ext>
                </a:extLst>
              </a:tr>
              <a:tr h="370840">
                <a:tc>
                  <a:txBody>
                    <a:bodyPr/>
                    <a:lstStyle/>
                    <a:p>
                      <a:pPr algn="ctr"/>
                      <a:r>
                        <a:rPr kumimoji="1" lang="en-US" altLang="ja-JP" dirty="0"/>
                        <a:t>e1355</a:t>
                      </a:r>
                      <a:endParaRPr kumimoji="1" lang="ja-JP" altLang="en-US" dirty="0"/>
                    </a:p>
                  </a:txBody>
                  <a:tcPr/>
                </a:tc>
                <a:tc>
                  <a:txBody>
                    <a:bodyPr/>
                    <a:lstStyle/>
                    <a:p>
                      <a:pPr algn="ctr"/>
                      <a:r>
                        <a:rPr kumimoji="1" lang="en-US" altLang="ja-JP" dirty="0"/>
                        <a:t>0.13</a:t>
                      </a:r>
                      <a:endParaRPr kumimoji="1" lang="ja-JP" altLang="en-US" dirty="0"/>
                    </a:p>
                  </a:txBody>
                  <a:tcPr/>
                </a:tc>
                <a:tc>
                  <a:txBody>
                    <a:bodyPr/>
                    <a:lstStyle/>
                    <a:p>
                      <a:pPr algn="ctr"/>
                      <a:endParaRPr kumimoji="1" lang="ja-JP" altLang="en-US"/>
                    </a:p>
                  </a:txBody>
                  <a:tcPr/>
                </a:tc>
                <a:tc>
                  <a:txBody>
                    <a:bodyPr/>
                    <a:lstStyle/>
                    <a:p>
                      <a:pPr algn="ctr"/>
                      <a:r>
                        <a:rPr kumimoji="1" lang="en-US" altLang="ja-JP" dirty="0"/>
                        <a:t>0.1</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949209766"/>
                  </a:ext>
                </a:extLst>
              </a:tr>
              <a:tr h="370840">
                <a:tc>
                  <a:txBody>
                    <a:bodyPr/>
                    <a:lstStyle/>
                    <a:p>
                      <a:pPr algn="ctr"/>
                      <a:r>
                        <a:rPr kumimoji="1" lang="en-US" altLang="ja-JP" dirty="0"/>
                        <a:t>e1908</a:t>
                      </a:r>
                      <a:endParaRPr kumimoji="1" lang="ja-JP" altLang="en-US" dirty="0"/>
                    </a:p>
                  </a:txBody>
                  <a:tcPr/>
                </a:tc>
                <a:tc>
                  <a:txBody>
                    <a:bodyPr/>
                    <a:lstStyle/>
                    <a:p>
                      <a:pPr algn="ctr"/>
                      <a:r>
                        <a:rPr kumimoji="1" lang="en-US" altLang="ja-JP" dirty="0"/>
                        <a:t>0.18</a:t>
                      </a:r>
                      <a:endParaRPr kumimoji="1" lang="ja-JP" altLang="en-US" dirty="0"/>
                    </a:p>
                  </a:txBody>
                  <a:tcPr/>
                </a:tc>
                <a:tc>
                  <a:txBody>
                    <a:bodyPr/>
                    <a:lstStyle/>
                    <a:p>
                      <a:pPr algn="ctr"/>
                      <a:endParaRPr kumimoji="1" lang="ja-JP" altLang="en-US"/>
                    </a:p>
                  </a:txBody>
                  <a:tcPr/>
                </a:tc>
                <a:tc>
                  <a:txBody>
                    <a:bodyPr/>
                    <a:lstStyle/>
                    <a:p>
                      <a:pPr algn="ctr"/>
                      <a:r>
                        <a:rPr kumimoji="1" lang="en-US" altLang="ja-JP" dirty="0"/>
                        <a:t>0.12</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984065472"/>
                  </a:ext>
                </a:extLst>
              </a:tr>
              <a:tr h="370840">
                <a:tc>
                  <a:txBody>
                    <a:bodyPr/>
                    <a:lstStyle/>
                    <a:p>
                      <a:pPr algn="ctr"/>
                      <a:r>
                        <a:rPr kumimoji="1" lang="en-US" altLang="ja-JP" dirty="0"/>
                        <a:t>e2670</a:t>
                      </a:r>
                      <a:endParaRPr kumimoji="1" lang="ja-JP" altLang="en-US" dirty="0"/>
                    </a:p>
                  </a:txBody>
                  <a:tcPr/>
                </a:tc>
                <a:tc>
                  <a:txBody>
                    <a:bodyPr/>
                    <a:lstStyle/>
                    <a:p>
                      <a:pPr algn="ctr"/>
                      <a:r>
                        <a:rPr kumimoji="1" lang="en-US" altLang="ja-JP" dirty="0"/>
                        <a:t>0.2</a:t>
                      </a:r>
                      <a:endParaRPr kumimoji="1" lang="ja-JP" altLang="en-US" dirty="0"/>
                    </a:p>
                  </a:txBody>
                  <a:tcPr/>
                </a:tc>
                <a:tc>
                  <a:txBody>
                    <a:bodyPr/>
                    <a:lstStyle/>
                    <a:p>
                      <a:pPr algn="ctr"/>
                      <a:endParaRPr kumimoji="1" lang="ja-JP" altLang="en-US"/>
                    </a:p>
                  </a:txBody>
                  <a:tcPr/>
                </a:tc>
                <a:tc>
                  <a:txBody>
                    <a:bodyPr/>
                    <a:lstStyle/>
                    <a:p>
                      <a:pPr algn="ctr"/>
                      <a:r>
                        <a:rPr kumimoji="1" lang="en-US" altLang="ja-JP" dirty="0"/>
                        <a:t>0.14</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76183977"/>
                  </a:ext>
                </a:extLst>
              </a:tr>
              <a:tr h="370840">
                <a:tc>
                  <a:txBody>
                    <a:bodyPr/>
                    <a:lstStyle/>
                    <a:p>
                      <a:pPr algn="ctr"/>
                      <a:r>
                        <a:rPr kumimoji="1" lang="en-US" altLang="ja-JP" dirty="0"/>
                        <a:t>e3540</a:t>
                      </a:r>
                      <a:endParaRPr kumimoji="1" lang="ja-JP" altLang="en-US" dirty="0"/>
                    </a:p>
                  </a:txBody>
                  <a:tcPr/>
                </a:tc>
                <a:tc>
                  <a:txBody>
                    <a:bodyPr/>
                    <a:lstStyle/>
                    <a:p>
                      <a:pPr algn="ctr"/>
                      <a:r>
                        <a:rPr kumimoji="1" lang="en-US" altLang="ja-JP" dirty="0"/>
                        <a:t>0.25</a:t>
                      </a:r>
                      <a:endParaRPr kumimoji="1" lang="ja-JP" altLang="en-US" dirty="0"/>
                    </a:p>
                  </a:txBody>
                  <a:tcPr/>
                </a:tc>
                <a:tc>
                  <a:txBody>
                    <a:bodyPr/>
                    <a:lstStyle/>
                    <a:p>
                      <a:pPr algn="ctr"/>
                      <a:endParaRPr kumimoji="1" lang="ja-JP" altLang="en-US"/>
                    </a:p>
                  </a:txBody>
                  <a:tcPr/>
                </a:tc>
                <a:tc>
                  <a:txBody>
                    <a:bodyPr/>
                    <a:lstStyle/>
                    <a:p>
                      <a:pPr algn="ctr"/>
                      <a:r>
                        <a:rPr kumimoji="1" lang="en-US" altLang="ja-JP" dirty="0"/>
                        <a:t>0.18</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307167464"/>
                  </a:ext>
                </a:extLst>
              </a:tr>
              <a:tr h="370840">
                <a:tc>
                  <a:txBody>
                    <a:bodyPr/>
                    <a:lstStyle/>
                    <a:p>
                      <a:pPr algn="ctr"/>
                      <a:r>
                        <a:rPr kumimoji="1" lang="en-US" altLang="ja-JP" dirty="0"/>
                        <a:t>e5315</a:t>
                      </a:r>
                      <a:endParaRPr kumimoji="1" lang="ja-JP" altLang="en-US" dirty="0"/>
                    </a:p>
                  </a:txBody>
                  <a:tcPr/>
                </a:tc>
                <a:tc>
                  <a:txBody>
                    <a:bodyPr/>
                    <a:lstStyle/>
                    <a:p>
                      <a:pPr algn="ctr"/>
                      <a:r>
                        <a:rPr kumimoji="1" lang="en-US" altLang="ja-JP" dirty="0"/>
                        <a:t>0.3</a:t>
                      </a:r>
                      <a:endParaRPr kumimoji="1" lang="ja-JP" altLang="en-US" dirty="0"/>
                    </a:p>
                  </a:txBody>
                  <a:tcPr/>
                </a:tc>
                <a:tc>
                  <a:txBody>
                    <a:bodyPr/>
                    <a:lstStyle/>
                    <a:p>
                      <a:pPr algn="ctr"/>
                      <a:endParaRPr kumimoji="1" lang="ja-JP" altLang="en-US"/>
                    </a:p>
                  </a:txBody>
                  <a:tcPr/>
                </a:tc>
                <a:tc>
                  <a:txBody>
                    <a:bodyPr/>
                    <a:lstStyle/>
                    <a:p>
                      <a:pPr algn="ctr"/>
                      <a:r>
                        <a:rPr kumimoji="1" lang="en-US" altLang="ja-JP" dirty="0"/>
                        <a:t>0.2</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597544247"/>
                  </a:ext>
                </a:extLst>
              </a:tr>
              <a:tr h="370840">
                <a:tc>
                  <a:txBody>
                    <a:bodyPr/>
                    <a:lstStyle/>
                    <a:p>
                      <a:pPr algn="ctr"/>
                      <a:r>
                        <a:rPr kumimoji="1" lang="en-US" altLang="ja-JP" dirty="0"/>
                        <a:t>e6288</a:t>
                      </a:r>
                      <a:endParaRPr kumimoji="1" lang="ja-JP" altLang="en-US" dirty="0"/>
                    </a:p>
                  </a:txBody>
                  <a:tcPr/>
                </a:tc>
                <a:tc>
                  <a:txBody>
                    <a:bodyPr/>
                    <a:lstStyle/>
                    <a:p>
                      <a:pPr algn="ctr"/>
                      <a:r>
                        <a:rPr kumimoji="1" lang="en-US" altLang="ja-JP" dirty="0"/>
                        <a:t>0.42</a:t>
                      </a:r>
                      <a:endParaRPr kumimoji="1" lang="ja-JP" altLang="en-US" dirty="0"/>
                    </a:p>
                  </a:txBody>
                  <a:tcPr/>
                </a:tc>
                <a:tc>
                  <a:txBody>
                    <a:bodyPr/>
                    <a:lstStyle/>
                    <a:p>
                      <a:pPr algn="ctr"/>
                      <a:endParaRPr kumimoji="1" lang="ja-JP" altLang="en-US"/>
                    </a:p>
                  </a:txBody>
                  <a:tcPr/>
                </a:tc>
                <a:tc>
                  <a:txBody>
                    <a:bodyPr/>
                    <a:lstStyle/>
                    <a:p>
                      <a:pPr algn="ctr"/>
                      <a:r>
                        <a:rPr kumimoji="1" lang="en-US" altLang="ja-JP" dirty="0"/>
                        <a:t>0.21</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28821270"/>
                  </a:ext>
                </a:extLst>
              </a:tr>
              <a:tr h="370840">
                <a:tc>
                  <a:txBody>
                    <a:bodyPr/>
                    <a:lstStyle/>
                    <a:p>
                      <a:pPr algn="ctr"/>
                      <a:r>
                        <a:rPr kumimoji="1" lang="en-US" altLang="ja-JP" dirty="0"/>
                        <a:t>e7552</a:t>
                      </a:r>
                      <a:endParaRPr kumimoji="1" lang="ja-JP" altLang="en-US" dirty="0"/>
                    </a:p>
                  </a:txBody>
                  <a:tcPr/>
                </a:tc>
                <a:tc>
                  <a:txBody>
                    <a:bodyPr/>
                    <a:lstStyle/>
                    <a:p>
                      <a:pPr algn="ctr"/>
                      <a:r>
                        <a:rPr kumimoji="1" lang="en-US" altLang="ja-JP" dirty="0"/>
                        <a:t>0.58</a:t>
                      </a:r>
                      <a:endParaRPr kumimoji="1" lang="ja-JP" altLang="en-US" dirty="0"/>
                    </a:p>
                  </a:txBody>
                  <a:tcPr/>
                </a:tc>
                <a:tc>
                  <a:txBody>
                    <a:bodyPr/>
                    <a:lstStyle/>
                    <a:p>
                      <a:pPr algn="ctr"/>
                      <a:endParaRPr kumimoji="1" lang="ja-JP" altLang="en-US" dirty="0"/>
                    </a:p>
                  </a:txBody>
                  <a:tcPr/>
                </a:tc>
                <a:tc>
                  <a:txBody>
                    <a:bodyPr/>
                    <a:lstStyle/>
                    <a:p>
                      <a:pPr algn="ctr"/>
                      <a:r>
                        <a:rPr kumimoji="1" lang="en-US" altLang="ja-JP" dirty="0"/>
                        <a:t>0.45</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788155107"/>
                  </a:ext>
                </a:extLst>
              </a:tr>
            </a:tbl>
          </a:graphicData>
        </a:graphic>
      </p:graphicFrame>
      <p:sp>
        <p:nvSpPr>
          <p:cNvPr id="5" name="スライド番号プレースホルダー 4">
            <a:extLst>
              <a:ext uri="{FF2B5EF4-FFF2-40B4-BE49-F238E27FC236}">
                <a16:creationId xmlns:a16="http://schemas.microsoft.com/office/drawing/2014/main" id="{06CE9CBC-B5B6-4AC2-A6E9-77DE09ADBC7D}"/>
              </a:ext>
            </a:extLst>
          </p:cNvPr>
          <p:cNvSpPr>
            <a:spLocks noGrp="1"/>
          </p:cNvSpPr>
          <p:nvPr>
            <p:ph type="sldNum" sz="quarter" idx="12"/>
          </p:nvPr>
        </p:nvSpPr>
        <p:spPr/>
        <p:txBody>
          <a:bodyPr/>
          <a:lstStyle/>
          <a:p>
            <a:fld id="{4AF24D4B-76AD-46E2-B00B-D894D41E86CF}" type="slidenum">
              <a:rPr kumimoji="1" lang="ja-JP" altLang="en-US" smtClean="0"/>
              <a:t>20</a:t>
            </a:fld>
            <a:endParaRPr kumimoji="1" lang="ja-JP" altLang="en-US"/>
          </a:p>
        </p:txBody>
      </p:sp>
    </p:spTree>
    <p:extLst>
      <p:ext uri="{BB962C8B-B14F-4D97-AF65-F5344CB8AC3E}">
        <p14:creationId xmlns:p14="http://schemas.microsoft.com/office/powerpoint/2010/main" val="4273673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9B786C-9143-42C5-AFB9-6A5903EADD27}"/>
              </a:ext>
            </a:extLst>
          </p:cNvPr>
          <p:cNvSpPr>
            <a:spLocks noGrp="1"/>
          </p:cNvSpPr>
          <p:nvPr>
            <p:ph type="title"/>
          </p:nvPr>
        </p:nvSpPr>
        <p:spPr/>
        <p:txBody>
          <a:bodyPr/>
          <a:lstStyle/>
          <a:p>
            <a:r>
              <a:rPr lang="en-US" altLang="ja-JP" dirty="0"/>
              <a:t>5. </a:t>
            </a:r>
            <a:r>
              <a:rPr lang="ja-JP" altLang="en-US" dirty="0"/>
              <a:t>処理時間結果 </a:t>
            </a:r>
            <a:r>
              <a:rPr lang="en-US" altLang="ja-JP" dirty="0"/>
              <a:t>cs</a:t>
            </a:r>
            <a:r>
              <a:rPr lang="ja-JP" altLang="en-US" dirty="0"/>
              <a:t>回路</a:t>
            </a:r>
            <a:endParaRPr kumimoji="1" lang="ja-JP" altLang="en-US" dirty="0"/>
          </a:p>
        </p:txBody>
      </p:sp>
      <p:graphicFrame>
        <p:nvGraphicFramePr>
          <p:cNvPr id="4" name="コンテンツ プレースホルダー 3">
            <a:extLst>
              <a:ext uri="{FF2B5EF4-FFF2-40B4-BE49-F238E27FC236}">
                <a16:creationId xmlns:a16="http://schemas.microsoft.com/office/drawing/2014/main" id="{857751DD-C781-4C48-BD48-9A80D83B5D0F}"/>
              </a:ext>
            </a:extLst>
          </p:cNvPr>
          <p:cNvGraphicFramePr>
            <a:graphicFrameLocks noGrp="1"/>
          </p:cNvGraphicFramePr>
          <p:nvPr>
            <p:ph idx="1"/>
            <p:extLst>
              <p:ext uri="{D42A27DB-BD31-4B8C-83A1-F6EECF244321}">
                <p14:modId xmlns:p14="http://schemas.microsoft.com/office/powerpoint/2010/main" val="3155183092"/>
              </p:ext>
            </p:extLst>
          </p:nvPr>
        </p:nvGraphicFramePr>
        <p:xfrm>
          <a:off x="1714500" y="1463040"/>
          <a:ext cx="8763000" cy="28651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33296225"/>
                    </a:ext>
                  </a:extLst>
                </a:gridCol>
                <a:gridCol w="1752600">
                  <a:extLst>
                    <a:ext uri="{9D8B030D-6E8A-4147-A177-3AD203B41FA5}">
                      <a16:colId xmlns:a16="http://schemas.microsoft.com/office/drawing/2014/main" val="1529739511"/>
                    </a:ext>
                  </a:extLst>
                </a:gridCol>
                <a:gridCol w="1752600">
                  <a:extLst>
                    <a:ext uri="{9D8B030D-6E8A-4147-A177-3AD203B41FA5}">
                      <a16:colId xmlns:a16="http://schemas.microsoft.com/office/drawing/2014/main" val="1459727993"/>
                    </a:ext>
                  </a:extLst>
                </a:gridCol>
                <a:gridCol w="1752600">
                  <a:extLst>
                    <a:ext uri="{9D8B030D-6E8A-4147-A177-3AD203B41FA5}">
                      <a16:colId xmlns:a16="http://schemas.microsoft.com/office/drawing/2014/main" val="2150134175"/>
                    </a:ext>
                  </a:extLst>
                </a:gridCol>
                <a:gridCol w="1752600">
                  <a:extLst>
                    <a:ext uri="{9D8B030D-6E8A-4147-A177-3AD203B41FA5}">
                      <a16:colId xmlns:a16="http://schemas.microsoft.com/office/drawing/2014/main" val="898462137"/>
                    </a:ext>
                  </a:extLst>
                </a:gridCol>
              </a:tblGrid>
              <a:tr h="370840">
                <a:tc>
                  <a:txBody>
                    <a:bodyPr/>
                    <a:lstStyle/>
                    <a:p>
                      <a:pPr algn="ctr"/>
                      <a:endParaRPr kumimoji="1" lang="ja-JP" altLang="en-US" dirty="0"/>
                    </a:p>
                  </a:txBody>
                  <a:tcPr/>
                </a:tc>
                <a:tc>
                  <a:txBody>
                    <a:bodyPr/>
                    <a:lstStyle/>
                    <a:p>
                      <a:pPr algn="ctr"/>
                      <a:r>
                        <a:rPr kumimoji="1" lang="ja-JP" altLang="en-US" dirty="0"/>
                        <a:t>普通に実行</a:t>
                      </a:r>
                      <a:r>
                        <a:rPr kumimoji="1" lang="en-US" altLang="ja-JP" dirty="0"/>
                        <a:t>(/s)</a:t>
                      </a:r>
                      <a:endParaRPr kumimoji="1" lang="ja-JP" altLang="en-US" dirty="0"/>
                    </a:p>
                  </a:txBody>
                  <a:tcPr/>
                </a:tc>
                <a:tc>
                  <a:txBody>
                    <a:bodyPr/>
                    <a:lstStyle/>
                    <a:p>
                      <a:pPr algn="ctr"/>
                      <a:r>
                        <a:rPr kumimoji="1" lang="ja-JP" altLang="en-US" dirty="0"/>
                        <a:t>並列化スレッド数</a:t>
                      </a:r>
                      <a:r>
                        <a:rPr kumimoji="1" lang="en-US" altLang="ja-JP" dirty="0"/>
                        <a:t>:2(/s)</a:t>
                      </a:r>
                      <a:endParaRPr kumimoji="1" lang="ja-JP" altLang="en-US" dirty="0"/>
                    </a:p>
                  </a:txBody>
                  <a:tcPr/>
                </a:tc>
                <a:tc>
                  <a:txBody>
                    <a:bodyPr/>
                    <a:lstStyle/>
                    <a:p>
                      <a:pPr algn="ctr"/>
                      <a:r>
                        <a:rPr kumimoji="1" lang="ja-JP" altLang="en-US" dirty="0"/>
                        <a:t>並列化スレッド数</a:t>
                      </a:r>
                      <a:r>
                        <a:rPr kumimoji="1" lang="en-US" altLang="ja-JP" dirty="0"/>
                        <a:t>:3(/s)</a:t>
                      </a:r>
                      <a:endParaRPr kumimoji="1" lang="ja-JP" altLang="en-US" dirty="0"/>
                    </a:p>
                  </a:txBody>
                  <a:tcPr/>
                </a:tc>
                <a:tc>
                  <a:txBody>
                    <a:bodyPr/>
                    <a:lstStyle/>
                    <a:p>
                      <a:pPr algn="ctr"/>
                      <a:r>
                        <a:rPr kumimoji="1" lang="ja-JP" altLang="en-US" dirty="0"/>
                        <a:t>並列化スレッド数</a:t>
                      </a:r>
                      <a:r>
                        <a:rPr kumimoji="1" lang="en-US" altLang="ja-JP" dirty="0"/>
                        <a:t>:4(/s)</a:t>
                      </a:r>
                      <a:endParaRPr kumimoji="1" lang="ja-JP" altLang="en-US" dirty="0"/>
                    </a:p>
                  </a:txBody>
                  <a:tcPr/>
                </a:tc>
                <a:extLst>
                  <a:ext uri="{0D108BD9-81ED-4DB2-BD59-A6C34878D82A}">
                    <a16:rowId xmlns:a16="http://schemas.microsoft.com/office/drawing/2014/main" val="2277819846"/>
                  </a:ext>
                </a:extLst>
              </a:tr>
              <a:tr h="370840">
                <a:tc>
                  <a:txBody>
                    <a:bodyPr/>
                    <a:lstStyle/>
                    <a:p>
                      <a:pPr algn="ctr"/>
                      <a:r>
                        <a:rPr kumimoji="1" lang="en-US" altLang="ja-JP" dirty="0"/>
                        <a:t>cs9234</a:t>
                      </a:r>
                      <a:endParaRPr kumimoji="1" lang="ja-JP" altLang="en-US" dirty="0"/>
                    </a:p>
                  </a:txBody>
                  <a:tcPr/>
                </a:tc>
                <a:tc>
                  <a:txBody>
                    <a:bodyPr/>
                    <a:lstStyle/>
                    <a:p>
                      <a:pPr algn="ctr"/>
                      <a:r>
                        <a:rPr kumimoji="1" lang="en-US" altLang="ja-JP" dirty="0"/>
                        <a:t>0.44</a:t>
                      </a:r>
                      <a:endParaRPr kumimoji="1" lang="ja-JP" altLang="en-US" dirty="0"/>
                    </a:p>
                  </a:txBody>
                  <a:tcPr/>
                </a:tc>
                <a:tc>
                  <a:txBody>
                    <a:bodyPr/>
                    <a:lstStyle/>
                    <a:p>
                      <a:pPr algn="ctr"/>
                      <a:endParaRPr kumimoji="1" lang="ja-JP" altLang="en-US" dirty="0"/>
                    </a:p>
                  </a:txBody>
                  <a:tcPr/>
                </a:tc>
                <a:tc>
                  <a:txBody>
                    <a:bodyPr/>
                    <a:lstStyle/>
                    <a:p>
                      <a:pPr algn="ctr"/>
                      <a:r>
                        <a:rPr kumimoji="1" lang="en-US" altLang="ja-JP" dirty="0"/>
                        <a:t>0.35</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59506192"/>
                  </a:ext>
                </a:extLst>
              </a:tr>
              <a:tr h="370840">
                <a:tc>
                  <a:txBody>
                    <a:bodyPr/>
                    <a:lstStyle/>
                    <a:p>
                      <a:pPr algn="ctr"/>
                      <a:r>
                        <a:rPr kumimoji="1" lang="en-US" altLang="ja-JP" dirty="0"/>
                        <a:t>cs13207</a:t>
                      </a:r>
                      <a:endParaRPr kumimoji="1" lang="ja-JP" altLang="en-US" dirty="0"/>
                    </a:p>
                  </a:txBody>
                  <a:tcPr/>
                </a:tc>
                <a:tc>
                  <a:txBody>
                    <a:bodyPr/>
                    <a:lstStyle/>
                    <a:p>
                      <a:pPr algn="ctr"/>
                      <a:r>
                        <a:rPr kumimoji="1" lang="en-US" altLang="ja-JP" dirty="0"/>
                        <a:t>0.58</a:t>
                      </a:r>
                      <a:endParaRPr kumimoji="1" lang="ja-JP" altLang="en-US" dirty="0"/>
                    </a:p>
                  </a:txBody>
                  <a:tcPr/>
                </a:tc>
                <a:tc>
                  <a:txBody>
                    <a:bodyPr/>
                    <a:lstStyle/>
                    <a:p>
                      <a:pPr algn="ctr"/>
                      <a:endParaRPr kumimoji="1" lang="ja-JP" altLang="en-US"/>
                    </a:p>
                  </a:txBody>
                  <a:tcPr/>
                </a:tc>
                <a:tc>
                  <a:txBody>
                    <a:bodyPr/>
                    <a:lstStyle/>
                    <a:p>
                      <a:pPr algn="ctr"/>
                      <a:r>
                        <a:rPr kumimoji="1" lang="en-US" altLang="ja-JP" dirty="0"/>
                        <a:t>0.58</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821829751"/>
                  </a:ext>
                </a:extLst>
              </a:tr>
              <a:tr h="370840">
                <a:tc>
                  <a:txBody>
                    <a:bodyPr/>
                    <a:lstStyle/>
                    <a:p>
                      <a:pPr algn="ctr"/>
                      <a:r>
                        <a:rPr kumimoji="1" lang="en-US" altLang="ja-JP" dirty="0"/>
                        <a:t>cs15850</a:t>
                      </a:r>
                      <a:endParaRPr kumimoji="1" lang="ja-JP" altLang="en-US" dirty="0"/>
                    </a:p>
                  </a:txBody>
                  <a:tcPr/>
                </a:tc>
                <a:tc>
                  <a:txBody>
                    <a:bodyPr/>
                    <a:lstStyle/>
                    <a:p>
                      <a:pPr algn="ctr"/>
                      <a:r>
                        <a:rPr kumimoji="1" lang="en-US" altLang="ja-JP" dirty="0"/>
                        <a:t>0.58</a:t>
                      </a:r>
                      <a:endParaRPr kumimoji="1" lang="ja-JP" altLang="en-US" dirty="0"/>
                    </a:p>
                  </a:txBody>
                  <a:tcPr/>
                </a:tc>
                <a:tc>
                  <a:txBody>
                    <a:bodyPr/>
                    <a:lstStyle/>
                    <a:p>
                      <a:pPr algn="ctr"/>
                      <a:endParaRPr kumimoji="1" lang="ja-JP" altLang="en-US"/>
                    </a:p>
                  </a:txBody>
                  <a:tcPr/>
                </a:tc>
                <a:tc>
                  <a:txBody>
                    <a:bodyPr/>
                    <a:lstStyle/>
                    <a:p>
                      <a:pPr algn="ctr"/>
                      <a:r>
                        <a:rPr kumimoji="1" lang="en-US" altLang="ja-JP" dirty="0"/>
                        <a:t>0.46</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1866910"/>
                  </a:ext>
                </a:extLst>
              </a:tr>
              <a:tr h="370840">
                <a:tc>
                  <a:txBody>
                    <a:bodyPr/>
                    <a:lstStyle/>
                    <a:p>
                      <a:pPr algn="ctr"/>
                      <a:r>
                        <a:rPr kumimoji="1" lang="en-US" altLang="ja-JP" dirty="0"/>
                        <a:t>cs35932</a:t>
                      </a:r>
                      <a:endParaRPr kumimoji="1" lang="ja-JP" altLang="en-US" dirty="0"/>
                    </a:p>
                  </a:txBody>
                  <a:tcPr/>
                </a:tc>
                <a:tc>
                  <a:txBody>
                    <a:bodyPr/>
                    <a:lstStyle/>
                    <a:p>
                      <a:pPr algn="ctr"/>
                      <a:r>
                        <a:rPr kumimoji="1" lang="en-US" altLang="ja-JP" dirty="0"/>
                        <a:t>1.33</a:t>
                      </a:r>
                      <a:endParaRPr kumimoji="1" lang="ja-JP" altLang="en-US" dirty="0"/>
                    </a:p>
                  </a:txBody>
                  <a:tcPr/>
                </a:tc>
                <a:tc>
                  <a:txBody>
                    <a:bodyPr/>
                    <a:lstStyle/>
                    <a:p>
                      <a:pPr algn="ctr"/>
                      <a:endParaRPr kumimoji="1" lang="ja-JP" altLang="en-US"/>
                    </a:p>
                  </a:txBody>
                  <a:tcPr/>
                </a:tc>
                <a:tc>
                  <a:txBody>
                    <a:bodyPr/>
                    <a:lstStyle/>
                    <a:p>
                      <a:pPr algn="ctr"/>
                      <a:r>
                        <a:rPr kumimoji="1" lang="en-US" altLang="ja-JP" dirty="0"/>
                        <a:t>0.95</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337509599"/>
                  </a:ext>
                </a:extLst>
              </a:tr>
              <a:tr h="370840">
                <a:tc>
                  <a:txBody>
                    <a:bodyPr/>
                    <a:lstStyle/>
                    <a:p>
                      <a:pPr algn="ctr"/>
                      <a:r>
                        <a:rPr kumimoji="1" lang="en-US" altLang="ja-JP" dirty="0"/>
                        <a:t>cs38417</a:t>
                      </a:r>
                      <a:endParaRPr kumimoji="1" lang="ja-JP" altLang="en-US" dirty="0"/>
                    </a:p>
                  </a:txBody>
                  <a:tcPr/>
                </a:tc>
                <a:tc>
                  <a:txBody>
                    <a:bodyPr/>
                    <a:lstStyle/>
                    <a:p>
                      <a:pPr algn="ctr"/>
                      <a:r>
                        <a:rPr kumimoji="1" lang="en-US" altLang="ja-JP" dirty="0"/>
                        <a:t>1.47</a:t>
                      </a:r>
                      <a:endParaRPr kumimoji="1" lang="ja-JP" altLang="en-US" dirty="0"/>
                    </a:p>
                  </a:txBody>
                  <a:tcPr/>
                </a:tc>
                <a:tc>
                  <a:txBody>
                    <a:bodyPr/>
                    <a:lstStyle/>
                    <a:p>
                      <a:pPr algn="ctr"/>
                      <a:endParaRPr kumimoji="1" lang="ja-JP" altLang="en-US"/>
                    </a:p>
                  </a:txBody>
                  <a:tcPr/>
                </a:tc>
                <a:tc>
                  <a:txBody>
                    <a:bodyPr/>
                    <a:lstStyle/>
                    <a:p>
                      <a:pPr algn="ctr"/>
                      <a:r>
                        <a:rPr kumimoji="1" lang="en-US" altLang="ja-JP" dirty="0"/>
                        <a:t>1.10</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200465612"/>
                  </a:ext>
                </a:extLst>
              </a:tr>
              <a:tr h="370840">
                <a:tc>
                  <a:txBody>
                    <a:bodyPr/>
                    <a:lstStyle/>
                    <a:p>
                      <a:pPr algn="ctr"/>
                      <a:r>
                        <a:rPr kumimoji="1" lang="en-US" altLang="ja-JP" dirty="0"/>
                        <a:t>cs38584</a:t>
                      </a:r>
                      <a:endParaRPr kumimoji="1" lang="ja-JP" altLang="en-US" dirty="0"/>
                    </a:p>
                  </a:txBody>
                  <a:tcPr/>
                </a:tc>
                <a:tc>
                  <a:txBody>
                    <a:bodyPr/>
                    <a:lstStyle/>
                    <a:p>
                      <a:pPr algn="ctr"/>
                      <a:r>
                        <a:rPr kumimoji="1" lang="en-US" altLang="ja-JP" dirty="0"/>
                        <a:t>1.78</a:t>
                      </a:r>
                      <a:endParaRPr kumimoji="1" lang="ja-JP" altLang="en-US" dirty="0"/>
                    </a:p>
                  </a:txBody>
                  <a:tcPr/>
                </a:tc>
                <a:tc>
                  <a:txBody>
                    <a:bodyPr/>
                    <a:lstStyle/>
                    <a:p>
                      <a:pPr algn="ctr"/>
                      <a:endParaRPr kumimoji="1" lang="ja-JP" altLang="en-US" dirty="0"/>
                    </a:p>
                  </a:txBody>
                  <a:tcPr/>
                </a:tc>
                <a:tc>
                  <a:txBody>
                    <a:bodyPr/>
                    <a:lstStyle/>
                    <a:p>
                      <a:pPr algn="ctr"/>
                      <a:r>
                        <a:rPr kumimoji="1" lang="en-US" altLang="ja-JP" dirty="0"/>
                        <a:t>1.38</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740243455"/>
                  </a:ext>
                </a:extLst>
              </a:tr>
            </a:tbl>
          </a:graphicData>
        </a:graphic>
      </p:graphicFrame>
      <p:sp>
        <p:nvSpPr>
          <p:cNvPr id="6" name="スライド番号プレースホルダー 5">
            <a:extLst>
              <a:ext uri="{FF2B5EF4-FFF2-40B4-BE49-F238E27FC236}">
                <a16:creationId xmlns:a16="http://schemas.microsoft.com/office/drawing/2014/main" id="{569F2B18-FD75-4C7B-A9B3-30290E983C48}"/>
              </a:ext>
            </a:extLst>
          </p:cNvPr>
          <p:cNvSpPr>
            <a:spLocks noGrp="1"/>
          </p:cNvSpPr>
          <p:nvPr>
            <p:ph type="sldNum" sz="quarter" idx="12"/>
          </p:nvPr>
        </p:nvSpPr>
        <p:spPr/>
        <p:txBody>
          <a:bodyPr/>
          <a:lstStyle/>
          <a:p>
            <a:fld id="{4AF24D4B-76AD-46E2-B00B-D894D41E86CF}" type="slidenum">
              <a:rPr kumimoji="1" lang="ja-JP" altLang="en-US" smtClean="0"/>
              <a:t>21</a:t>
            </a:fld>
            <a:endParaRPr kumimoji="1" lang="ja-JP" altLang="en-US"/>
          </a:p>
        </p:txBody>
      </p:sp>
      <p:graphicFrame>
        <p:nvGraphicFramePr>
          <p:cNvPr id="5" name="表 4">
            <a:extLst>
              <a:ext uri="{FF2B5EF4-FFF2-40B4-BE49-F238E27FC236}">
                <a16:creationId xmlns:a16="http://schemas.microsoft.com/office/drawing/2014/main" id="{2DBDC301-40B1-46BC-BD26-03FDA8A4D266}"/>
              </a:ext>
            </a:extLst>
          </p:cNvPr>
          <p:cNvGraphicFramePr>
            <a:graphicFrameLocks noGrp="1"/>
          </p:cNvGraphicFramePr>
          <p:nvPr>
            <p:extLst>
              <p:ext uri="{D42A27DB-BD31-4B8C-83A1-F6EECF244321}">
                <p14:modId xmlns:p14="http://schemas.microsoft.com/office/powerpoint/2010/main" val="1980417168"/>
              </p:ext>
            </p:extLst>
          </p:nvPr>
        </p:nvGraphicFramePr>
        <p:xfrm>
          <a:off x="2209800" y="4786312"/>
          <a:ext cx="7772400" cy="1752600"/>
        </p:xfrm>
        <a:graphic>
          <a:graphicData uri="http://schemas.openxmlformats.org/drawingml/2006/table">
            <a:tbl>
              <a:tblPr firstRow="1" bandRow="1">
                <a:tableStyleId>{5C22544A-7EE6-4342-B048-85BDC9FD1C3A}</a:tableStyleId>
              </a:tblPr>
              <a:tblGrid>
                <a:gridCol w="1475935">
                  <a:extLst>
                    <a:ext uri="{9D8B030D-6E8A-4147-A177-3AD203B41FA5}">
                      <a16:colId xmlns:a16="http://schemas.microsoft.com/office/drawing/2014/main" val="1806015877"/>
                    </a:ext>
                  </a:extLst>
                </a:gridCol>
                <a:gridCol w="1633025">
                  <a:extLst>
                    <a:ext uri="{9D8B030D-6E8A-4147-A177-3AD203B41FA5}">
                      <a16:colId xmlns:a16="http://schemas.microsoft.com/office/drawing/2014/main" val="2453738272"/>
                    </a:ext>
                  </a:extLst>
                </a:gridCol>
                <a:gridCol w="1554480">
                  <a:extLst>
                    <a:ext uri="{9D8B030D-6E8A-4147-A177-3AD203B41FA5}">
                      <a16:colId xmlns:a16="http://schemas.microsoft.com/office/drawing/2014/main" val="3112093411"/>
                    </a:ext>
                  </a:extLst>
                </a:gridCol>
                <a:gridCol w="1554480">
                  <a:extLst>
                    <a:ext uri="{9D8B030D-6E8A-4147-A177-3AD203B41FA5}">
                      <a16:colId xmlns:a16="http://schemas.microsoft.com/office/drawing/2014/main" val="2476150043"/>
                    </a:ext>
                  </a:extLst>
                </a:gridCol>
                <a:gridCol w="1554480">
                  <a:extLst>
                    <a:ext uri="{9D8B030D-6E8A-4147-A177-3AD203B41FA5}">
                      <a16:colId xmlns:a16="http://schemas.microsoft.com/office/drawing/2014/main" val="2920344280"/>
                    </a:ext>
                  </a:extLst>
                </a:gridCol>
              </a:tblGrid>
              <a:tr h="250727">
                <a:tc>
                  <a:txBody>
                    <a:bodyPr/>
                    <a:lstStyle/>
                    <a:p>
                      <a:pPr algn="ctr"/>
                      <a:endParaRPr kumimoji="1" lang="ja-JP" altLang="en-US" dirty="0"/>
                    </a:p>
                  </a:txBody>
                  <a:tcPr/>
                </a:tc>
                <a:tc>
                  <a:txBody>
                    <a:bodyPr/>
                    <a:lstStyle/>
                    <a:p>
                      <a:pPr algn="ctr"/>
                      <a:r>
                        <a:rPr kumimoji="1" lang="ja-JP" altLang="en-US" dirty="0"/>
                        <a:t>普通に実行</a:t>
                      </a:r>
                      <a:r>
                        <a:rPr kumimoji="1" lang="en-US" altLang="ja-JP" dirty="0"/>
                        <a:t>(/s)</a:t>
                      </a:r>
                      <a:endParaRPr kumimoji="1" lang="ja-JP" altLang="en-US" dirty="0"/>
                    </a:p>
                  </a:txBody>
                  <a:tcPr/>
                </a:tc>
                <a:tc>
                  <a:txBody>
                    <a:bodyPr/>
                    <a:lstStyle/>
                    <a:p>
                      <a:pPr algn="ctr"/>
                      <a:r>
                        <a:rPr kumimoji="1" lang="ja-JP" altLang="en-US" dirty="0"/>
                        <a:t>並列化スレッド数</a:t>
                      </a:r>
                      <a:r>
                        <a:rPr kumimoji="1" lang="en-US" altLang="ja-JP" dirty="0"/>
                        <a:t>:2(/s)</a:t>
                      </a:r>
                      <a:endParaRPr kumimoji="1" lang="ja-JP" altLang="en-US" dirty="0"/>
                    </a:p>
                  </a:txBody>
                  <a:tcPr/>
                </a:tc>
                <a:tc>
                  <a:txBody>
                    <a:bodyPr/>
                    <a:lstStyle/>
                    <a:p>
                      <a:pPr algn="ctr"/>
                      <a:r>
                        <a:rPr kumimoji="1" lang="ja-JP" altLang="en-US" dirty="0"/>
                        <a:t>並列化スレッド数</a:t>
                      </a:r>
                      <a:r>
                        <a:rPr kumimoji="1" lang="en-US" altLang="ja-JP" dirty="0"/>
                        <a:t>:3(/s)</a:t>
                      </a:r>
                      <a:endParaRPr kumimoji="1" lang="ja-JP" altLang="en-US" dirty="0"/>
                    </a:p>
                  </a:txBody>
                  <a:tcPr/>
                </a:tc>
                <a:tc>
                  <a:txBody>
                    <a:bodyPr/>
                    <a:lstStyle/>
                    <a:p>
                      <a:pPr algn="ctr"/>
                      <a:r>
                        <a:rPr kumimoji="1" lang="ja-JP" altLang="en-US" dirty="0"/>
                        <a:t>並列化スレッド数</a:t>
                      </a:r>
                      <a:r>
                        <a:rPr kumimoji="1" lang="en-US" altLang="ja-JP" dirty="0"/>
                        <a:t>:4(/s)</a:t>
                      </a:r>
                      <a:endParaRPr kumimoji="1" lang="ja-JP" altLang="en-US" dirty="0"/>
                    </a:p>
                  </a:txBody>
                  <a:tcPr/>
                </a:tc>
                <a:extLst>
                  <a:ext uri="{0D108BD9-81ED-4DB2-BD59-A6C34878D82A}">
                    <a16:rowId xmlns:a16="http://schemas.microsoft.com/office/drawing/2014/main" val="3532538798"/>
                  </a:ext>
                </a:extLst>
              </a:tr>
              <a:tr h="370840">
                <a:tc>
                  <a:txBody>
                    <a:bodyPr/>
                    <a:lstStyle/>
                    <a:p>
                      <a:pPr algn="ctr"/>
                      <a:r>
                        <a:rPr kumimoji="1" lang="en-US" altLang="ja-JP" dirty="0"/>
                        <a:t>e</a:t>
                      </a:r>
                      <a:r>
                        <a:rPr kumimoji="1" lang="ja-JP" altLang="en-US" dirty="0"/>
                        <a:t>平均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en-US" altLang="ja-JP" dirty="0"/>
                        <a:t>0.24</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307972329"/>
                  </a:ext>
                </a:extLst>
              </a:tr>
              <a:tr h="370840">
                <a:tc>
                  <a:txBody>
                    <a:bodyPr/>
                    <a:lstStyle/>
                    <a:p>
                      <a:pPr algn="ctr"/>
                      <a:r>
                        <a:rPr kumimoji="1" lang="en-US" altLang="ja-JP" dirty="0"/>
                        <a:t>cs</a:t>
                      </a:r>
                      <a:r>
                        <a:rPr kumimoji="1" lang="ja-JP" altLang="en-US" dirty="0"/>
                        <a:t>平均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en-US" altLang="ja-JP" dirty="0"/>
                        <a:t>1.15</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33004900"/>
                  </a:ext>
                </a:extLst>
              </a:tr>
              <a:tr h="370840">
                <a:tc>
                  <a:txBody>
                    <a:bodyPr/>
                    <a:lstStyle/>
                    <a:p>
                      <a:pPr algn="ctr"/>
                      <a:r>
                        <a:rPr kumimoji="1" lang="ja-JP" altLang="en-US" dirty="0"/>
                        <a:t>回路平均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en-US" altLang="ja-JP" dirty="0"/>
                        <a:t>0.53</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90569905"/>
                  </a:ext>
                </a:extLst>
              </a:tr>
            </a:tbl>
          </a:graphicData>
        </a:graphic>
      </p:graphicFrame>
    </p:spTree>
    <p:extLst>
      <p:ext uri="{BB962C8B-B14F-4D97-AF65-F5344CB8AC3E}">
        <p14:creationId xmlns:p14="http://schemas.microsoft.com/office/powerpoint/2010/main" val="2862498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1EA37F-FD91-449B-B73E-EED705A06A3C}"/>
              </a:ext>
            </a:extLst>
          </p:cNvPr>
          <p:cNvSpPr>
            <a:spLocks noGrp="1"/>
          </p:cNvSpPr>
          <p:nvPr>
            <p:ph type="title"/>
          </p:nvPr>
        </p:nvSpPr>
        <p:spPr/>
        <p:txBody>
          <a:bodyPr/>
          <a:lstStyle/>
          <a:p>
            <a:r>
              <a:rPr kumimoji="1" lang="en-US" altLang="ja-JP" dirty="0"/>
              <a:t>6.</a:t>
            </a:r>
            <a:r>
              <a:rPr kumimoji="1" lang="ja-JP" altLang="en-US" dirty="0"/>
              <a:t>参考文献</a:t>
            </a:r>
          </a:p>
        </p:txBody>
      </p:sp>
      <p:sp>
        <p:nvSpPr>
          <p:cNvPr id="3" name="コンテンツ プレースホルダー 2">
            <a:extLst>
              <a:ext uri="{FF2B5EF4-FFF2-40B4-BE49-F238E27FC236}">
                <a16:creationId xmlns:a16="http://schemas.microsoft.com/office/drawing/2014/main" id="{D848656C-D085-4642-91AA-F75AE1044469}"/>
              </a:ext>
            </a:extLst>
          </p:cNvPr>
          <p:cNvSpPr>
            <a:spLocks noGrp="1"/>
          </p:cNvSpPr>
          <p:nvPr>
            <p:ph idx="1"/>
          </p:nvPr>
        </p:nvSpPr>
        <p:spPr/>
        <p:txBody>
          <a:bodyPr/>
          <a:lstStyle/>
          <a:p>
            <a:r>
              <a:rPr kumimoji="1" lang="en-US" altLang="ja-JP" dirty="0"/>
              <a:t>[1]</a:t>
            </a:r>
            <a:r>
              <a:rPr lang="en-US" altLang="ja-JP" dirty="0">
                <a:hlinkClick r:id="rId2"/>
              </a:rPr>
              <a:t> https://docs.microsoft.com/ja-jp/dotnet/api/system.collections.generic.dictionary-2?view=netframework-4.8</a:t>
            </a:r>
            <a:endParaRPr lang="en-US" altLang="ja-JP" dirty="0"/>
          </a:p>
          <a:p>
            <a:r>
              <a:rPr kumimoji="1" lang="en-US" altLang="ja-JP" dirty="0"/>
              <a:t>[2]</a:t>
            </a:r>
            <a:r>
              <a:rPr lang="en-US" altLang="ja-JP" dirty="0">
                <a:hlinkClick r:id="rId3"/>
              </a:rPr>
              <a:t> https://docs.microsoft.com/ja-jp/dotnet/api/system.threading.tasks.parallel.foreach?view=netframework-4.8</a:t>
            </a:r>
            <a:endParaRPr kumimoji="1" lang="ja-JP" altLang="en-US" dirty="0"/>
          </a:p>
        </p:txBody>
      </p:sp>
      <p:sp>
        <p:nvSpPr>
          <p:cNvPr id="4" name="スライド番号プレースホルダー 3">
            <a:extLst>
              <a:ext uri="{FF2B5EF4-FFF2-40B4-BE49-F238E27FC236}">
                <a16:creationId xmlns:a16="http://schemas.microsoft.com/office/drawing/2014/main" id="{104D4C5D-80E5-49A0-B88A-06552417FB99}"/>
              </a:ext>
            </a:extLst>
          </p:cNvPr>
          <p:cNvSpPr>
            <a:spLocks noGrp="1"/>
          </p:cNvSpPr>
          <p:nvPr>
            <p:ph type="sldNum" sz="quarter" idx="12"/>
          </p:nvPr>
        </p:nvSpPr>
        <p:spPr/>
        <p:txBody>
          <a:bodyPr/>
          <a:lstStyle/>
          <a:p>
            <a:fld id="{4AF24D4B-76AD-46E2-B00B-D894D41E86CF}" type="slidenum">
              <a:rPr kumimoji="1" lang="ja-JP" altLang="en-US" smtClean="0"/>
              <a:t>22</a:t>
            </a:fld>
            <a:endParaRPr kumimoji="1" lang="ja-JP" altLang="en-US"/>
          </a:p>
        </p:txBody>
      </p:sp>
    </p:spTree>
    <p:extLst>
      <p:ext uri="{BB962C8B-B14F-4D97-AF65-F5344CB8AC3E}">
        <p14:creationId xmlns:p14="http://schemas.microsoft.com/office/powerpoint/2010/main" val="2194178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94EB5-C6D7-4CB3-8EB7-EC9CEC4ACA56}"/>
              </a:ext>
            </a:extLst>
          </p:cNvPr>
          <p:cNvSpPr>
            <a:spLocks noGrp="1"/>
          </p:cNvSpPr>
          <p:nvPr>
            <p:ph type="title"/>
          </p:nvPr>
        </p:nvSpPr>
        <p:spPr/>
        <p:txBody>
          <a:bodyPr/>
          <a:lstStyle/>
          <a:p>
            <a:r>
              <a:rPr kumimoji="1" lang="ja-JP" altLang="en-US" dirty="0"/>
              <a:t>論理シミュレーター</a:t>
            </a:r>
          </a:p>
        </p:txBody>
      </p:sp>
      <p:sp>
        <p:nvSpPr>
          <p:cNvPr id="3" name="コンテンツ プレースホルダー 2">
            <a:extLst>
              <a:ext uri="{FF2B5EF4-FFF2-40B4-BE49-F238E27FC236}">
                <a16:creationId xmlns:a16="http://schemas.microsoft.com/office/drawing/2014/main" id="{4E5CC94F-1E0C-45CD-B580-2A2F96235CDA}"/>
              </a:ext>
            </a:extLst>
          </p:cNvPr>
          <p:cNvSpPr>
            <a:spLocks noGrp="1"/>
          </p:cNvSpPr>
          <p:nvPr>
            <p:ph idx="1"/>
          </p:nvPr>
        </p:nvSpPr>
        <p:spPr/>
        <p:txBody>
          <a:bodyPr/>
          <a:lstStyle/>
          <a:p>
            <a:r>
              <a:rPr kumimoji="1" lang="en-US" altLang="ja-JP" dirty="0"/>
              <a:t>1.1 </a:t>
            </a:r>
            <a:r>
              <a:rPr kumimoji="1" lang="ja-JP" altLang="en-US" dirty="0"/>
              <a:t>論理シミュレーターの動作</a:t>
            </a:r>
            <a:endParaRPr kumimoji="1" lang="en-US" altLang="ja-JP" dirty="0"/>
          </a:p>
          <a:p>
            <a:r>
              <a:rPr lang="en-US" altLang="ja-JP" dirty="0"/>
              <a:t>1.2 </a:t>
            </a:r>
            <a:r>
              <a:rPr lang="ja-JP" altLang="en-US" dirty="0"/>
              <a:t>演算順序の決定方法</a:t>
            </a:r>
            <a:endParaRPr lang="en-US" altLang="ja-JP" dirty="0"/>
          </a:p>
        </p:txBody>
      </p:sp>
      <p:sp>
        <p:nvSpPr>
          <p:cNvPr id="4" name="スライド番号プレースホルダー 3">
            <a:extLst>
              <a:ext uri="{FF2B5EF4-FFF2-40B4-BE49-F238E27FC236}">
                <a16:creationId xmlns:a16="http://schemas.microsoft.com/office/drawing/2014/main" id="{BD74D837-6158-43A5-A98B-367812B5AC93}"/>
              </a:ext>
            </a:extLst>
          </p:cNvPr>
          <p:cNvSpPr>
            <a:spLocks noGrp="1"/>
          </p:cNvSpPr>
          <p:nvPr>
            <p:ph type="sldNum" sz="quarter" idx="12"/>
          </p:nvPr>
        </p:nvSpPr>
        <p:spPr/>
        <p:txBody>
          <a:bodyPr/>
          <a:lstStyle/>
          <a:p>
            <a:fld id="{4AF24D4B-76AD-46E2-B00B-D894D41E86CF}" type="slidenum">
              <a:rPr kumimoji="1" lang="ja-JP" altLang="en-US" smtClean="0"/>
              <a:t>3</a:t>
            </a:fld>
            <a:endParaRPr kumimoji="1" lang="ja-JP" altLang="en-US"/>
          </a:p>
        </p:txBody>
      </p:sp>
    </p:spTree>
    <p:extLst>
      <p:ext uri="{BB962C8B-B14F-4D97-AF65-F5344CB8AC3E}">
        <p14:creationId xmlns:p14="http://schemas.microsoft.com/office/powerpoint/2010/main" val="359866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81C70-B575-403F-9B9A-B4AE47A785FA}"/>
              </a:ext>
            </a:extLst>
          </p:cNvPr>
          <p:cNvSpPr>
            <a:spLocks noGrp="1"/>
          </p:cNvSpPr>
          <p:nvPr>
            <p:ph type="title"/>
          </p:nvPr>
        </p:nvSpPr>
        <p:spPr/>
        <p:txBody>
          <a:bodyPr/>
          <a:lstStyle/>
          <a:p>
            <a:r>
              <a:rPr kumimoji="1" lang="en-US" altLang="ja-JP" dirty="0"/>
              <a:t>1.1</a:t>
            </a:r>
            <a:r>
              <a:rPr kumimoji="1" lang="ja-JP" altLang="en-US" dirty="0"/>
              <a:t>論理シミュレーターの動作</a:t>
            </a:r>
          </a:p>
        </p:txBody>
      </p:sp>
      <p:sp>
        <p:nvSpPr>
          <p:cNvPr id="3" name="コンテンツ プレースホルダー 2">
            <a:extLst>
              <a:ext uri="{FF2B5EF4-FFF2-40B4-BE49-F238E27FC236}">
                <a16:creationId xmlns:a16="http://schemas.microsoft.com/office/drawing/2014/main" id="{6A02E422-E433-4D0F-A1A1-9E129AA7B9C4}"/>
              </a:ext>
            </a:extLst>
          </p:cNvPr>
          <p:cNvSpPr>
            <a:spLocks noGrp="1"/>
          </p:cNvSpPr>
          <p:nvPr>
            <p:ph idx="1"/>
          </p:nvPr>
        </p:nvSpPr>
        <p:spPr>
          <a:xfrm>
            <a:off x="281354" y="1825625"/>
            <a:ext cx="11910646" cy="4351338"/>
          </a:xfrm>
        </p:spPr>
        <p:txBody>
          <a:bodyPr/>
          <a:lstStyle/>
          <a:p>
            <a:pPr marL="0" indent="0">
              <a:buNone/>
            </a:pPr>
            <a:r>
              <a:rPr kumimoji="1" lang="en-US" altLang="ja-JP" dirty="0"/>
              <a:t>1. </a:t>
            </a:r>
            <a:r>
              <a:rPr kumimoji="1" lang="ja-JP" altLang="en-US" dirty="0"/>
              <a:t>回路テーブル</a:t>
            </a:r>
            <a:r>
              <a:rPr kumimoji="1" lang="en-US" altLang="ja-JP" dirty="0"/>
              <a:t>(*.</a:t>
            </a:r>
            <a:r>
              <a:rPr kumimoji="1" lang="en-US" altLang="ja-JP" dirty="0" err="1"/>
              <a:t>tbl</a:t>
            </a:r>
            <a:r>
              <a:rPr kumimoji="1" lang="en-US" altLang="ja-JP" dirty="0"/>
              <a:t>),</a:t>
            </a:r>
            <a:r>
              <a:rPr kumimoji="1" lang="ja-JP" altLang="en-US" dirty="0"/>
              <a:t>テストパターン</a:t>
            </a:r>
            <a:r>
              <a:rPr kumimoji="1" lang="en-US" altLang="ja-JP" dirty="0"/>
              <a:t>(*.pat)</a:t>
            </a:r>
            <a:r>
              <a:rPr kumimoji="1" lang="ja-JP" altLang="en-US" dirty="0"/>
              <a:t>を読み込み、</a:t>
            </a:r>
            <a:r>
              <a:rPr lang="ja-JP" altLang="en-US" dirty="0"/>
              <a:t>リストに格納</a:t>
            </a:r>
            <a:endParaRPr kumimoji="1" lang="en-US" altLang="ja-JP" dirty="0"/>
          </a:p>
          <a:p>
            <a:pPr marL="0" indent="0">
              <a:buNone/>
            </a:pPr>
            <a:r>
              <a:rPr kumimoji="1" lang="en-US" altLang="ja-JP" dirty="0"/>
              <a:t>	*cs</a:t>
            </a:r>
            <a:r>
              <a:rPr kumimoji="1" lang="ja-JP" altLang="en-US" dirty="0"/>
              <a:t>回路は</a:t>
            </a:r>
            <a:r>
              <a:rPr lang="en-US" altLang="ja-JP" dirty="0"/>
              <a:t>e</a:t>
            </a:r>
            <a:r>
              <a:rPr lang="ja-JP" altLang="en-US" dirty="0"/>
              <a:t>回路とフォーマットが違う</a:t>
            </a:r>
            <a:endParaRPr lang="en-US" altLang="ja-JP" dirty="0"/>
          </a:p>
          <a:p>
            <a:pPr marL="0" indent="0">
              <a:buNone/>
            </a:pPr>
            <a:endParaRPr lang="en-US" altLang="ja-JP" dirty="0"/>
          </a:p>
          <a:p>
            <a:pPr marL="0" indent="0">
              <a:buNone/>
            </a:pPr>
            <a:r>
              <a:rPr kumimoji="1" lang="en-US" altLang="ja-JP" dirty="0"/>
              <a:t>2. </a:t>
            </a:r>
            <a:r>
              <a:rPr kumimoji="1" lang="ja-JP" altLang="en-US" dirty="0"/>
              <a:t>回路の演算順序決定し、ソートする</a:t>
            </a:r>
            <a:endParaRPr kumimoji="1" lang="en-US" altLang="ja-JP" dirty="0"/>
          </a:p>
          <a:p>
            <a:pPr marL="0" indent="0">
              <a:buNone/>
            </a:pPr>
            <a:endParaRPr kumimoji="1" lang="en-US" altLang="ja-JP" dirty="0"/>
          </a:p>
          <a:p>
            <a:pPr marL="0" indent="0">
              <a:buNone/>
            </a:pPr>
            <a:r>
              <a:rPr lang="en-US" altLang="ja-JP" dirty="0"/>
              <a:t>3. </a:t>
            </a:r>
            <a:r>
              <a:rPr lang="ja-JP" altLang="en-US" dirty="0"/>
              <a:t>論理シミュレーター実行</a:t>
            </a:r>
            <a:endParaRPr lang="en-US" altLang="ja-JP" dirty="0"/>
          </a:p>
          <a:p>
            <a:pPr marL="0" indent="0">
              <a:buNone/>
            </a:pPr>
            <a:endParaRPr lang="en-US" altLang="ja-JP" dirty="0"/>
          </a:p>
          <a:p>
            <a:pPr marL="0" indent="0">
              <a:buNone/>
            </a:pPr>
            <a:r>
              <a:rPr kumimoji="1" lang="en-US" altLang="ja-JP" dirty="0"/>
              <a:t>4. </a:t>
            </a:r>
            <a:r>
              <a:rPr kumimoji="1" lang="ja-JP" altLang="en-US" dirty="0"/>
              <a:t>入力パターン分</a:t>
            </a:r>
            <a:r>
              <a:rPr kumimoji="1" lang="en-US" altLang="ja-JP" dirty="0"/>
              <a:t>3.</a:t>
            </a:r>
            <a:r>
              <a:rPr kumimoji="1" lang="ja-JP" altLang="en-US" dirty="0"/>
              <a:t>を繰り返す</a:t>
            </a:r>
          </a:p>
        </p:txBody>
      </p:sp>
      <p:sp>
        <p:nvSpPr>
          <p:cNvPr id="4" name="スライド番号プレースホルダー 3">
            <a:extLst>
              <a:ext uri="{FF2B5EF4-FFF2-40B4-BE49-F238E27FC236}">
                <a16:creationId xmlns:a16="http://schemas.microsoft.com/office/drawing/2014/main" id="{F9B09593-7BE3-4014-BBF4-9D3042C69D3C}"/>
              </a:ext>
            </a:extLst>
          </p:cNvPr>
          <p:cNvSpPr>
            <a:spLocks noGrp="1"/>
          </p:cNvSpPr>
          <p:nvPr>
            <p:ph type="sldNum" sz="quarter" idx="12"/>
          </p:nvPr>
        </p:nvSpPr>
        <p:spPr/>
        <p:txBody>
          <a:bodyPr/>
          <a:lstStyle/>
          <a:p>
            <a:fld id="{4AF24D4B-76AD-46E2-B00B-D894D41E86CF}" type="slidenum">
              <a:rPr kumimoji="1" lang="ja-JP" altLang="en-US" smtClean="0"/>
              <a:t>4</a:t>
            </a:fld>
            <a:endParaRPr kumimoji="1" lang="ja-JP" altLang="en-US"/>
          </a:p>
        </p:txBody>
      </p:sp>
    </p:spTree>
    <p:extLst>
      <p:ext uri="{BB962C8B-B14F-4D97-AF65-F5344CB8AC3E}">
        <p14:creationId xmlns:p14="http://schemas.microsoft.com/office/powerpoint/2010/main" val="115296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D22A0-B837-4C76-BFD6-70B058265BF1}"/>
              </a:ext>
            </a:extLst>
          </p:cNvPr>
          <p:cNvSpPr>
            <a:spLocks noGrp="1"/>
          </p:cNvSpPr>
          <p:nvPr>
            <p:ph type="title"/>
          </p:nvPr>
        </p:nvSpPr>
        <p:spPr/>
        <p:txBody>
          <a:bodyPr/>
          <a:lstStyle/>
          <a:p>
            <a:r>
              <a:rPr kumimoji="1" lang="en-US" altLang="ja-JP" dirty="0"/>
              <a:t>1.2 </a:t>
            </a:r>
            <a:r>
              <a:rPr kumimoji="1" lang="ja-JP" altLang="en-US" dirty="0"/>
              <a:t>演算順序の決定</a:t>
            </a:r>
          </a:p>
        </p:txBody>
      </p:sp>
      <p:sp>
        <p:nvSpPr>
          <p:cNvPr id="3" name="コンテンツ プレースホルダー 2">
            <a:extLst>
              <a:ext uri="{FF2B5EF4-FFF2-40B4-BE49-F238E27FC236}">
                <a16:creationId xmlns:a16="http://schemas.microsoft.com/office/drawing/2014/main" id="{188CE320-7D19-4303-A708-6ACDFB224278}"/>
              </a:ext>
            </a:extLst>
          </p:cNvPr>
          <p:cNvSpPr>
            <a:spLocks noGrp="1"/>
          </p:cNvSpPr>
          <p:nvPr>
            <p:ph idx="1"/>
          </p:nvPr>
        </p:nvSpPr>
        <p:spPr/>
        <p:txBody>
          <a:bodyPr>
            <a:normAutofit fontScale="92500"/>
          </a:bodyPr>
          <a:lstStyle/>
          <a:p>
            <a:r>
              <a:rPr lang="ja-JP" altLang="en-US" dirty="0"/>
              <a:t>フラグを用いて演算順序決定</a:t>
            </a:r>
            <a:endParaRPr lang="en-US" altLang="ja-JP" dirty="0"/>
          </a:p>
          <a:p>
            <a:r>
              <a:rPr lang="ja-JP" altLang="en-US" dirty="0"/>
              <a:t>フラグの初期値を</a:t>
            </a:r>
            <a:r>
              <a:rPr lang="en-US" altLang="ja-JP" dirty="0"/>
              <a:t>False</a:t>
            </a:r>
            <a:r>
              <a:rPr lang="ja-JP" altLang="en-US" dirty="0"/>
              <a:t>にしておき、順序決定済みであれば</a:t>
            </a:r>
            <a:r>
              <a:rPr lang="en-US" altLang="ja-JP" dirty="0"/>
              <a:t>True</a:t>
            </a:r>
            <a:r>
              <a:rPr lang="ja-JP" altLang="en-US" dirty="0"/>
              <a:t>にする</a:t>
            </a:r>
            <a:endParaRPr lang="en-US" altLang="ja-JP" dirty="0"/>
          </a:p>
          <a:p>
            <a:endParaRPr lang="en-US" altLang="ja-JP" dirty="0"/>
          </a:p>
          <a:p>
            <a:r>
              <a:rPr kumimoji="1" lang="ja-JP" altLang="en-US" dirty="0"/>
              <a:t>回路が</a:t>
            </a:r>
            <a:r>
              <a:rPr kumimoji="1" lang="en-US" altLang="ja-JP" dirty="0"/>
              <a:t>PI:</a:t>
            </a:r>
            <a:r>
              <a:rPr kumimoji="1" lang="ja-JP" altLang="en-US" dirty="0"/>
              <a:t>演算順序決定</a:t>
            </a:r>
            <a:endParaRPr kumimoji="1" lang="en-US" altLang="ja-JP" dirty="0"/>
          </a:p>
          <a:p>
            <a:r>
              <a:rPr lang="en-US" altLang="ja-JP" dirty="0"/>
              <a:t>PI</a:t>
            </a:r>
            <a:r>
              <a:rPr lang="ja-JP" altLang="en-US" dirty="0"/>
              <a:t>以外</a:t>
            </a:r>
            <a:r>
              <a:rPr lang="en-US" altLang="ja-JP" dirty="0"/>
              <a:t>:(</a:t>
            </a:r>
            <a:r>
              <a:rPr lang="ja-JP" altLang="en-US" dirty="0"/>
              <a:t>入力数</a:t>
            </a:r>
            <a:r>
              <a:rPr lang="en-US" altLang="ja-JP" dirty="0"/>
              <a:t>==1)</a:t>
            </a:r>
          </a:p>
          <a:p>
            <a:pPr marL="0" indent="0">
              <a:buNone/>
            </a:pPr>
            <a:r>
              <a:rPr kumimoji="1" lang="ja-JP" altLang="en-US" dirty="0"/>
              <a:t>フラグが</a:t>
            </a:r>
            <a:r>
              <a:rPr kumimoji="1" lang="en-US" altLang="ja-JP" dirty="0"/>
              <a:t>Ture</a:t>
            </a:r>
            <a:r>
              <a:rPr kumimoji="1" lang="ja-JP" altLang="en-US" dirty="0"/>
              <a:t>の時、順序決定、フラグが</a:t>
            </a:r>
            <a:r>
              <a:rPr kumimoji="1" lang="en-US" altLang="ja-JP" dirty="0"/>
              <a:t>False</a:t>
            </a:r>
            <a:r>
              <a:rPr kumimoji="1" lang="ja-JP" altLang="en-US" dirty="0"/>
              <a:t>の時、次を見る。</a:t>
            </a:r>
            <a:endParaRPr kumimoji="1" lang="en-US" altLang="ja-JP" dirty="0"/>
          </a:p>
          <a:p>
            <a:r>
              <a:rPr lang="en-US" altLang="ja-JP" dirty="0"/>
              <a:t>PI</a:t>
            </a:r>
            <a:r>
              <a:rPr lang="ja-JP" altLang="en-US" dirty="0"/>
              <a:t>以外</a:t>
            </a:r>
            <a:r>
              <a:rPr lang="en-US" altLang="ja-JP" dirty="0"/>
              <a:t>(</a:t>
            </a:r>
            <a:r>
              <a:rPr lang="ja-JP" altLang="en-US" dirty="0"/>
              <a:t>入力数 </a:t>
            </a:r>
            <a:r>
              <a:rPr lang="en-US" altLang="ja-JP" dirty="0"/>
              <a:t>&gt; 1)</a:t>
            </a:r>
          </a:p>
          <a:p>
            <a:r>
              <a:rPr lang="ja-JP" altLang="en-US" dirty="0"/>
              <a:t>フラグが</a:t>
            </a:r>
            <a:r>
              <a:rPr lang="en-US" altLang="ja-JP" dirty="0"/>
              <a:t>True</a:t>
            </a:r>
            <a:r>
              <a:rPr lang="ja-JP" altLang="en-US" dirty="0"/>
              <a:t>の時、順序決定、</a:t>
            </a:r>
            <a:r>
              <a:rPr lang="en-US" altLang="ja-JP" dirty="0"/>
              <a:t>1</a:t>
            </a:r>
            <a:r>
              <a:rPr lang="ja-JP" altLang="en-US" dirty="0"/>
              <a:t>つでもフラグが</a:t>
            </a:r>
            <a:r>
              <a:rPr lang="en-US" altLang="ja-JP" dirty="0"/>
              <a:t>False</a:t>
            </a:r>
            <a:r>
              <a:rPr lang="ja-JP" altLang="en-US" dirty="0"/>
              <a:t>なら次を見る。</a:t>
            </a:r>
            <a:endParaRPr lang="en-US" altLang="ja-JP" dirty="0"/>
          </a:p>
          <a:p>
            <a:pPr lvl="1"/>
            <a:endParaRPr lang="en-US" altLang="ja-JP" dirty="0"/>
          </a:p>
          <a:p>
            <a:pPr lvl="1"/>
            <a:endParaRPr lang="en-US" altLang="ja-JP" dirty="0"/>
          </a:p>
        </p:txBody>
      </p:sp>
      <p:sp>
        <p:nvSpPr>
          <p:cNvPr id="4" name="スライド番号プレースホルダー 3">
            <a:extLst>
              <a:ext uri="{FF2B5EF4-FFF2-40B4-BE49-F238E27FC236}">
                <a16:creationId xmlns:a16="http://schemas.microsoft.com/office/drawing/2014/main" id="{77BB26ED-783B-4F58-8608-EDC1D434EFC8}"/>
              </a:ext>
            </a:extLst>
          </p:cNvPr>
          <p:cNvSpPr>
            <a:spLocks noGrp="1"/>
          </p:cNvSpPr>
          <p:nvPr>
            <p:ph type="sldNum" sz="quarter" idx="12"/>
          </p:nvPr>
        </p:nvSpPr>
        <p:spPr/>
        <p:txBody>
          <a:bodyPr/>
          <a:lstStyle/>
          <a:p>
            <a:fld id="{4AF24D4B-76AD-46E2-B00B-D894D41E86CF}" type="slidenum">
              <a:rPr kumimoji="1" lang="ja-JP" altLang="en-US" smtClean="0"/>
              <a:t>5</a:t>
            </a:fld>
            <a:endParaRPr kumimoji="1" lang="ja-JP" altLang="en-US"/>
          </a:p>
        </p:txBody>
      </p:sp>
    </p:spTree>
    <p:extLst>
      <p:ext uri="{BB962C8B-B14F-4D97-AF65-F5344CB8AC3E}">
        <p14:creationId xmlns:p14="http://schemas.microsoft.com/office/powerpoint/2010/main" val="1872139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FD8A9C-AB8C-43B0-94D2-3F35CF39A2FA}"/>
              </a:ext>
            </a:extLst>
          </p:cNvPr>
          <p:cNvSpPr>
            <a:spLocks noGrp="1"/>
          </p:cNvSpPr>
          <p:nvPr>
            <p:ph type="title"/>
          </p:nvPr>
        </p:nvSpPr>
        <p:spPr/>
        <p:txBody>
          <a:bodyPr/>
          <a:lstStyle/>
          <a:p>
            <a:r>
              <a:rPr kumimoji="1" lang="en-US" altLang="ja-JP" dirty="0"/>
              <a:t>2.</a:t>
            </a:r>
            <a:r>
              <a:rPr kumimoji="1" lang="ja-JP" altLang="en-US" dirty="0"/>
              <a:t>故障シミュレーター</a:t>
            </a:r>
          </a:p>
        </p:txBody>
      </p:sp>
      <p:sp>
        <p:nvSpPr>
          <p:cNvPr id="3" name="コンテンツ プレースホルダー 2">
            <a:extLst>
              <a:ext uri="{FF2B5EF4-FFF2-40B4-BE49-F238E27FC236}">
                <a16:creationId xmlns:a16="http://schemas.microsoft.com/office/drawing/2014/main" id="{9A3D68F5-CADA-43C0-A2B5-9229E96C7B5F}"/>
              </a:ext>
            </a:extLst>
          </p:cNvPr>
          <p:cNvSpPr>
            <a:spLocks noGrp="1"/>
          </p:cNvSpPr>
          <p:nvPr>
            <p:ph idx="1"/>
          </p:nvPr>
        </p:nvSpPr>
        <p:spPr/>
        <p:txBody>
          <a:bodyPr/>
          <a:lstStyle/>
          <a:p>
            <a:r>
              <a:rPr kumimoji="1" lang="en-US" altLang="ja-JP" dirty="0"/>
              <a:t>2.1 </a:t>
            </a:r>
            <a:r>
              <a:rPr kumimoji="1" lang="ja-JP" altLang="en-US" dirty="0"/>
              <a:t>故障シミュレーターの動作</a:t>
            </a:r>
            <a:endParaRPr kumimoji="1" lang="en-US" altLang="ja-JP" dirty="0"/>
          </a:p>
          <a:p>
            <a:r>
              <a:rPr lang="en-US" altLang="ja-JP" dirty="0"/>
              <a:t>2.2 </a:t>
            </a:r>
            <a:r>
              <a:rPr lang="ja-JP" altLang="en-US" dirty="0"/>
              <a:t>故障シミュレーターの結果</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C44BE0D-1C68-4547-AA7D-74E3619A68ED}"/>
              </a:ext>
            </a:extLst>
          </p:cNvPr>
          <p:cNvSpPr>
            <a:spLocks noGrp="1"/>
          </p:cNvSpPr>
          <p:nvPr>
            <p:ph type="sldNum" sz="quarter" idx="12"/>
          </p:nvPr>
        </p:nvSpPr>
        <p:spPr/>
        <p:txBody>
          <a:bodyPr/>
          <a:lstStyle/>
          <a:p>
            <a:fld id="{4AF24D4B-76AD-46E2-B00B-D894D41E86CF}" type="slidenum">
              <a:rPr kumimoji="1" lang="ja-JP" altLang="en-US" smtClean="0"/>
              <a:t>6</a:t>
            </a:fld>
            <a:endParaRPr kumimoji="1" lang="ja-JP" altLang="en-US"/>
          </a:p>
        </p:txBody>
      </p:sp>
    </p:spTree>
    <p:extLst>
      <p:ext uri="{BB962C8B-B14F-4D97-AF65-F5344CB8AC3E}">
        <p14:creationId xmlns:p14="http://schemas.microsoft.com/office/powerpoint/2010/main" val="3336060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1CE91F-0A41-4BF6-A318-CED841398534}"/>
              </a:ext>
            </a:extLst>
          </p:cNvPr>
          <p:cNvSpPr>
            <a:spLocks noGrp="1"/>
          </p:cNvSpPr>
          <p:nvPr>
            <p:ph type="title"/>
          </p:nvPr>
        </p:nvSpPr>
        <p:spPr/>
        <p:txBody>
          <a:bodyPr/>
          <a:lstStyle/>
          <a:p>
            <a:r>
              <a:rPr kumimoji="1" lang="en-US" altLang="ja-JP" dirty="0"/>
              <a:t>2.1 </a:t>
            </a:r>
            <a:r>
              <a:rPr kumimoji="1" lang="ja-JP" altLang="en-US" dirty="0"/>
              <a:t>故障シミュレーターの動作</a:t>
            </a:r>
          </a:p>
        </p:txBody>
      </p:sp>
      <p:sp>
        <p:nvSpPr>
          <p:cNvPr id="3" name="コンテンツ プレースホルダー 2">
            <a:extLst>
              <a:ext uri="{FF2B5EF4-FFF2-40B4-BE49-F238E27FC236}">
                <a16:creationId xmlns:a16="http://schemas.microsoft.com/office/drawing/2014/main" id="{B47269A0-B84E-41D0-9160-515734797A83}"/>
              </a:ext>
            </a:extLst>
          </p:cNvPr>
          <p:cNvSpPr>
            <a:spLocks noGrp="1"/>
          </p:cNvSpPr>
          <p:nvPr>
            <p:ph idx="1"/>
          </p:nvPr>
        </p:nvSpPr>
        <p:spPr/>
        <p:txBody>
          <a:bodyPr/>
          <a:lstStyle/>
          <a:p>
            <a:r>
              <a:rPr kumimoji="1" lang="en-US" altLang="ja-JP" dirty="0"/>
              <a:t>1. </a:t>
            </a:r>
            <a:r>
              <a:rPr kumimoji="1" lang="ja-JP" altLang="en-US" dirty="0"/>
              <a:t>論理シミュレーター実行後、パターンごとの全信号線の値をキャッシュに保存</a:t>
            </a:r>
            <a:endParaRPr kumimoji="1" lang="en-US" altLang="ja-JP" dirty="0"/>
          </a:p>
          <a:p>
            <a:r>
              <a:rPr lang="en-US" altLang="ja-JP" dirty="0"/>
              <a:t>2. </a:t>
            </a:r>
            <a:r>
              <a:rPr lang="ja-JP" altLang="en-US" dirty="0"/>
              <a:t>縮退故障を信号線に与え論理シミュレーターを実行し、</a:t>
            </a:r>
            <a:endParaRPr lang="en-US" altLang="ja-JP" dirty="0"/>
          </a:p>
          <a:p>
            <a:pPr marL="0" indent="0">
              <a:buNone/>
            </a:pPr>
            <a:r>
              <a:rPr lang="ja-JP" altLang="en-US" dirty="0"/>
              <a:t>正常値のキャッシュと答えを比較</a:t>
            </a:r>
            <a:endParaRPr lang="en-US" altLang="ja-JP" dirty="0"/>
          </a:p>
          <a:p>
            <a:r>
              <a:rPr kumimoji="1" lang="en-US" altLang="ja-JP" dirty="0"/>
              <a:t>3. </a:t>
            </a:r>
            <a:r>
              <a:rPr lang="ja-JP" altLang="en-US" dirty="0"/>
              <a:t>答えが異なる場合、検出数を</a:t>
            </a:r>
            <a:r>
              <a:rPr lang="en-US" altLang="ja-JP" dirty="0"/>
              <a:t>+1</a:t>
            </a:r>
          </a:p>
          <a:p>
            <a:r>
              <a:rPr kumimoji="1" lang="en-US" altLang="ja-JP" dirty="0"/>
              <a:t>4. </a:t>
            </a:r>
            <a:r>
              <a:rPr kumimoji="1" lang="ja-JP" altLang="en-US" dirty="0"/>
              <a:t>検出できなければ全入力パターン分</a:t>
            </a:r>
            <a:r>
              <a:rPr kumimoji="1" lang="en-US" altLang="ja-JP" dirty="0"/>
              <a:t>2~3</a:t>
            </a:r>
            <a:r>
              <a:rPr kumimoji="1" lang="ja-JP" altLang="en-US" dirty="0"/>
              <a:t>を繰り返す</a:t>
            </a:r>
            <a:endParaRPr kumimoji="1" lang="en-US" altLang="ja-JP" dirty="0"/>
          </a:p>
          <a:p>
            <a:r>
              <a:rPr lang="en-US" altLang="ja-JP" dirty="0"/>
              <a:t>5. </a:t>
            </a:r>
            <a:r>
              <a:rPr lang="ja-JP" altLang="en-US" dirty="0"/>
              <a:t>故障パターンの回数分</a:t>
            </a:r>
            <a:r>
              <a:rPr lang="en-US" altLang="ja-JP" dirty="0"/>
              <a:t>2~4</a:t>
            </a:r>
            <a:r>
              <a:rPr lang="ja-JP" altLang="en-US" dirty="0"/>
              <a:t>を繰り返す</a:t>
            </a:r>
            <a:endParaRPr kumimoji="1" lang="ja-JP" altLang="en-US" dirty="0"/>
          </a:p>
        </p:txBody>
      </p:sp>
      <p:sp>
        <p:nvSpPr>
          <p:cNvPr id="4" name="スライド番号プレースホルダー 3">
            <a:extLst>
              <a:ext uri="{FF2B5EF4-FFF2-40B4-BE49-F238E27FC236}">
                <a16:creationId xmlns:a16="http://schemas.microsoft.com/office/drawing/2014/main" id="{DE2A9B7D-36C8-4799-8BE6-85025C7600BE}"/>
              </a:ext>
            </a:extLst>
          </p:cNvPr>
          <p:cNvSpPr>
            <a:spLocks noGrp="1"/>
          </p:cNvSpPr>
          <p:nvPr>
            <p:ph type="sldNum" sz="quarter" idx="12"/>
          </p:nvPr>
        </p:nvSpPr>
        <p:spPr/>
        <p:txBody>
          <a:bodyPr/>
          <a:lstStyle/>
          <a:p>
            <a:fld id="{4AF24D4B-76AD-46E2-B00B-D894D41E86CF}" type="slidenum">
              <a:rPr kumimoji="1" lang="ja-JP" altLang="en-US" smtClean="0"/>
              <a:t>7</a:t>
            </a:fld>
            <a:endParaRPr kumimoji="1" lang="ja-JP" altLang="en-US"/>
          </a:p>
        </p:txBody>
      </p:sp>
    </p:spTree>
    <p:extLst>
      <p:ext uri="{BB962C8B-B14F-4D97-AF65-F5344CB8AC3E}">
        <p14:creationId xmlns:p14="http://schemas.microsoft.com/office/powerpoint/2010/main" val="15269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72E323-E072-4A28-8C1E-75FD350B23A6}"/>
              </a:ext>
            </a:extLst>
          </p:cNvPr>
          <p:cNvSpPr>
            <a:spLocks noGrp="1"/>
          </p:cNvSpPr>
          <p:nvPr>
            <p:ph type="title"/>
          </p:nvPr>
        </p:nvSpPr>
        <p:spPr/>
        <p:txBody>
          <a:bodyPr/>
          <a:lstStyle/>
          <a:p>
            <a:r>
              <a:rPr kumimoji="1" lang="en-US" altLang="ja-JP" dirty="0"/>
              <a:t>2.2 </a:t>
            </a:r>
            <a:r>
              <a:rPr kumimoji="1" lang="ja-JP" altLang="en-US" dirty="0"/>
              <a:t>故障シミュレーターの結果</a:t>
            </a:r>
          </a:p>
        </p:txBody>
      </p:sp>
      <p:sp>
        <p:nvSpPr>
          <p:cNvPr id="3" name="コンテンツ プレースホルダー 2">
            <a:extLst>
              <a:ext uri="{FF2B5EF4-FFF2-40B4-BE49-F238E27FC236}">
                <a16:creationId xmlns:a16="http://schemas.microsoft.com/office/drawing/2014/main" id="{B4259723-F72D-49EA-B503-281871453A71}"/>
              </a:ext>
            </a:extLst>
          </p:cNvPr>
          <p:cNvSpPr>
            <a:spLocks noGrp="1"/>
          </p:cNvSpPr>
          <p:nvPr>
            <p:ph idx="1"/>
          </p:nvPr>
        </p:nvSpPr>
        <p:spPr/>
        <p:txBody>
          <a:bodyPr>
            <a:normAutofit/>
          </a:bodyPr>
          <a:lstStyle/>
          <a:p>
            <a:r>
              <a:rPr kumimoji="1" lang="ja-JP" altLang="en-US" dirty="0"/>
              <a:t>使用した言語は</a:t>
            </a:r>
            <a:r>
              <a:rPr kumimoji="1" lang="en-US" altLang="ja-JP" dirty="0">
                <a:solidFill>
                  <a:srgbClr val="00B050"/>
                </a:solidFill>
              </a:rPr>
              <a:t>C#</a:t>
            </a:r>
            <a:r>
              <a:rPr kumimoji="1" lang="en-US" altLang="ja-JP" dirty="0"/>
              <a:t> </a:t>
            </a:r>
            <a:r>
              <a:rPr kumimoji="1" lang="ja-JP" altLang="en-US" dirty="0"/>
              <a:t>実行環境は</a:t>
            </a:r>
            <a:r>
              <a:rPr lang="en-US" altLang="ja-JP" dirty="0"/>
              <a:t>.NET CORE 2.2</a:t>
            </a:r>
            <a:endParaRPr kumimoji="1" lang="en-US" altLang="ja-JP" dirty="0"/>
          </a:p>
          <a:p>
            <a:r>
              <a:rPr kumimoji="1" lang="ja-JP" altLang="en-US" dirty="0"/>
              <a:t>回路</a:t>
            </a:r>
            <a:r>
              <a:rPr kumimoji="1" lang="en-US" altLang="ja-JP" dirty="0"/>
              <a:t>e432</a:t>
            </a:r>
            <a:r>
              <a:rPr kumimoji="1" lang="ja-JP" altLang="en-US" dirty="0"/>
              <a:t>の処理時間が</a:t>
            </a:r>
            <a:r>
              <a:rPr kumimoji="1" lang="en-US" altLang="ja-JP" dirty="0">
                <a:solidFill>
                  <a:srgbClr val="FF0000"/>
                </a:solidFill>
              </a:rPr>
              <a:t>20</a:t>
            </a:r>
            <a:r>
              <a:rPr kumimoji="1" lang="ja-JP" altLang="en-US" dirty="0">
                <a:solidFill>
                  <a:srgbClr val="FF0000"/>
                </a:solidFill>
              </a:rPr>
              <a:t>秒</a:t>
            </a:r>
            <a:r>
              <a:rPr kumimoji="1" lang="ja-JP" altLang="en-US" dirty="0"/>
              <a:t>以上かかる結果に</a:t>
            </a:r>
            <a:endParaRPr kumimoji="1" lang="en-US" altLang="ja-JP" dirty="0"/>
          </a:p>
          <a:p>
            <a:endParaRPr lang="en-US" altLang="ja-JP" dirty="0"/>
          </a:p>
          <a:p>
            <a:r>
              <a:rPr kumimoji="1" lang="ja-JP" altLang="en-US" dirty="0"/>
              <a:t>最初の回路</a:t>
            </a:r>
            <a:r>
              <a:rPr lang="ja-JP" altLang="en-US" dirty="0"/>
              <a:t>で</a:t>
            </a:r>
            <a:r>
              <a:rPr lang="en-US" altLang="ja-JP" dirty="0">
                <a:solidFill>
                  <a:srgbClr val="FF0000"/>
                </a:solidFill>
              </a:rPr>
              <a:t>20</a:t>
            </a:r>
            <a:r>
              <a:rPr lang="ja-JP" altLang="en-US" dirty="0">
                <a:solidFill>
                  <a:srgbClr val="FF0000"/>
                </a:solidFill>
              </a:rPr>
              <a:t>秒</a:t>
            </a:r>
            <a:r>
              <a:rPr lang="ja-JP" altLang="en-US" dirty="0"/>
              <a:t>かかるなら最後の回路ではとてつもない時間がかかることが予想される</a:t>
            </a:r>
            <a:endParaRPr lang="en-US" altLang="ja-JP" dirty="0"/>
          </a:p>
          <a:p>
            <a:endParaRPr kumimoji="1" lang="en-US" altLang="ja-JP" dirty="0"/>
          </a:p>
          <a:p>
            <a:r>
              <a:rPr lang="ja-JP" altLang="en-US" dirty="0"/>
              <a:t>処理時間がかかりすぎる原因を探す必要あり</a:t>
            </a:r>
            <a:endParaRPr kumimoji="1" lang="en-US" altLang="ja-JP" dirty="0"/>
          </a:p>
          <a:p>
            <a:r>
              <a:rPr kumimoji="1" lang="ja-JP" altLang="en-US" dirty="0"/>
              <a:t>無駄な処理を減らす工夫を考える必要も</a:t>
            </a:r>
            <a:endParaRPr kumimoji="1" lang="en-US" altLang="ja-JP" dirty="0"/>
          </a:p>
        </p:txBody>
      </p:sp>
      <p:sp>
        <p:nvSpPr>
          <p:cNvPr id="4" name="スライド番号プレースホルダー 3">
            <a:extLst>
              <a:ext uri="{FF2B5EF4-FFF2-40B4-BE49-F238E27FC236}">
                <a16:creationId xmlns:a16="http://schemas.microsoft.com/office/drawing/2014/main" id="{972B3C86-CAA9-499F-AD06-6A6942F9DEDF}"/>
              </a:ext>
            </a:extLst>
          </p:cNvPr>
          <p:cNvSpPr>
            <a:spLocks noGrp="1"/>
          </p:cNvSpPr>
          <p:nvPr>
            <p:ph type="sldNum" sz="quarter" idx="12"/>
          </p:nvPr>
        </p:nvSpPr>
        <p:spPr/>
        <p:txBody>
          <a:bodyPr/>
          <a:lstStyle/>
          <a:p>
            <a:fld id="{4AF24D4B-76AD-46E2-B00B-D894D41E86CF}" type="slidenum">
              <a:rPr kumimoji="1" lang="ja-JP" altLang="en-US" smtClean="0"/>
              <a:t>8</a:t>
            </a:fld>
            <a:endParaRPr kumimoji="1" lang="ja-JP" altLang="en-US"/>
          </a:p>
        </p:txBody>
      </p:sp>
    </p:spTree>
    <p:extLst>
      <p:ext uri="{BB962C8B-B14F-4D97-AF65-F5344CB8AC3E}">
        <p14:creationId xmlns:p14="http://schemas.microsoft.com/office/powerpoint/2010/main" val="291870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28A3D3-B9A2-4E79-AB8B-E7B4EF853F0C}"/>
              </a:ext>
            </a:extLst>
          </p:cNvPr>
          <p:cNvSpPr>
            <a:spLocks noGrp="1"/>
          </p:cNvSpPr>
          <p:nvPr>
            <p:ph type="title"/>
          </p:nvPr>
        </p:nvSpPr>
        <p:spPr/>
        <p:txBody>
          <a:bodyPr/>
          <a:lstStyle/>
          <a:p>
            <a:r>
              <a:rPr lang="en-US" altLang="ja-JP" dirty="0"/>
              <a:t>3.</a:t>
            </a:r>
            <a:r>
              <a:rPr lang="ja-JP" altLang="en-US" dirty="0"/>
              <a:t>故障シミュレーターの高速化</a:t>
            </a:r>
            <a:endParaRPr kumimoji="1" lang="ja-JP" altLang="en-US" dirty="0"/>
          </a:p>
        </p:txBody>
      </p:sp>
      <p:sp>
        <p:nvSpPr>
          <p:cNvPr id="3" name="コンテンツ プレースホルダー 2">
            <a:extLst>
              <a:ext uri="{FF2B5EF4-FFF2-40B4-BE49-F238E27FC236}">
                <a16:creationId xmlns:a16="http://schemas.microsoft.com/office/drawing/2014/main" id="{D22F84EA-5A8D-4028-A007-91ACD8A80B82}"/>
              </a:ext>
            </a:extLst>
          </p:cNvPr>
          <p:cNvSpPr>
            <a:spLocks noGrp="1"/>
          </p:cNvSpPr>
          <p:nvPr>
            <p:ph idx="1"/>
          </p:nvPr>
        </p:nvSpPr>
        <p:spPr/>
        <p:txBody>
          <a:bodyPr/>
          <a:lstStyle/>
          <a:p>
            <a:pPr marL="0" indent="0" algn="ctr">
              <a:buNone/>
            </a:pPr>
            <a:r>
              <a:rPr kumimoji="1" lang="ja-JP" altLang="en-US" dirty="0"/>
              <a:t>タイムが遅かった原因</a:t>
            </a:r>
            <a:endParaRPr kumimoji="1" lang="en-US" altLang="ja-JP" dirty="0"/>
          </a:p>
          <a:p>
            <a:pPr marL="0" indent="0" algn="ctr">
              <a:buNone/>
            </a:pPr>
            <a:endParaRPr kumimoji="1" lang="en-US" altLang="ja-JP" dirty="0"/>
          </a:p>
          <a:p>
            <a:r>
              <a:rPr kumimoji="1" lang="en-US" altLang="ja-JP" dirty="0"/>
              <a:t>3.1 </a:t>
            </a:r>
            <a:r>
              <a:rPr kumimoji="1" lang="ja-JP" altLang="en-US" dirty="0"/>
              <a:t>ループ内で使用していた</a:t>
            </a:r>
            <a:r>
              <a:rPr kumimoji="1" lang="en-US" altLang="ja-JP" dirty="0"/>
              <a:t>List&lt;T&gt;</a:t>
            </a:r>
            <a:r>
              <a:rPr kumimoji="1" lang="ja-JP" altLang="en-US" dirty="0"/>
              <a:t>の</a:t>
            </a:r>
            <a:endParaRPr kumimoji="1" lang="en-US" altLang="ja-JP" dirty="0"/>
          </a:p>
          <a:p>
            <a:pPr marL="0" indent="0">
              <a:buNone/>
            </a:pPr>
            <a:r>
              <a:rPr kumimoji="1" lang="en-US" altLang="ja-JP" dirty="0"/>
              <a:t>	</a:t>
            </a:r>
            <a:r>
              <a:rPr kumimoji="1" lang="ja-JP" altLang="en-US" dirty="0"/>
              <a:t>メソッド</a:t>
            </a:r>
            <a:r>
              <a:rPr kumimoji="1" lang="en-US" altLang="ja-JP" dirty="0" err="1"/>
              <a:t>FindIndex</a:t>
            </a:r>
            <a:r>
              <a:rPr kumimoji="1" lang="ja-JP" altLang="en-US" dirty="0"/>
              <a:t>が</a:t>
            </a:r>
            <a:r>
              <a:rPr kumimoji="1" lang="en-US" altLang="ja-JP" dirty="0">
                <a:solidFill>
                  <a:srgbClr val="FF0000"/>
                </a:solidFill>
              </a:rPr>
              <a:t>O(n)</a:t>
            </a:r>
          </a:p>
          <a:p>
            <a:r>
              <a:rPr lang="en-US" altLang="ja-JP" dirty="0"/>
              <a:t>3.2 </a:t>
            </a:r>
            <a:r>
              <a:rPr lang="ja-JP" altLang="en-US" dirty="0"/>
              <a:t>故障箇所が正常値と同じでも処理を行っていた</a:t>
            </a:r>
            <a:endParaRPr lang="en-US" altLang="ja-JP" dirty="0"/>
          </a:p>
          <a:p>
            <a:r>
              <a:rPr lang="en-US" altLang="ja-JP" dirty="0"/>
              <a:t>3.3 </a:t>
            </a:r>
            <a:r>
              <a:rPr lang="ja-JP" altLang="en-US" dirty="0"/>
              <a:t>故障箇所から処理をしていなかった</a:t>
            </a:r>
            <a:endParaRPr lang="en-US" altLang="ja-JP" dirty="0"/>
          </a:p>
          <a:p>
            <a:r>
              <a:rPr kumimoji="1" lang="en-US" altLang="ja-JP" dirty="0"/>
              <a:t>3.4 </a:t>
            </a:r>
            <a:r>
              <a:rPr lang="ja-JP" altLang="en-US" dirty="0"/>
              <a:t>故障が伝搬しなくなっても途中で処理を止めなかった</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9BA5925D-6403-453E-B869-6D270874DF01}"/>
              </a:ext>
            </a:extLst>
          </p:cNvPr>
          <p:cNvSpPr>
            <a:spLocks noGrp="1"/>
          </p:cNvSpPr>
          <p:nvPr>
            <p:ph type="sldNum" sz="quarter" idx="12"/>
          </p:nvPr>
        </p:nvSpPr>
        <p:spPr/>
        <p:txBody>
          <a:bodyPr/>
          <a:lstStyle/>
          <a:p>
            <a:fld id="{4AF24D4B-76AD-46E2-B00B-D894D41E86CF}" type="slidenum">
              <a:rPr kumimoji="1" lang="ja-JP" altLang="en-US" smtClean="0"/>
              <a:t>9</a:t>
            </a:fld>
            <a:endParaRPr kumimoji="1" lang="ja-JP" altLang="en-US"/>
          </a:p>
        </p:txBody>
      </p:sp>
    </p:spTree>
    <p:extLst>
      <p:ext uri="{BB962C8B-B14F-4D97-AF65-F5344CB8AC3E}">
        <p14:creationId xmlns:p14="http://schemas.microsoft.com/office/powerpoint/2010/main" val="5310143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169</TotalTime>
  <Words>1121</Words>
  <Application>Microsoft Office PowerPoint</Application>
  <PresentationFormat>ワイド画面</PresentationFormat>
  <Paragraphs>200</Paragraphs>
  <Slides>22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22</vt:i4>
      </vt:variant>
    </vt:vector>
  </HeadingPairs>
  <TitlesOfParts>
    <vt:vector size="26" baseType="lpstr">
      <vt:lpstr>游ゴシック</vt:lpstr>
      <vt:lpstr>游ゴシック Light</vt:lpstr>
      <vt:lpstr>Arial</vt:lpstr>
      <vt:lpstr>Office テーマ</vt:lpstr>
      <vt:lpstr>故障シミュレーター作成報告</vt:lpstr>
      <vt:lpstr>概要</vt:lpstr>
      <vt:lpstr>論理シミュレーター</vt:lpstr>
      <vt:lpstr>1.1論理シミュレーターの動作</vt:lpstr>
      <vt:lpstr>1.2 演算順序の決定</vt:lpstr>
      <vt:lpstr>2.故障シミュレーター</vt:lpstr>
      <vt:lpstr>2.1 故障シミュレーターの動作</vt:lpstr>
      <vt:lpstr>2.2 故障シミュレーターの結果</vt:lpstr>
      <vt:lpstr>3.故障シミュレーターの高速化</vt:lpstr>
      <vt:lpstr>3.1 FindIndexメソッドO(n)-&gt;辞書作成</vt:lpstr>
      <vt:lpstr>3.2 故障箇所が正常値と同じでも処理を行っていた</vt:lpstr>
      <vt:lpstr>3.3 故障箇所から処理をしていなかった</vt:lpstr>
      <vt:lpstr>3.4故障が伝搬しなくなっても途中で処理を止めなかった</vt:lpstr>
      <vt:lpstr>伝搬を途中で止めるアルゴリズムの流れ</vt:lpstr>
      <vt:lpstr>4. 並列処理</vt:lpstr>
      <vt:lpstr>4.1 並列処理の流れ</vt:lpstr>
      <vt:lpstr>4.2 並列処理の結果</vt:lpstr>
      <vt:lpstr>4.3高速化後に並列処理を行うと遅くなる</vt:lpstr>
      <vt:lpstr>4.4 生成スレッド数を制限した結果</vt:lpstr>
      <vt:lpstr>5. 処理時間結果 e回路</vt:lpstr>
      <vt:lpstr>5. 処理時間結果 cs回路</vt:lpstr>
      <vt:lpstr>6.参考文献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故障シミュレーター作成報告</dc:title>
  <dc:creator>D J</dc:creator>
  <cp:lastModifiedBy>D J</cp:lastModifiedBy>
  <cp:revision>71</cp:revision>
  <dcterms:created xsi:type="dcterms:W3CDTF">2019-07-02T12:04:17Z</dcterms:created>
  <dcterms:modified xsi:type="dcterms:W3CDTF">2019-07-07T07:13:01Z</dcterms:modified>
</cp:coreProperties>
</file>