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3"/>
  </p:notesMasterIdLst>
  <p:handoutMasterIdLst>
    <p:handoutMasterId r:id="rId14"/>
  </p:handoutMasterIdLst>
  <p:sldIdLst>
    <p:sldId id="256" r:id="rId2"/>
    <p:sldId id="257" r:id="rId3"/>
    <p:sldId id="286" r:id="rId4"/>
    <p:sldId id="285" r:id="rId5"/>
    <p:sldId id="293" r:id="rId6"/>
    <p:sldId id="294" r:id="rId7"/>
    <p:sldId id="282" r:id="rId8"/>
    <p:sldId id="287" r:id="rId9"/>
    <p:sldId id="292" r:id="rId10"/>
    <p:sldId id="281" r:id="rId11"/>
    <p:sldId id="29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Lst>
        </p14:section>
        <p14:section name="タイトルなしのセクション" id="{B3BF958F-4CFE-4A4E-8845-23D78ECC2404}">
          <p14:sldIdLst>
            <p14:sldId id="285"/>
            <p14:sldId id="293"/>
            <p14:sldId id="294"/>
            <p14:sldId id="282"/>
            <p14:sldId id="287"/>
            <p14:sldId id="292"/>
            <p14:sldId id="281"/>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17" d="100"/>
          <a:sy n="117"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5C594-2D29-4E0B-97C8-26DB6F73E547}" type="datetimeFigureOut">
              <a:rPr kumimoji="1" lang="ja-JP" altLang="en-US" smtClean="0"/>
              <a:t>2019/12/12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ED187-8C7B-4258-952C-A742DE331A4A}" type="slidenum">
              <a:rPr kumimoji="1" lang="ja-JP" altLang="en-US" smtClean="0"/>
              <a:t>‹#›</a:t>
            </a:fld>
            <a:endParaRPr kumimoji="1" lang="ja-JP" altLang="en-US"/>
          </a:p>
        </p:txBody>
      </p:sp>
    </p:spTree>
    <p:extLst>
      <p:ext uri="{BB962C8B-B14F-4D97-AF65-F5344CB8AC3E}">
        <p14:creationId xmlns:p14="http://schemas.microsoft.com/office/powerpoint/2010/main" val="2810836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a:t>
            </a:r>
            <a:r>
              <a:rPr kumimoji="1" lang="en-US" altLang="ja-JP" dirty="0" smtClean="0"/>
              <a:t>Web</a:t>
            </a:r>
            <a:r>
              <a:rPr kumimoji="1" lang="ja-JP" altLang="en-US" dirty="0" smtClean="0"/>
              <a:t>カメラとセンシング技術を組み合わせたバーコード識別システムの開発について発表します。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まずは研究背景から説明していきます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近年大手スーパーマーケットとだけでなく、小規模な小売店でもセルフレジの導入が進んでいます。しかし、</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ja-JP" altLang="en-US" sz="1200" smtClean="0"/>
              <a:t>コスト</a:t>
            </a:r>
            <a:endParaRPr kumimoji="1" lang="en-US" altLang="ja-JP" sz="1200" smtClean="0"/>
          </a:p>
          <a:p>
            <a:pPr>
              <a:buFont typeface="Wingdings" panose="05000000000000000000" pitchFamily="2" charset="2"/>
              <a:buChar char="l"/>
            </a:pPr>
            <a:r>
              <a:rPr kumimoji="1" lang="ja-JP" altLang="en-US" sz="1200" smtClean="0"/>
              <a:t>体験</a:t>
            </a:r>
            <a:endParaRPr kumimoji="1" lang="en-US" altLang="ja-JP" sz="1200" smtClean="0"/>
          </a:p>
          <a:p>
            <a:pPr>
              <a:buFont typeface="Wingdings" panose="05000000000000000000" pitchFamily="2" charset="2"/>
              <a:buChar char="l"/>
            </a:pPr>
            <a:r>
              <a:rPr lang="ja-JP" altLang="en-US" sz="1200" smtClean="0"/>
              <a:t>従来との比較</a:t>
            </a:r>
            <a:endParaRPr lang="en-US" altLang="ja-JP" sz="1200" smtClean="0"/>
          </a:p>
          <a:p>
            <a:pPr>
              <a:buFont typeface="Wingdings" panose="05000000000000000000" pitchFamily="2" charset="2"/>
              <a:buChar char="l"/>
            </a:pPr>
            <a:r>
              <a:rPr kumimoji="1" lang="ja-JP" altLang="en-US" sz="1200" smtClean="0"/>
              <a:t>学術的</a:t>
            </a:r>
            <a:endParaRPr kumimoji="1" lang="en-US" altLang="ja-JP" sz="1200" smtClean="0"/>
          </a:p>
          <a:p>
            <a:pPr>
              <a:buFont typeface="Wingdings" panose="05000000000000000000" pitchFamily="2" charset="2"/>
              <a:buChar char="l"/>
            </a:pPr>
            <a:r>
              <a:rPr lang="ja-JP" altLang="en-US" sz="1200" smtClean="0"/>
              <a:t>促進</a:t>
            </a:r>
            <a:endParaRPr lang="en-US" altLang="ja-JP" sz="1200"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2019/12/12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2019/12/12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2019/12/12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2019/12/12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2019/12/12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2019/12/12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2019/12/12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2019/12/12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2019/12/12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2019/12/12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2019/12/12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2019/12/12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lang="ja-JP" altLang="en-US" sz="2800" dirty="0" smtClean="0"/>
              <a:t>高橋研究室 組込みシステム</a:t>
            </a:r>
            <a:endParaRPr kumimoji="1" lang="en-US" altLang="ja-JP" sz="2800" dirty="0" smtClean="0"/>
          </a:p>
          <a:p>
            <a:r>
              <a:rPr kumimoji="1" lang="en-US" altLang="ja-JP" sz="2800" dirty="0" smtClean="0"/>
              <a:t>B4</a:t>
            </a:r>
            <a:r>
              <a:rPr kumimoji="1" lang="ja-JP" altLang="en-US" sz="2800" dirty="0" smtClean="0"/>
              <a:t>　</a:t>
            </a:r>
            <a:r>
              <a:rPr kumimoji="1" lang="en-US" altLang="ja-JP" sz="2800" dirty="0" smtClean="0"/>
              <a:t>6535046B </a:t>
            </a:r>
            <a:r>
              <a:rPr kumimoji="1" lang="ja-JP" altLang="en-US" sz="2800" dirty="0" smtClean="0"/>
              <a:t>段原丞治</a:t>
            </a:r>
            <a:endParaRPr kumimoji="1" lang="en-US" altLang="ja-JP" sz="2800"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sp>
        <p:nvSpPr>
          <p:cNvPr id="15" name="スライド番号プレースホルダー 14"/>
          <p:cNvSpPr>
            <a:spLocks noGrp="1"/>
          </p:cNvSpPr>
          <p:nvPr>
            <p:ph type="sldNum" sz="quarter" idx="12"/>
          </p:nvPr>
        </p:nvSpPr>
        <p:spPr/>
        <p:txBody>
          <a:bodyPr/>
          <a:lstStyle/>
          <a:p>
            <a:fld id="{3C3988C9-8C6C-49D7-8D82-24DA391FB063}" type="slidenum">
              <a:rPr kumimoji="1" lang="ja-JP" altLang="en-US" smtClean="0"/>
              <a:t>10</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3545266164"/>
              </p:ext>
            </p:extLst>
          </p:nvPr>
        </p:nvGraphicFramePr>
        <p:xfrm>
          <a:off x="1097280" y="2172908"/>
          <a:ext cx="8678636" cy="2290970"/>
        </p:xfrm>
        <a:graphic>
          <a:graphicData uri="http://schemas.openxmlformats.org/drawingml/2006/table">
            <a:tbl>
              <a:tblPr firstRow="1" bandRow="1">
                <a:tableStyleId>{5C22544A-7EE6-4342-B048-85BDC9FD1C3A}</a:tableStyleId>
              </a:tblPr>
              <a:tblGrid>
                <a:gridCol w="4339318">
                  <a:extLst>
                    <a:ext uri="{9D8B030D-6E8A-4147-A177-3AD203B41FA5}">
                      <a16:colId xmlns:a16="http://schemas.microsoft.com/office/drawing/2014/main" val="46314280"/>
                    </a:ext>
                  </a:extLst>
                </a:gridCol>
                <a:gridCol w="4339318">
                  <a:extLst>
                    <a:ext uri="{9D8B030D-6E8A-4147-A177-3AD203B41FA5}">
                      <a16:colId xmlns:a16="http://schemas.microsoft.com/office/drawing/2014/main" val="3618167885"/>
                    </a:ext>
                  </a:extLst>
                </a:gridCol>
              </a:tblGrid>
              <a:tr h="458194">
                <a:tc>
                  <a:txBody>
                    <a:bodyPr/>
                    <a:lstStyle/>
                    <a:p>
                      <a:pPr algn="ctr"/>
                      <a:r>
                        <a:rPr kumimoji="1" lang="ja-JP" altLang="en-US" dirty="0" smtClean="0"/>
                        <a:t>サーバの機能</a:t>
                      </a:r>
                      <a:endParaRPr kumimoji="1" lang="ja-JP" altLang="en-US" dirty="0"/>
                    </a:p>
                  </a:txBody>
                  <a:tcPr/>
                </a:tc>
                <a:tc>
                  <a:txBody>
                    <a:bodyPr/>
                    <a:lstStyle/>
                    <a:p>
                      <a:pPr algn="ctr"/>
                      <a:r>
                        <a:rPr kumimoji="1" lang="ja-JP" altLang="en-US" dirty="0" smtClean="0"/>
                        <a:t>実装の段階</a:t>
                      </a:r>
                      <a:endParaRPr kumimoji="1" lang="ja-JP" altLang="en-US" dirty="0"/>
                    </a:p>
                  </a:txBody>
                  <a:tcPr/>
                </a:tc>
                <a:extLst>
                  <a:ext uri="{0D108BD9-81ED-4DB2-BD59-A6C34878D82A}">
                    <a16:rowId xmlns:a16="http://schemas.microsoft.com/office/drawing/2014/main" val="686071204"/>
                  </a:ext>
                </a:extLst>
              </a:tr>
              <a:tr h="458194">
                <a:tc>
                  <a:txBody>
                    <a:bodyPr/>
                    <a:lstStyle/>
                    <a:p>
                      <a:pPr algn="ctr"/>
                      <a:r>
                        <a:rPr kumimoji="1" lang="ja-JP" altLang="en-US" dirty="0" smtClean="0"/>
                        <a:t>画像の受信</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488072284"/>
                  </a:ext>
                </a:extLst>
              </a:tr>
              <a:tr h="458194">
                <a:tc>
                  <a:txBody>
                    <a:bodyPr/>
                    <a:lstStyle/>
                    <a:p>
                      <a:pPr algn="ctr"/>
                      <a:r>
                        <a:rPr kumimoji="1" lang="en-US" altLang="ja-JP" dirty="0" smtClean="0"/>
                        <a:t>Yolo</a:t>
                      </a:r>
                      <a:r>
                        <a:rPr kumimoji="1" lang="ja-JP" altLang="en-US" dirty="0" smtClean="0"/>
                        <a:t>でバーコード座標の取得</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2752578750"/>
                  </a:ext>
                </a:extLst>
              </a:tr>
              <a:tr h="458194">
                <a:tc>
                  <a:txBody>
                    <a:bodyPr/>
                    <a:lstStyle/>
                    <a:p>
                      <a:pPr algn="ctr"/>
                      <a:r>
                        <a:rPr kumimoji="1" lang="ja-JP" altLang="en-US" dirty="0" smtClean="0"/>
                        <a:t>バーコードの切り取りとグレイスケール化</a:t>
                      </a:r>
                      <a:endParaRPr kumimoji="1" lang="ja-JP" altLang="en-US" dirty="0"/>
                    </a:p>
                  </a:txBody>
                  <a:tcPr/>
                </a:tc>
                <a:tc>
                  <a:txBody>
                    <a:bodyPr/>
                    <a:lstStyle/>
                    <a:p>
                      <a:pPr algn="ctr"/>
                      <a:r>
                        <a:rPr kumimoji="1" lang="ja-JP" altLang="en-US" dirty="0" smtClean="0"/>
                        <a:t>〇</a:t>
                      </a:r>
                      <a:endParaRPr kumimoji="1" lang="ja-JP" altLang="en-US" dirty="0"/>
                    </a:p>
                  </a:txBody>
                  <a:tcPr/>
                </a:tc>
                <a:extLst>
                  <a:ext uri="{0D108BD9-81ED-4DB2-BD59-A6C34878D82A}">
                    <a16:rowId xmlns:a16="http://schemas.microsoft.com/office/drawing/2014/main" val="3341210228"/>
                  </a:ext>
                </a:extLst>
              </a:tr>
              <a:tr h="458194">
                <a:tc>
                  <a:txBody>
                    <a:bodyPr/>
                    <a:lstStyle/>
                    <a:p>
                      <a:pPr algn="ctr"/>
                      <a:r>
                        <a:rPr kumimoji="1" lang="en-US" altLang="ja-JP" dirty="0" err="1" smtClean="0"/>
                        <a:t>Pyzbar</a:t>
                      </a:r>
                      <a:r>
                        <a:rPr kumimoji="1" lang="ja-JP" altLang="en-US" dirty="0" smtClean="0"/>
                        <a:t>に画像を投げて番号取得</a:t>
                      </a:r>
                      <a:endParaRPr kumimoji="1" lang="ja-JP" altLang="en-US" dirty="0"/>
                    </a:p>
                  </a:txBody>
                  <a:tcPr/>
                </a:tc>
                <a:tc>
                  <a:txBody>
                    <a:bodyPr/>
                    <a:lstStyle/>
                    <a:p>
                      <a:pPr algn="ctr"/>
                      <a:r>
                        <a:rPr kumimoji="1" lang="ja-JP" altLang="en-US" dirty="0" smtClean="0"/>
                        <a:t>△（精度が悪い）</a:t>
                      </a:r>
                      <a:endParaRPr kumimoji="1" lang="ja-JP" altLang="en-US" dirty="0"/>
                    </a:p>
                  </a:txBody>
                  <a:tcPr/>
                </a:tc>
                <a:extLst>
                  <a:ext uri="{0D108BD9-81ED-4DB2-BD59-A6C34878D82A}">
                    <a16:rowId xmlns:a16="http://schemas.microsoft.com/office/drawing/2014/main" val="1886516376"/>
                  </a:ext>
                </a:extLst>
              </a:tr>
            </a:tbl>
          </a:graphicData>
        </a:graphic>
      </p:graphicFrame>
    </p:spTree>
    <p:extLst>
      <p:ext uri="{BB962C8B-B14F-4D97-AF65-F5344CB8AC3E}">
        <p14:creationId xmlns:p14="http://schemas.microsoft.com/office/powerpoint/2010/main" val="332389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3733" y="2032909"/>
            <a:ext cx="12041897" cy="2725018"/>
          </a:xfrm>
          <a:prstGeom prst="rect">
            <a:avLst/>
          </a:prstGeom>
        </p:spPr>
      </p:pic>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mtClean="0"/>
              <a:t>11</a:t>
            </a:fld>
            <a:endParaRPr kumimoji="1" lang="ja-JP" altLang="en-US"/>
          </a:p>
        </p:txBody>
      </p:sp>
      <p:sp>
        <p:nvSpPr>
          <p:cNvPr id="4" name="テキスト ボックス 3"/>
          <p:cNvSpPr txBox="1"/>
          <p:nvPr/>
        </p:nvSpPr>
        <p:spPr>
          <a:xfrm>
            <a:off x="212271" y="979715"/>
            <a:ext cx="5445578" cy="461665"/>
          </a:xfrm>
          <a:prstGeom prst="rect">
            <a:avLst/>
          </a:prstGeom>
          <a:noFill/>
        </p:spPr>
        <p:txBody>
          <a:bodyPr wrap="square" rtlCol="0">
            <a:spAutoFit/>
          </a:bodyPr>
          <a:lstStyle/>
          <a:p>
            <a:r>
              <a:rPr lang="ja-JP" altLang="en-US" sz="2400" dirty="0" smtClean="0"/>
              <a:t>ガントチャート用いてスケジュール管理</a:t>
            </a:r>
            <a:endParaRPr kumimoji="1" lang="ja-JP" altLang="en-US" sz="2400" dirty="0"/>
          </a:p>
        </p:txBody>
      </p:sp>
    </p:spTree>
    <p:extLst>
      <p:ext uri="{BB962C8B-B14F-4D97-AF65-F5344CB8AC3E}">
        <p14:creationId xmlns:p14="http://schemas.microsoft.com/office/powerpoint/2010/main" val="2251481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440871" y="1845734"/>
            <a:ext cx="11242222" cy="4023360"/>
          </a:xfrm>
        </p:spPr>
        <p:txBody>
          <a:bodyPr/>
          <a:lstStyle/>
          <a:p>
            <a:r>
              <a:rPr lang="ja-JP" altLang="en-US" sz="2400" dirty="0" smtClean="0"/>
              <a:t>少子高齢化によって働き手が減少しつつある今日のスーパーで</a:t>
            </a:r>
            <a:r>
              <a:rPr lang="ja-JP" altLang="en-US" sz="2400" dirty="0" smtClean="0"/>
              <a:t>は、</a:t>
            </a:r>
            <a:endParaRPr lang="en-US" altLang="ja-JP" sz="2400" dirty="0" smtClean="0"/>
          </a:p>
          <a:p>
            <a:r>
              <a:rPr lang="ja-JP" altLang="en-US" sz="2400" dirty="0" smtClean="0"/>
              <a:t>従業員</a:t>
            </a:r>
            <a:r>
              <a:rPr lang="ja-JP" altLang="en-US" sz="2400" dirty="0" smtClean="0"/>
              <a:t>の数が少なくても経営できるようにセルフレジの導入を進めて</a:t>
            </a:r>
            <a:r>
              <a:rPr lang="ja-JP" altLang="en-US" sz="2400" dirty="0" smtClean="0"/>
              <a:t>いる。</a:t>
            </a:r>
            <a:endParaRPr lang="en-US" altLang="ja-JP" sz="2400" dirty="0" smtClean="0"/>
          </a:p>
          <a:p>
            <a:endParaRPr lang="en-US" altLang="ja-JP" sz="2400" dirty="0" smtClean="0"/>
          </a:p>
          <a:p>
            <a:r>
              <a:rPr lang="ja-JP" altLang="en-US" sz="2400" dirty="0" smtClean="0"/>
              <a:t>厚生労働省の統計では生産年齢人口</a:t>
            </a:r>
            <a:endParaRPr lang="en-US" altLang="ja-JP" sz="2400" dirty="0" smtClean="0"/>
          </a:p>
          <a:p>
            <a:pPr lvl="2"/>
            <a:r>
              <a:rPr lang="en-US" altLang="ja-JP" sz="2400" dirty="0" smtClean="0"/>
              <a:t>2017</a:t>
            </a:r>
            <a:r>
              <a:rPr lang="ja-JP" altLang="en-US" sz="2400" dirty="0" smtClean="0"/>
              <a:t>年</a:t>
            </a:r>
            <a:r>
              <a:rPr lang="en-US" altLang="ja-JP" sz="2400" dirty="0" smtClean="0"/>
              <a:t>:6,530</a:t>
            </a:r>
            <a:r>
              <a:rPr lang="ja-JP" altLang="en-US" sz="2400" dirty="0" smtClean="0"/>
              <a:t>万人</a:t>
            </a:r>
            <a:endParaRPr lang="en-US" altLang="ja-JP" sz="2400" dirty="0" smtClean="0"/>
          </a:p>
          <a:p>
            <a:pPr lvl="2"/>
            <a:r>
              <a:rPr lang="en-US" altLang="ja-JP" sz="2400" dirty="0" smtClean="0"/>
              <a:t>2025</a:t>
            </a:r>
            <a:r>
              <a:rPr lang="ja-JP" altLang="en-US" sz="2400" dirty="0" smtClean="0"/>
              <a:t>年</a:t>
            </a:r>
            <a:r>
              <a:rPr lang="en-US" altLang="ja-JP" sz="2400" dirty="0" smtClean="0"/>
              <a:t>:6,082</a:t>
            </a:r>
            <a:r>
              <a:rPr lang="ja-JP" altLang="en-US" sz="2400" dirty="0" smtClean="0"/>
              <a:t>万人</a:t>
            </a:r>
            <a:endParaRPr lang="en-US" altLang="ja-JP" sz="2400" dirty="0" smtClean="0"/>
          </a:p>
          <a:p>
            <a:pPr lvl="2"/>
            <a:r>
              <a:rPr lang="en-US" altLang="ja-JP" sz="2400" dirty="0" smtClean="0"/>
              <a:t>2040</a:t>
            </a:r>
            <a:r>
              <a:rPr lang="ja-JP" altLang="en-US" sz="2400" dirty="0" smtClean="0"/>
              <a:t>年</a:t>
            </a:r>
            <a:r>
              <a:rPr lang="en-US" altLang="ja-JP" sz="2400" dirty="0" smtClean="0"/>
              <a:t>:5,245</a:t>
            </a:r>
            <a:r>
              <a:rPr lang="ja-JP" altLang="en-US" sz="2400" dirty="0" smtClean="0"/>
              <a:t>万人 までに減少する見込み</a:t>
            </a:r>
            <a:endParaRPr lang="en-US" altLang="ja-JP" sz="2400" dirty="0"/>
          </a:p>
          <a:p>
            <a:endParaRPr lang="en-US" altLang="ja-JP" sz="2400" dirty="0"/>
          </a:p>
          <a:p>
            <a:endParaRPr lang="en-US" altLang="ja-JP" dirty="0" smtClean="0"/>
          </a:p>
          <a:p>
            <a:pPr marL="201168" lvl="1" indent="0">
              <a:buNone/>
            </a:pP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dirty="0"/>
          </a:p>
        </p:txBody>
      </p:sp>
    </p:spTree>
    <p:extLst>
      <p:ext uri="{BB962C8B-B14F-4D97-AF65-F5344CB8AC3E}">
        <p14:creationId xmlns:p14="http://schemas.microsoft.com/office/powerpoint/2010/main" val="53264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sz="2400" dirty="0" smtClean="0"/>
              <a:t>&lt;</a:t>
            </a:r>
            <a:r>
              <a:rPr lang="ja-JP" altLang="en-US" sz="2400" dirty="0" smtClean="0"/>
              <a:t>目的</a:t>
            </a:r>
            <a:r>
              <a:rPr lang="en-US" altLang="ja-JP" sz="2400" dirty="0" smtClean="0"/>
              <a:t>&gt;</a:t>
            </a:r>
          </a:p>
          <a:p>
            <a:r>
              <a:rPr lang="ja-JP" altLang="en-US" sz="2400" dirty="0" smtClean="0"/>
              <a:t>既存の無人レジ店舗のような複雑で高価なシステムではなく、中小店でも導入できる安価なシステムの作成</a:t>
            </a:r>
            <a:endParaRPr lang="en-US" altLang="ja-JP" sz="2400" dirty="0" smtClean="0"/>
          </a:p>
          <a:p>
            <a:endParaRPr lang="en-US" altLang="ja-JP" dirty="0" smtClean="0"/>
          </a:p>
          <a:p>
            <a:r>
              <a:rPr lang="en-US" altLang="ja-JP" sz="2400" dirty="0" smtClean="0"/>
              <a:t>&lt;</a:t>
            </a:r>
            <a:r>
              <a:rPr lang="ja-JP" altLang="en-US" sz="2400" dirty="0" smtClean="0"/>
              <a:t>目標</a:t>
            </a:r>
            <a:r>
              <a:rPr lang="en-US" altLang="ja-JP" sz="2400" dirty="0" smtClean="0"/>
              <a:t>&gt;</a:t>
            </a:r>
          </a:p>
          <a:p>
            <a:r>
              <a:rPr lang="ja-JP" altLang="en-US" sz="2400" dirty="0" smtClean="0"/>
              <a:t>ラズベリー</a:t>
            </a:r>
            <a:r>
              <a:rPr lang="ja-JP" altLang="en-US" sz="2400" dirty="0"/>
              <a:t>パイ</a:t>
            </a:r>
            <a:r>
              <a:rPr lang="ja-JP" altLang="en-US" sz="2400" dirty="0" smtClean="0"/>
              <a:t>と</a:t>
            </a:r>
            <a:r>
              <a:rPr lang="en-US" altLang="ja-JP" sz="2400" dirty="0" smtClean="0"/>
              <a:t>Web</a:t>
            </a:r>
            <a:r>
              <a:rPr lang="ja-JP" altLang="en-US" sz="2400" dirty="0" smtClean="0"/>
              <a:t>カメラを使用し、商品をバーコードの番号で判断する</a:t>
            </a:r>
            <a:endParaRPr lang="ja-JP" altLang="en-US" sz="3600" dirty="0"/>
          </a:p>
          <a:p>
            <a:r>
              <a:rPr kumimoji="1" lang="ja-JP" altLang="en-US" sz="2400" dirty="0" smtClean="0"/>
              <a:t>商品の取捨選択から決済に至るまでの一連の流れを行えるシステムの開発</a:t>
            </a:r>
            <a:endParaRPr kumimoji="1" lang="ja-JP" altLang="en-US" sz="24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4</a:t>
            </a:fld>
            <a:endParaRPr kumimoji="1" lang="ja-JP" altLang="en-US" dirty="0"/>
          </a:p>
        </p:txBody>
      </p:sp>
    </p:spTree>
    <p:extLst>
      <p:ext uri="{BB962C8B-B14F-4D97-AF65-F5344CB8AC3E}">
        <p14:creationId xmlns:p14="http://schemas.microsoft.com/office/powerpoint/2010/main" val="3527153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313082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152116" y="240969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690460" y="2951508"/>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327545" y="374218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65337" y="317103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81816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9172759" y="352133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084" y="268237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36220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78105" y="3907486"/>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947876" y="7262540"/>
            <a:ext cx="401410" cy="351678"/>
          </a:xfrm>
          <a:prstGeom prst="rect">
            <a:avLst/>
          </a:prstGeom>
          <a:noFill/>
        </p:spPr>
      </p:pic>
      <p:pic>
        <p:nvPicPr>
          <p:cNvPr id="20" name="Picture 6" descr="クレジットカードのICチップのイラスト"/>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98177" y="3975433"/>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40451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5</a:t>
            </a:fld>
            <a:endParaRPr kumimoji="1" lang="ja-JP" altLang="en-US" dirty="0"/>
          </a:p>
        </p:txBody>
      </p:sp>
    </p:spTree>
    <p:extLst>
      <p:ext uri="{BB962C8B-B14F-4D97-AF65-F5344CB8AC3E}">
        <p14:creationId xmlns:p14="http://schemas.microsoft.com/office/powerpoint/2010/main" val="195558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テキスト ボックス 2"/>
          <p:cNvSpPr txBox="1"/>
          <p:nvPr/>
        </p:nvSpPr>
        <p:spPr>
          <a:xfrm>
            <a:off x="1097280" y="1865807"/>
            <a:ext cx="5216978" cy="461665"/>
          </a:xfrm>
          <a:prstGeom prst="rect">
            <a:avLst/>
          </a:prstGeom>
          <a:noFill/>
        </p:spPr>
        <p:txBody>
          <a:bodyPr wrap="square" rtlCol="0">
            <a:spAutoFit/>
          </a:bodyPr>
          <a:lstStyle/>
          <a:p>
            <a:r>
              <a:rPr lang="ja-JP" altLang="en-US" sz="2400" dirty="0" smtClean="0"/>
              <a:t>店側</a:t>
            </a:r>
            <a:r>
              <a:rPr lang="en-US" altLang="ja-JP" sz="2400" dirty="0" smtClean="0"/>
              <a:t>:</a:t>
            </a:r>
            <a:r>
              <a:rPr lang="ja-JP" altLang="en-US" sz="2400" dirty="0" smtClean="0"/>
              <a:t>コスト削減</a:t>
            </a:r>
            <a:endParaRPr kumimoji="1" lang="ja-JP" altLang="en-US" sz="2400" dirty="0"/>
          </a:p>
        </p:txBody>
      </p:sp>
      <p:sp>
        <p:nvSpPr>
          <p:cNvPr id="4" name="正方形/長方形 3"/>
          <p:cNvSpPr/>
          <p:nvPr/>
        </p:nvSpPr>
        <p:spPr>
          <a:xfrm>
            <a:off x="1355273" y="2388258"/>
            <a:ext cx="8939892" cy="1815882"/>
          </a:xfrm>
          <a:prstGeom prst="rect">
            <a:avLst/>
          </a:prstGeom>
        </p:spPr>
        <p:txBody>
          <a:bodyPr wrap="square">
            <a:spAutoFit/>
          </a:bodyPr>
          <a:lstStyle/>
          <a:p>
            <a:r>
              <a:rPr lang="ja-JP" altLang="en-US" sz="2400" dirty="0"/>
              <a:t>セルフレジ</a:t>
            </a:r>
            <a:r>
              <a:rPr lang="en-US" altLang="ja-JP" sz="2400" dirty="0"/>
              <a:t>1</a:t>
            </a:r>
            <a:r>
              <a:rPr lang="ja-JP" altLang="en-US" sz="2400" dirty="0"/>
              <a:t>セットを購入するのにかかる値段</a:t>
            </a:r>
            <a:endParaRPr lang="en-US" altLang="ja-JP" sz="2400" dirty="0"/>
          </a:p>
          <a:p>
            <a:pPr lvl="1"/>
            <a:r>
              <a:rPr lang="ja-JP" altLang="en-US" sz="2400" dirty="0"/>
              <a:t>約</a:t>
            </a:r>
            <a:r>
              <a:rPr lang="en-US" altLang="ja-JP" sz="2400" dirty="0"/>
              <a:t>3,500,000</a:t>
            </a:r>
            <a:r>
              <a:rPr lang="ja-JP" altLang="en-US" sz="2400" dirty="0" smtClean="0"/>
              <a:t>円 </a:t>
            </a:r>
            <a:r>
              <a:rPr lang="en-US" altLang="ja-JP" sz="2400" dirty="0" smtClean="0"/>
              <a:t>* 6</a:t>
            </a:r>
            <a:r>
              <a:rPr lang="ja-JP" altLang="en-US" sz="2400" dirty="0" smtClean="0"/>
              <a:t>台 </a:t>
            </a:r>
            <a:r>
              <a:rPr lang="en-US" altLang="ja-JP" sz="2400" dirty="0" smtClean="0"/>
              <a:t>= </a:t>
            </a:r>
            <a:r>
              <a:rPr lang="en-US" altLang="ja-JP" sz="3200" dirty="0" smtClean="0">
                <a:solidFill>
                  <a:srgbClr val="FF0000"/>
                </a:solidFill>
              </a:rPr>
              <a:t>21,000,000</a:t>
            </a:r>
            <a:r>
              <a:rPr lang="ja-JP" altLang="en-US" sz="3200" dirty="0" smtClean="0">
                <a:solidFill>
                  <a:srgbClr val="FF0000"/>
                </a:solidFill>
              </a:rPr>
              <a:t>円</a:t>
            </a:r>
            <a:r>
              <a:rPr lang="en-US" altLang="ja-JP" sz="3200" dirty="0" smtClean="0">
                <a:solidFill>
                  <a:srgbClr val="FF0000"/>
                </a:solidFill>
              </a:rPr>
              <a:t>!!!</a:t>
            </a:r>
            <a:endParaRPr lang="en-US" altLang="ja-JP" sz="2400" dirty="0">
              <a:solidFill>
                <a:srgbClr val="FF0000"/>
              </a:solidFill>
            </a:endParaRPr>
          </a:p>
          <a:p>
            <a:r>
              <a:rPr lang="en-US" altLang="ja-JP" sz="2400" dirty="0"/>
              <a:t>Web</a:t>
            </a:r>
            <a:r>
              <a:rPr lang="ja-JP" altLang="en-US" sz="2400" dirty="0"/>
              <a:t>カメラを使用し、本システムを導入した場合にかかる機材の費用</a:t>
            </a:r>
            <a:endParaRPr lang="en-US" altLang="ja-JP" sz="2400" dirty="0"/>
          </a:p>
          <a:p>
            <a:pPr lvl="1"/>
            <a:r>
              <a:rPr lang="ja-JP" altLang="en-US" sz="2400" dirty="0"/>
              <a:t>約</a:t>
            </a:r>
            <a:r>
              <a:rPr lang="en-US" altLang="ja-JP" sz="2400" dirty="0"/>
              <a:t>12,500</a:t>
            </a:r>
            <a:r>
              <a:rPr lang="ja-JP" altLang="en-US" sz="2400" dirty="0" smtClean="0"/>
              <a:t>円 </a:t>
            </a:r>
            <a:r>
              <a:rPr lang="en-US" altLang="ja-JP" sz="2400" dirty="0" smtClean="0"/>
              <a:t>* 80</a:t>
            </a:r>
            <a:r>
              <a:rPr lang="ja-JP" altLang="en-US" sz="2400" dirty="0" smtClean="0"/>
              <a:t>個（カゴの個数） </a:t>
            </a:r>
            <a:r>
              <a:rPr lang="en-US" altLang="ja-JP" sz="2400" dirty="0"/>
              <a:t>= </a:t>
            </a:r>
            <a:r>
              <a:rPr lang="en-US" altLang="ja-JP" sz="3200" dirty="0" smtClean="0">
                <a:solidFill>
                  <a:srgbClr val="FF0000"/>
                </a:solidFill>
              </a:rPr>
              <a:t>1,000,000!!</a:t>
            </a:r>
            <a:endParaRPr lang="en-US" altLang="ja-JP" sz="2400" dirty="0">
              <a:solidFill>
                <a:srgbClr val="FF0000"/>
              </a:solidFill>
            </a:endParaRPr>
          </a:p>
        </p:txBody>
      </p:sp>
      <p:sp>
        <p:nvSpPr>
          <p:cNvPr id="5" name="テキスト ボックス 4"/>
          <p:cNvSpPr txBox="1"/>
          <p:nvPr/>
        </p:nvSpPr>
        <p:spPr>
          <a:xfrm>
            <a:off x="1355273" y="4670574"/>
            <a:ext cx="3355521" cy="461665"/>
          </a:xfrm>
          <a:prstGeom prst="rect">
            <a:avLst/>
          </a:prstGeom>
          <a:noFill/>
        </p:spPr>
        <p:txBody>
          <a:bodyPr wrap="square" rtlCol="0">
            <a:spAutoFit/>
          </a:bodyPr>
          <a:lstStyle/>
          <a:p>
            <a:r>
              <a:rPr lang="ja-JP" altLang="en-US" sz="2400" dirty="0" smtClean="0"/>
              <a:t>お客様</a:t>
            </a:r>
            <a:r>
              <a:rPr lang="en-US" altLang="ja-JP" sz="2400" dirty="0" smtClean="0"/>
              <a:t>:</a:t>
            </a:r>
            <a:r>
              <a:rPr lang="ja-JP" altLang="en-US" sz="2400" dirty="0" smtClean="0"/>
              <a:t>時間の短縮</a:t>
            </a:r>
            <a:endParaRPr kumimoji="1" lang="ja-JP" altLang="en-US" sz="2400" dirty="0"/>
          </a:p>
        </p:txBody>
      </p:sp>
      <p:sp>
        <p:nvSpPr>
          <p:cNvPr id="7" name="スライド番号プレースホルダー 6"/>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spTree>
    <p:extLst>
      <p:ext uri="{BB962C8B-B14F-4D97-AF65-F5344CB8AC3E}">
        <p14:creationId xmlns:p14="http://schemas.microsoft.com/office/powerpoint/2010/main" val="21806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770703" y="3558361"/>
            <a:ext cx="1428750" cy="369332"/>
          </a:xfrm>
          <a:prstGeom prst="rect">
            <a:avLst/>
          </a:prstGeom>
          <a:noFill/>
        </p:spPr>
        <p:txBody>
          <a:bodyPr wrap="square" rtlCol="0">
            <a:spAutoFit/>
          </a:bodyPr>
          <a:lstStyle/>
          <a:p>
            <a:r>
              <a:rPr kumimoji="1" lang="ja-JP" altLang="en-US" dirty="0" smtClean="0"/>
              <a:t>バーコード</a:t>
            </a:r>
            <a:endParaRPr kumimoji="1" lang="ja-JP" altLang="en-US" dirty="0"/>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0" name="Picture 16" descr="サーバーのイラスト（1台）"/>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9419" y="2952086"/>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dirty="0" smtClean="0">
                <a:solidFill>
                  <a:schemeClr val="tx1">
                    <a:lumMod val="85000"/>
                    <a:lumOff val="15000"/>
                  </a:schemeClr>
                </a:solidFill>
              </a:rPr>
              <a:t>画像データ</a:t>
            </a:r>
            <a:endParaRPr lang="en-US" altLang="ja-JP" sz="2800" dirty="0" smtClean="0">
              <a:solidFill>
                <a:schemeClr val="tx1">
                  <a:lumMod val="85000"/>
                  <a:lumOff val="15000"/>
                </a:schemeClr>
              </a:solidFill>
            </a:endParaRPr>
          </a:p>
          <a:p>
            <a:r>
              <a:rPr kumimoji="1" lang="ja-JP" altLang="en-US" sz="2800" dirty="0" smtClean="0">
                <a:solidFill>
                  <a:schemeClr val="tx1">
                    <a:lumMod val="85000"/>
                    <a:lumOff val="15000"/>
                  </a:schemeClr>
                </a:solidFill>
              </a:rPr>
              <a:t>フラグ</a:t>
            </a:r>
            <a:r>
              <a:rPr kumimoji="1" lang="en-US" altLang="ja-JP" sz="2800" dirty="0" smtClean="0">
                <a:solidFill>
                  <a:schemeClr val="tx1">
                    <a:lumMod val="85000"/>
                    <a:lumOff val="15000"/>
                  </a:schemeClr>
                </a:solidFill>
              </a:rPr>
              <a:t>(</a:t>
            </a:r>
            <a:r>
              <a:rPr kumimoji="1" lang="ja-JP" altLang="en-US" sz="2800" dirty="0" smtClean="0">
                <a:solidFill>
                  <a:schemeClr val="tx1">
                    <a:lumMod val="85000"/>
                    <a:lumOff val="15000"/>
                  </a:schemeClr>
                </a:solidFill>
              </a:rPr>
              <a:t>追加</a:t>
            </a:r>
            <a:r>
              <a:rPr kumimoji="1" lang="en-US" altLang="ja-JP" sz="2800" dirty="0" smtClean="0">
                <a:solidFill>
                  <a:schemeClr val="tx1">
                    <a:lumMod val="85000"/>
                    <a:lumOff val="15000"/>
                  </a:schemeClr>
                </a:solidFill>
              </a:rPr>
              <a:t>or</a:t>
            </a:r>
            <a:r>
              <a:rPr kumimoji="1" lang="ja-JP" altLang="en-US" sz="2800" dirty="0" smtClean="0">
                <a:solidFill>
                  <a:schemeClr val="tx1">
                    <a:lumMod val="85000"/>
                    <a:lumOff val="15000"/>
                  </a:schemeClr>
                </a:solidFill>
              </a:rPr>
              <a:t>削除</a:t>
            </a:r>
            <a:r>
              <a:rPr kumimoji="1" lang="en-US" altLang="ja-JP" sz="2800" dirty="0" smtClean="0">
                <a:solidFill>
                  <a:schemeClr val="tx1">
                    <a:lumMod val="85000"/>
                    <a:lumOff val="15000"/>
                  </a:schemeClr>
                </a:solidFill>
              </a:rPr>
              <a:t>)</a:t>
            </a:r>
            <a:endParaRPr kumimoji="1" lang="ja-JP" altLang="en-US" sz="2800" dirty="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7</a:t>
            </a:fld>
            <a:endParaRPr kumimoji="1" lang="ja-JP" altLang="en-US" dirty="0"/>
          </a:p>
        </p:txBody>
      </p:sp>
    </p:spTree>
    <p:extLst>
      <p:ext uri="{BB962C8B-B14F-4D97-AF65-F5344CB8AC3E}">
        <p14:creationId xmlns:p14="http://schemas.microsoft.com/office/powerpoint/2010/main" val="1516190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9956"/>
            <a:ext cx="5365379" cy="4800602"/>
          </a:xfrm>
          <a:prstGeom prst="rect">
            <a:avLst/>
          </a:prstGeom>
        </p:spPr>
      </p:pic>
      <p:sp>
        <p:nvSpPr>
          <p:cNvPr id="9" name="テキスト ボックス 8"/>
          <p:cNvSpPr txBox="1"/>
          <p:nvPr/>
        </p:nvSpPr>
        <p:spPr>
          <a:xfrm>
            <a:off x="7241721" y="495787"/>
            <a:ext cx="2547258" cy="461665"/>
          </a:xfrm>
          <a:prstGeom prst="rect">
            <a:avLst/>
          </a:prstGeom>
          <a:noFill/>
        </p:spPr>
        <p:txBody>
          <a:bodyPr wrap="square" rtlCol="0">
            <a:spAutoFit/>
          </a:bodyPr>
          <a:lstStyle/>
          <a:p>
            <a:r>
              <a:rPr kumimoji="1" lang="ja-JP" altLang="en-US" sz="2400" dirty="0" smtClean="0"/>
              <a:t>開発の方針、構成</a:t>
            </a:r>
            <a:endParaRPr kumimoji="1" lang="ja-JP" altLang="en-US" sz="2400" dirty="0"/>
          </a:p>
        </p:txBody>
      </p:sp>
      <p:sp>
        <p:nvSpPr>
          <p:cNvPr id="10" name="スライド番号プレースホルダー 9"/>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
        <p:nvSpPr>
          <p:cNvPr id="11" name="テキスト ボックス 10"/>
          <p:cNvSpPr txBox="1"/>
          <p:nvPr/>
        </p:nvSpPr>
        <p:spPr>
          <a:xfrm>
            <a:off x="5725206" y="1063588"/>
            <a:ext cx="5580288" cy="3416320"/>
          </a:xfrm>
          <a:prstGeom prst="rect">
            <a:avLst/>
          </a:prstGeom>
          <a:noFill/>
        </p:spPr>
        <p:txBody>
          <a:bodyPr wrap="square" rtlCol="0">
            <a:spAutoFit/>
          </a:bodyPr>
          <a:lstStyle/>
          <a:p>
            <a:r>
              <a:rPr kumimoji="1" lang="ja-JP" altLang="en-US" sz="2400" dirty="0" smtClean="0"/>
              <a:t>・</a:t>
            </a:r>
            <a:r>
              <a:rPr kumimoji="1" lang="en-US" altLang="ja-JP" sz="2400" dirty="0" smtClean="0"/>
              <a:t>V</a:t>
            </a:r>
            <a:r>
              <a:rPr kumimoji="1" lang="ja-JP" altLang="en-US" sz="2400" dirty="0" smtClean="0"/>
              <a:t>モデルに従って開発</a:t>
            </a:r>
            <a:endParaRPr kumimoji="1" lang="en-US" altLang="ja-JP" sz="2400" dirty="0" smtClean="0"/>
          </a:p>
          <a:p>
            <a:endParaRPr kumimoji="1" lang="en-US" altLang="ja-JP" sz="2400" dirty="0" smtClean="0"/>
          </a:p>
          <a:p>
            <a:r>
              <a:rPr kumimoji="1" lang="ja-JP" altLang="en-US" sz="2400" dirty="0" smtClean="0"/>
              <a:t>・</a:t>
            </a:r>
            <a:r>
              <a:rPr kumimoji="1" lang="en-US" altLang="ja-JP" sz="2400" dirty="0" smtClean="0"/>
              <a:t>UML</a:t>
            </a:r>
            <a:r>
              <a:rPr lang="ja-JP" altLang="en-US" sz="2400" dirty="0"/>
              <a:t>言語</a:t>
            </a:r>
            <a:r>
              <a:rPr lang="ja-JP" altLang="en-US" sz="2400" dirty="0" smtClean="0"/>
              <a:t>を用いてシステム設計を行う</a:t>
            </a:r>
            <a:endParaRPr lang="en-US" altLang="ja-JP" sz="2400" dirty="0" smtClean="0"/>
          </a:p>
          <a:p>
            <a:endParaRPr lang="en-US" altLang="ja-JP" sz="2400" dirty="0" smtClean="0"/>
          </a:p>
          <a:p>
            <a:r>
              <a:rPr kumimoji="1" lang="ja-JP" altLang="en-US" sz="2400" dirty="0" smtClean="0"/>
              <a:t>・</a:t>
            </a:r>
            <a:r>
              <a:rPr lang="ja-JP" altLang="en-US" sz="2400" dirty="0" smtClean="0"/>
              <a:t>ラズパイの各種処理は</a:t>
            </a:r>
            <a:r>
              <a:rPr lang="en-US" altLang="ja-JP" sz="2400" dirty="0" smtClean="0"/>
              <a:t>Python</a:t>
            </a:r>
            <a:r>
              <a:rPr lang="ja-JP" altLang="en-US" sz="2400" dirty="0" smtClean="0"/>
              <a:t>を使用</a:t>
            </a:r>
            <a:endParaRPr lang="en-US" altLang="ja-JP" sz="2400" dirty="0" smtClean="0"/>
          </a:p>
          <a:p>
            <a:endParaRPr lang="en-US" altLang="ja-JP" sz="2400" dirty="0" smtClean="0"/>
          </a:p>
          <a:p>
            <a:r>
              <a:rPr kumimoji="1" lang="ja-JP" altLang="en-US" sz="2400" dirty="0" smtClean="0"/>
              <a:t>・サーバの各種処理も</a:t>
            </a:r>
            <a:r>
              <a:rPr kumimoji="1" lang="en-US" altLang="ja-JP" sz="2400" dirty="0" smtClean="0"/>
              <a:t>Python</a:t>
            </a:r>
            <a:r>
              <a:rPr kumimoji="1" lang="ja-JP" altLang="en-US" sz="2400" dirty="0" smtClean="0"/>
              <a:t>を使用</a:t>
            </a:r>
            <a:endParaRPr kumimoji="1" lang="en-US" altLang="ja-JP" sz="2400" dirty="0" smtClean="0"/>
          </a:p>
          <a:p>
            <a:endParaRPr lang="en-US" altLang="ja-JP" sz="2400" dirty="0"/>
          </a:p>
          <a:p>
            <a:endParaRPr kumimoji="1" lang="ja-JP" altLang="en-US" sz="2400" dirty="0"/>
          </a:p>
        </p:txBody>
      </p:sp>
      <p:sp>
        <p:nvSpPr>
          <p:cNvPr id="12" name="テキスト ボックス 11"/>
          <p:cNvSpPr txBox="1"/>
          <p:nvPr/>
        </p:nvSpPr>
        <p:spPr>
          <a:xfrm>
            <a:off x="1641022" y="893604"/>
            <a:ext cx="2988128" cy="461665"/>
          </a:xfrm>
          <a:prstGeom prst="rect">
            <a:avLst/>
          </a:prstGeom>
          <a:noFill/>
        </p:spPr>
        <p:txBody>
          <a:bodyPr wrap="square" rtlCol="0">
            <a:spAutoFit/>
          </a:bodyPr>
          <a:lstStyle/>
          <a:p>
            <a:r>
              <a:rPr kumimoji="1" lang="ja-JP" altLang="en-US" sz="2400" dirty="0" smtClean="0"/>
              <a:t>ユースケース図</a:t>
            </a:r>
            <a:endParaRPr kumimoji="1" lang="ja-JP" altLang="en-US" sz="2400" dirty="0"/>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9</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smtClean="0"/>
              <a:t>解析システムの実装方法</a:t>
            </a:r>
            <a:endParaRPr kumimoji="1" lang="ja-JP" altLang="en-US" dirty="0"/>
          </a:p>
        </p:txBody>
      </p:sp>
      <p:sp>
        <p:nvSpPr>
          <p:cNvPr id="2" name="テキスト ボックス 1"/>
          <p:cNvSpPr txBox="1"/>
          <p:nvPr/>
        </p:nvSpPr>
        <p:spPr>
          <a:xfrm>
            <a:off x="1268729" y="1261984"/>
            <a:ext cx="88521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smtClean="0"/>
              <a:t>入力</a:t>
            </a:r>
            <a:endParaRPr kumimoji="1" lang="ja-JP" altLang="en-US" sz="2400" dirty="0"/>
          </a:p>
        </p:txBody>
      </p:sp>
      <p:sp>
        <p:nvSpPr>
          <p:cNvPr id="5" name="テキスト ボックス 4"/>
          <p:cNvSpPr txBox="1"/>
          <p:nvPr/>
        </p:nvSpPr>
        <p:spPr>
          <a:xfrm>
            <a:off x="9201596" y="1261984"/>
            <a:ext cx="92211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718212" y="1261984"/>
            <a:ext cx="172340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smtClean="0"/>
              <a:t>サーバ</a:t>
            </a:r>
            <a:r>
              <a:rPr lang="ja-JP" altLang="en-US" sz="2400" dirty="0"/>
              <a:t>処理</a:t>
            </a:r>
            <a:endParaRPr kumimoji="1" lang="ja-JP" altLang="en-US" sz="2400" dirty="0"/>
          </a:p>
        </p:txBody>
      </p:sp>
      <p:sp>
        <p:nvSpPr>
          <p:cNvPr id="7" name="テキスト ボックス 6"/>
          <p:cNvSpPr txBox="1"/>
          <p:nvPr/>
        </p:nvSpPr>
        <p:spPr>
          <a:xfrm>
            <a:off x="370115" y="2139607"/>
            <a:ext cx="333102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ラズベリーパイから送信された画像データと</a:t>
            </a:r>
            <a:endParaRPr kumimoji="1" lang="en-US" altLang="ja-JP" sz="2400" dirty="0" smtClean="0"/>
          </a:p>
          <a:p>
            <a:r>
              <a:rPr kumimoji="1" lang="ja-JP" altLang="en-US" sz="2400" dirty="0" smtClean="0"/>
              <a:t>フラグ</a:t>
            </a:r>
            <a:r>
              <a:rPr kumimoji="1" lang="en-US" altLang="ja-JP" sz="2400" dirty="0" smtClean="0"/>
              <a:t>(</a:t>
            </a:r>
            <a:r>
              <a:rPr kumimoji="1" lang="ja-JP" altLang="en-US" sz="2400" dirty="0" smtClean="0"/>
              <a:t>追加</a:t>
            </a:r>
            <a:r>
              <a:rPr kumimoji="1" lang="en-US" altLang="ja-JP" sz="2400" dirty="0" smtClean="0"/>
              <a:t>or</a:t>
            </a:r>
            <a:r>
              <a:rPr kumimoji="1" lang="ja-JP" altLang="en-US" sz="2400" dirty="0" smtClean="0"/>
              <a:t>削除</a:t>
            </a:r>
            <a:r>
              <a:rPr kumimoji="1" lang="en-US" altLang="ja-JP" sz="2400" dirty="0" smtClean="0"/>
              <a:t>)</a:t>
            </a:r>
            <a:endParaRPr kumimoji="1" lang="ja-JP" altLang="en-US" sz="2400" dirty="0"/>
          </a:p>
        </p:txBody>
      </p:sp>
      <p:sp>
        <p:nvSpPr>
          <p:cNvPr id="8" name="テキスト ボックス 7"/>
          <p:cNvSpPr txBox="1"/>
          <p:nvPr/>
        </p:nvSpPr>
        <p:spPr>
          <a:xfrm>
            <a:off x="4143579" y="2023148"/>
            <a:ext cx="4049486" cy="44319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a:t>
            </a:r>
            <a:r>
              <a:rPr kumimoji="1" lang="en-US" altLang="ja-JP" sz="2400" dirty="0" smtClean="0"/>
              <a:t>Yolo</a:t>
            </a:r>
            <a:endParaRPr lang="en-US" altLang="ja-JP" sz="2400" dirty="0"/>
          </a:p>
          <a:p>
            <a:r>
              <a:rPr kumimoji="1" lang="ja-JP" altLang="en-US" sz="2400" dirty="0" smtClean="0"/>
              <a:t>画像からバーコードが写っている座標の取得</a:t>
            </a:r>
            <a:r>
              <a:rPr kumimoji="1" lang="en-US" altLang="ja-JP" sz="2400" dirty="0" smtClean="0"/>
              <a:t>(</a:t>
            </a:r>
            <a:r>
              <a:rPr kumimoji="1" lang="en-US" altLang="ja-JP" sz="2400" dirty="0" err="1" smtClean="0"/>
              <a:t>x,y,h,w</a:t>
            </a:r>
            <a:r>
              <a:rPr kumimoji="1" lang="en-US" altLang="ja-JP" sz="2400" dirty="0" smtClean="0"/>
              <a:t>)</a:t>
            </a:r>
          </a:p>
          <a:p>
            <a:endParaRPr lang="en-US" altLang="ja-JP" sz="2400" dirty="0"/>
          </a:p>
          <a:p>
            <a:r>
              <a:rPr kumimoji="1" lang="ja-JP" altLang="en-US" sz="2400" dirty="0" smtClean="0"/>
              <a:t>・画像処理</a:t>
            </a:r>
            <a:endParaRPr lang="en-US" altLang="ja-JP" sz="2400" dirty="0"/>
          </a:p>
          <a:p>
            <a:r>
              <a:rPr kumimoji="1" lang="ja-JP" altLang="en-US" sz="2400" dirty="0" smtClean="0"/>
              <a:t>画像の切り取り、グレイスケール化</a:t>
            </a:r>
            <a:endParaRPr kumimoji="1" lang="en-US" altLang="ja-JP" sz="2400" dirty="0" smtClean="0"/>
          </a:p>
          <a:p>
            <a:endParaRPr lang="en-US" altLang="ja-JP" sz="2400" dirty="0"/>
          </a:p>
          <a:p>
            <a:r>
              <a:rPr kumimoji="1" lang="ja-JP" altLang="en-US" sz="2400" dirty="0" smtClean="0"/>
              <a:t>・</a:t>
            </a:r>
            <a:r>
              <a:rPr kumimoji="1" lang="en-US" altLang="ja-JP" sz="2400" dirty="0" err="1" smtClean="0"/>
              <a:t>Pyzbar</a:t>
            </a:r>
            <a:r>
              <a:rPr kumimoji="1" lang="ja-JP" altLang="en-US" sz="2400" dirty="0" smtClean="0"/>
              <a:t>グレイスケール化したバーコード画像を投げ、番号を取得</a:t>
            </a:r>
            <a:endParaRPr kumimoji="1" lang="en-US" altLang="ja-JP" sz="2400" dirty="0" smtClean="0"/>
          </a:p>
          <a:p>
            <a:endParaRPr kumimoji="1" lang="ja-JP" altLang="en-US" dirty="0"/>
          </a:p>
        </p:txBody>
      </p:sp>
      <p:sp>
        <p:nvSpPr>
          <p:cNvPr id="9" name="テキスト ボックス 8"/>
          <p:cNvSpPr txBox="1"/>
          <p:nvPr/>
        </p:nvSpPr>
        <p:spPr>
          <a:xfrm>
            <a:off x="8744055" y="2020843"/>
            <a:ext cx="2312805"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smtClean="0"/>
              <a:t>バーコード番号</a:t>
            </a:r>
            <a:endParaRPr kumimoji="1" lang="ja-JP" altLang="en-US" sz="2400" dirty="0"/>
          </a:p>
        </p:txBody>
      </p:sp>
    </p:spTree>
    <p:extLst>
      <p:ext uri="{BB962C8B-B14F-4D97-AF65-F5344CB8AC3E}">
        <p14:creationId xmlns:p14="http://schemas.microsoft.com/office/powerpoint/2010/main" val="3968840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2010</TotalTime>
  <Words>440</Words>
  <Application>Microsoft Office PowerPoint</Application>
  <PresentationFormat>ワイド画面</PresentationFormat>
  <Paragraphs>100</Paragraphs>
  <Slides>11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　　　　　　　　　　　Summary</vt:lpstr>
      <vt:lpstr>メリット・効果</vt:lpstr>
      <vt:lpstr>イメージ図</vt:lpstr>
      <vt:lpstr>PowerPoint プレゼンテーション</vt:lpstr>
      <vt:lpstr>解析システムの実装方法</vt:lpstr>
      <vt:lpstr>現在の段階・状況</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142</cp:revision>
  <dcterms:created xsi:type="dcterms:W3CDTF">2019-10-08T07:00:30Z</dcterms:created>
  <dcterms:modified xsi:type="dcterms:W3CDTF">2019-12-12T06:48:16Z</dcterms:modified>
</cp:coreProperties>
</file>