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804" r:id="rId1"/>
    <p:sldMasterId id="2147483816" r:id="rId2"/>
  </p:sldMasterIdLst>
  <p:notesMasterIdLst>
    <p:notesMasterId r:id="rId25"/>
  </p:notesMasterIdLst>
  <p:handoutMasterIdLst>
    <p:handoutMasterId r:id="rId26"/>
  </p:handoutMasterIdLst>
  <p:sldIdLst>
    <p:sldId id="256" r:id="rId3"/>
    <p:sldId id="257" r:id="rId4"/>
    <p:sldId id="296" r:id="rId5"/>
    <p:sldId id="297" r:id="rId6"/>
    <p:sldId id="295" r:id="rId7"/>
    <p:sldId id="282" r:id="rId8"/>
    <p:sldId id="276" r:id="rId9"/>
    <p:sldId id="292" r:id="rId10"/>
    <p:sldId id="329" r:id="rId11"/>
    <p:sldId id="330" r:id="rId12"/>
    <p:sldId id="331" r:id="rId13"/>
    <p:sldId id="332" r:id="rId14"/>
    <p:sldId id="317" r:id="rId15"/>
    <p:sldId id="323" r:id="rId16"/>
    <p:sldId id="300" r:id="rId17"/>
    <p:sldId id="304" r:id="rId18"/>
    <p:sldId id="333" r:id="rId19"/>
    <p:sldId id="327" r:id="rId20"/>
    <p:sldId id="328" r:id="rId21"/>
    <p:sldId id="326" r:id="rId22"/>
    <p:sldId id="305" r:id="rId23"/>
    <p:sldId id="324" r:id="rId24"/>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4C152362-F1CC-4325-AEB2-126464DAACAD}">
          <p14:sldIdLst>
            <p14:sldId id="256"/>
            <p14:sldId id="257"/>
            <p14:sldId id="296"/>
            <p14:sldId id="297"/>
            <p14:sldId id="295"/>
            <p14:sldId id="282"/>
            <p14:sldId id="276"/>
            <p14:sldId id="292"/>
            <p14:sldId id="329"/>
            <p14:sldId id="330"/>
            <p14:sldId id="331"/>
            <p14:sldId id="332"/>
            <p14:sldId id="317"/>
            <p14:sldId id="323"/>
            <p14:sldId id="300"/>
            <p14:sldId id="304"/>
            <p14:sldId id="333"/>
            <p14:sldId id="327"/>
            <p14:sldId id="328"/>
            <p14:sldId id="326"/>
            <p14:sldId id="305"/>
            <p14:sldId id="32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FFCC"/>
    <a:srgbClr val="FF0066"/>
    <a:srgbClr val="FF9966"/>
    <a:srgbClr val="1CADE4"/>
    <a:srgbClr val="FFCC66"/>
    <a:srgbClr val="117EA7"/>
    <a:srgbClr val="99CCFF"/>
    <a:srgbClr val="7E7E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83922" autoAdjust="0"/>
  </p:normalViewPr>
  <p:slideViewPr>
    <p:cSldViewPr snapToGrid="0">
      <p:cViewPr varScale="1">
        <p:scale>
          <a:sx n="60" d="100"/>
          <a:sy n="60" d="100"/>
        </p:scale>
        <p:origin x="17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a:defRPr sz="1200"/>
            </a:lvl1pPr>
          </a:lstStyle>
          <a:p>
            <a:fld id="{C1DA91BF-6AB8-4AB0-95FB-F86FB88EBE86}" type="datetimeFigureOut">
              <a:rPr kumimoji="1" lang="ja-JP" altLang="en-US" smtClean="0"/>
              <a:t>2020/2/16</a:t>
            </a:fld>
            <a:endParaRPr kumimoji="1" lang="ja-JP" altLang="en-US"/>
          </a:p>
        </p:txBody>
      </p:sp>
      <p:sp>
        <p:nvSpPr>
          <p:cNvPr id="4" name="フッター プレースホルダー 3"/>
          <p:cNvSpPr>
            <a:spLocks noGrp="1"/>
          </p:cNvSpPr>
          <p:nvPr>
            <p:ph type="ftr" sz="quarter" idx="2"/>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5373" y="9371286"/>
            <a:ext cx="2918831" cy="495028"/>
          </a:xfrm>
          <a:prstGeom prst="rect">
            <a:avLst/>
          </a:prstGeom>
        </p:spPr>
        <p:txBody>
          <a:bodyPr vert="horz" lIns="91440" tIns="45720" rIns="91440" bIns="45720" rtlCol="0" anchor="b"/>
          <a:lstStyle>
            <a:lvl1pPr algn="r">
              <a:defRPr sz="1200"/>
            </a:lvl1pPr>
          </a:lstStyle>
          <a:p>
            <a:fld id="{EACBE052-5D20-4712-BE0D-5CAC756E56AE}" type="slidenum">
              <a:rPr kumimoji="1" lang="ja-JP" altLang="en-US" smtClean="0"/>
              <a:t>‹#›</a:t>
            </a:fld>
            <a:endParaRPr kumimoji="1" lang="ja-JP" altLang="en-US"/>
          </a:p>
        </p:txBody>
      </p:sp>
    </p:spTree>
    <p:extLst>
      <p:ext uri="{BB962C8B-B14F-4D97-AF65-F5344CB8AC3E}">
        <p14:creationId xmlns:p14="http://schemas.microsoft.com/office/powerpoint/2010/main" val="288122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0649F128-D4FC-489C-860B-9DD0AB1578C1}" type="datetimeFigureOut">
              <a:rPr kumimoji="1" lang="ja-JP" altLang="en-US" smtClean="0"/>
              <a:t>2020/2/16</a:t>
            </a:fld>
            <a:endParaRPr kumimoji="1" lang="ja-JP" altLang="en-US"/>
          </a:p>
        </p:txBody>
      </p:sp>
      <p:sp>
        <p:nvSpPr>
          <p:cNvPr id="4" name="スライド イメージ プレースホルダー 3"/>
          <p:cNvSpPr>
            <a:spLocks noGrp="1" noRot="1" noChangeAspect="1"/>
          </p:cNvSpPr>
          <p:nvPr>
            <p:ph type="sldImg" idx="2"/>
          </p:nvPr>
        </p:nvSpPr>
        <p:spPr>
          <a:xfrm>
            <a:off x="1147763" y="1233488"/>
            <a:ext cx="4440237"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1705D8A9-7A56-411A-9EF9-F7869DF78C8C}" type="slidenum">
              <a:rPr kumimoji="1" lang="ja-JP" altLang="en-US" smtClean="0"/>
              <a:t>‹#›</a:t>
            </a:fld>
            <a:endParaRPr kumimoji="1" lang="ja-JP" altLang="en-US"/>
          </a:p>
        </p:txBody>
      </p:sp>
    </p:spTree>
    <p:extLst>
      <p:ext uri="{BB962C8B-B14F-4D97-AF65-F5344CB8AC3E}">
        <p14:creationId xmlns:p14="http://schemas.microsoft.com/office/powerpoint/2010/main" val="6373789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28987"/>
          </a:xfrm>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これから、</a:t>
            </a:r>
            <a:r>
              <a:rPr lang="ja-JP" altLang="en-US" sz="1200" dirty="0"/>
              <a:t>画像情報によるスマートセルフ精算システムの開発</a:t>
            </a:r>
            <a:r>
              <a:rPr kumimoji="1" lang="ja-JP" altLang="en-US" dirty="0"/>
              <a:t>と題しまして、</a:t>
            </a:r>
            <a:r>
              <a:rPr lang="ja-JP" altLang="en-US" dirty="0"/>
              <a:t>計算機システム研究室</a:t>
            </a:r>
            <a:r>
              <a:rPr kumimoji="1" lang="ja-JP" altLang="en-US"/>
              <a:t>の</a:t>
            </a:r>
            <a:r>
              <a:rPr lang="ja-JP" altLang="en-US"/>
              <a:t>段原丞</a:t>
            </a:r>
            <a:r>
              <a:rPr lang="ja-JP" altLang="en-US" dirty="0"/>
              <a:t>治が発表させていただきます。</a:t>
            </a:r>
            <a:endParaRPr kumimoji="1" lang="en-US" altLang="ja-JP"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0</a:t>
            </a:fld>
            <a:endParaRPr kumimoji="1" lang="ja-JP" altLang="en-US"/>
          </a:p>
        </p:txBody>
      </p:sp>
    </p:spTree>
    <p:extLst>
      <p:ext uri="{BB962C8B-B14F-4D97-AF65-F5344CB8AC3E}">
        <p14:creationId xmlns:p14="http://schemas.microsoft.com/office/powerpoint/2010/main" val="36016718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28987"/>
          </a:xfrm>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初めにユースケース図を用いて要求分析を行いました</a:t>
            </a:r>
          </a:p>
        </p:txBody>
      </p:sp>
      <p:sp>
        <p:nvSpPr>
          <p:cNvPr id="4" name="スライド番号プレースホルダー 3"/>
          <p:cNvSpPr>
            <a:spLocks noGrp="1"/>
          </p:cNvSpPr>
          <p:nvPr>
            <p:ph type="sldNum" sz="quarter" idx="5"/>
          </p:nvPr>
        </p:nvSpPr>
        <p:spPr/>
        <p:txBody>
          <a:bodyPr/>
          <a:lstStyle/>
          <a:p>
            <a:fld id="{1705D8A9-7A56-411A-9EF9-F7869DF78C8C}" type="slidenum">
              <a:rPr kumimoji="1" lang="ja-JP" altLang="en-US" smtClean="0"/>
              <a:t>9</a:t>
            </a:fld>
            <a:endParaRPr kumimoji="1" lang="ja-JP" altLang="en-US"/>
          </a:p>
        </p:txBody>
      </p:sp>
    </p:spTree>
    <p:extLst>
      <p:ext uri="{BB962C8B-B14F-4D97-AF65-F5344CB8AC3E}">
        <p14:creationId xmlns:p14="http://schemas.microsoft.com/office/powerpoint/2010/main" val="2767814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28987"/>
          </a:xfrm>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次に、クラス図を用いて基本設計を行いました。</a:t>
            </a:r>
            <a:endParaRPr kumimoji="1" lang="en-US" altLang="ja-JP" dirty="0"/>
          </a:p>
          <a:p>
            <a:r>
              <a:rPr kumimoji="1" lang="ja-JP" altLang="en-US" dirty="0"/>
              <a:t>私が実装を行った部分は、赤い部分の解析システムと決済システムです。後ほどそれらの機能について説明します</a:t>
            </a:r>
            <a:endParaRPr kumimoji="1" lang="en-US" altLang="ja-JP" dirty="0"/>
          </a:p>
        </p:txBody>
      </p:sp>
      <p:sp>
        <p:nvSpPr>
          <p:cNvPr id="4" name="スライド番号プレースホルダー 3"/>
          <p:cNvSpPr>
            <a:spLocks noGrp="1"/>
          </p:cNvSpPr>
          <p:nvPr>
            <p:ph type="sldNum" sz="quarter" idx="5"/>
          </p:nvPr>
        </p:nvSpPr>
        <p:spPr/>
        <p:txBody>
          <a:bodyPr/>
          <a:lstStyle/>
          <a:p>
            <a:fld id="{1705D8A9-7A56-411A-9EF9-F7869DF78C8C}" type="slidenum">
              <a:rPr kumimoji="1" lang="ja-JP" altLang="en-US" smtClean="0"/>
              <a:t>10</a:t>
            </a:fld>
            <a:endParaRPr kumimoji="1" lang="ja-JP" altLang="en-US"/>
          </a:p>
        </p:txBody>
      </p:sp>
    </p:spTree>
    <p:extLst>
      <p:ext uri="{BB962C8B-B14F-4D97-AF65-F5344CB8AC3E}">
        <p14:creationId xmlns:p14="http://schemas.microsoft.com/office/powerpoint/2010/main" val="2019937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28987"/>
          </a:xfrm>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詳細設計ではシーケンス図を用いて動的なシステムの動作を設計を行いました</a:t>
            </a:r>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11</a:t>
            </a:fld>
            <a:endParaRPr kumimoji="1" lang="ja-JP" altLang="en-US"/>
          </a:p>
        </p:txBody>
      </p:sp>
    </p:spTree>
    <p:extLst>
      <p:ext uri="{BB962C8B-B14F-4D97-AF65-F5344CB8AC3E}">
        <p14:creationId xmlns:p14="http://schemas.microsoft.com/office/powerpoint/2010/main" val="2817795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28987"/>
          </a:xfrm>
        </p:spPr>
      </p:sp>
      <p:sp>
        <p:nvSpPr>
          <p:cNvPr id="3" name="ノート プレースホルダー 2"/>
          <p:cNvSpPr>
            <a:spLocks noGrp="1"/>
          </p:cNvSpPr>
          <p:nvPr>
            <p:ph type="body" idx="1"/>
          </p:nvPr>
        </p:nvSpPr>
        <p:spPr/>
        <p:txBody>
          <a:bodyPr/>
          <a:lstStyle/>
          <a:p>
            <a:r>
              <a:rPr kumimoji="1" lang="ja-JP" altLang="en-US" dirty="0"/>
              <a:t>私が実装を行った、解析システムの入出力説明します。</a:t>
            </a:r>
            <a:endParaRPr kumimoji="1" lang="en-US" altLang="ja-JP" dirty="0"/>
          </a:p>
          <a:p>
            <a:r>
              <a:rPr kumimoji="1" lang="ja-JP" altLang="en-US" dirty="0"/>
              <a:t>入力は</a:t>
            </a:r>
            <a:r>
              <a:rPr kumimoji="1" lang="en-US" altLang="ja-JP" dirty="0" err="1"/>
              <a:t>raspberrypi</a:t>
            </a:r>
            <a:r>
              <a:rPr kumimoji="1" lang="ja-JP" altLang="en-US" dirty="0"/>
              <a:t>から送られてきた画像データです。</a:t>
            </a:r>
            <a:endParaRPr kumimoji="1" lang="en-US" altLang="ja-JP" dirty="0"/>
          </a:p>
          <a:p>
            <a:r>
              <a:rPr kumimoji="1" lang="ja-JP" altLang="en-US" dirty="0"/>
              <a:t>次にその画像を</a:t>
            </a:r>
            <a:r>
              <a:rPr kumimoji="1" lang="en-US" altLang="ja-JP" dirty="0"/>
              <a:t>Yolo</a:t>
            </a:r>
            <a:r>
              <a:rPr kumimoji="1" lang="ja-JP" altLang="en-US" dirty="0"/>
              <a:t>で解析し、画像の中からバーコードが写っている部分を切り取ります。</a:t>
            </a:r>
            <a:endParaRPr kumimoji="1" lang="en-US" altLang="ja-JP" dirty="0"/>
          </a:p>
          <a:p>
            <a:r>
              <a:rPr kumimoji="1" lang="en-US" altLang="ja-JP" dirty="0"/>
              <a:t>Yolo</a:t>
            </a:r>
            <a:r>
              <a:rPr kumimoji="1" lang="ja-JP" altLang="en-US" dirty="0"/>
              <a:t>とはオブジェクト識別機械学習アルゴリズムの</a:t>
            </a:r>
            <a:r>
              <a:rPr kumimoji="1" lang="en-US" altLang="ja-JP" dirty="0"/>
              <a:t>1</a:t>
            </a:r>
            <a:r>
              <a:rPr kumimoji="1" lang="ja-JP" altLang="en-US" dirty="0"/>
              <a:t>つです。</a:t>
            </a:r>
            <a:endParaRPr kumimoji="1" lang="en-US" altLang="ja-JP" dirty="0"/>
          </a:p>
          <a:p>
            <a:r>
              <a:rPr kumimoji="1" lang="ja-JP" altLang="en-US" dirty="0"/>
              <a:t>次に、バーコード識別ライブラリ、</a:t>
            </a:r>
            <a:r>
              <a:rPr kumimoji="1" lang="en-US" altLang="ja-JP" dirty="0" err="1"/>
              <a:t>pyzbar</a:t>
            </a:r>
            <a:r>
              <a:rPr kumimoji="1" lang="ja-JP" altLang="en-US" dirty="0"/>
              <a:t>に画像を投げ番号を取得します。</a:t>
            </a:r>
            <a:endParaRPr kumimoji="1" lang="en-US" altLang="ja-JP" dirty="0"/>
          </a:p>
          <a:p>
            <a:r>
              <a:rPr kumimoji="1" lang="en-US" altLang="ja-JP" dirty="0" err="1"/>
              <a:t>pyzbar</a:t>
            </a:r>
            <a:r>
              <a:rPr kumimoji="1" lang="ja-JP" altLang="en-US" dirty="0"/>
              <a:t>は画像に占めるバーコードの割合が少ないと精度が下がる問題があります。</a:t>
            </a:r>
            <a:endParaRPr kumimoji="1" lang="en-US" altLang="ja-JP" dirty="0"/>
          </a:p>
          <a:p>
            <a:r>
              <a:rPr kumimoji="1" lang="ja-JP" altLang="en-US" dirty="0"/>
              <a:t>特に、カメラと商品の距離が離れているときに問題が顕著化します。</a:t>
            </a:r>
            <a:endParaRPr kumimoji="1" lang="en-US" altLang="ja-JP" dirty="0"/>
          </a:p>
          <a:p>
            <a:r>
              <a:rPr kumimoji="1" lang="ja-JP" altLang="en-US" dirty="0"/>
              <a:t>そこで、</a:t>
            </a:r>
            <a:r>
              <a:rPr kumimoji="1" lang="en-US" altLang="ja-JP" dirty="0"/>
              <a:t>Yolo</a:t>
            </a:r>
            <a:r>
              <a:rPr kumimoji="1" lang="ja-JP" altLang="en-US" dirty="0"/>
              <a:t>を使用し画像の中のバーコード部分のみを切り取り、</a:t>
            </a:r>
            <a:r>
              <a:rPr kumimoji="1" lang="en-US" altLang="ja-JP" dirty="0" err="1"/>
              <a:t>pyzbar</a:t>
            </a:r>
            <a:r>
              <a:rPr kumimoji="1" lang="ja-JP" altLang="en-US" dirty="0"/>
              <a:t>に渡すことで精度向上を試みました。</a:t>
            </a:r>
            <a:endParaRPr kumimoji="1" lang="en-US" altLang="ja-JP" dirty="0"/>
          </a:p>
          <a:p>
            <a:r>
              <a:rPr kumimoji="1" lang="ja-JP" altLang="en-US" dirty="0"/>
              <a:t>出力は、バーコード番号とラズベリーパイ側に送信する解析の結果です。</a:t>
            </a:r>
            <a:endParaRPr kumimoji="1" lang="en-US" altLang="ja-JP" dirty="0"/>
          </a:p>
        </p:txBody>
      </p:sp>
      <p:sp>
        <p:nvSpPr>
          <p:cNvPr id="4" name="フッター プレースホルダー 3"/>
          <p:cNvSpPr>
            <a:spLocks noGrp="1"/>
          </p:cNvSpPr>
          <p:nvPr>
            <p:ph type="ftr" sz="quarter" idx="10"/>
          </p:nvPr>
        </p:nvSpPr>
        <p:spPr/>
        <p:txBody>
          <a:bodyPr/>
          <a:lstStyle/>
          <a:p>
            <a:endParaRPr kumimoji="1" lang="ja-JP" altLang="en-US"/>
          </a:p>
        </p:txBody>
      </p:sp>
      <p:sp>
        <p:nvSpPr>
          <p:cNvPr id="5" name="スライド番号プレースホルダー 4"/>
          <p:cNvSpPr>
            <a:spLocks noGrp="1"/>
          </p:cNvSpPr>
          <p:nvPr>
            <p:ph type="sldNum" sz="quarter" idx="11"/>
          </p:nvPr>
        </p:nvSpPr>
        <p:spPr/>
        <p:txBody>
          <a:bodyPr/>
          <a:lstStyle/>
          <a:p>
            <a:fld id="{1705D8A9-7A56-411A-9EF9-F7869DF78C8C}" type="slidenum">
              <a:rPr kumimoji="1" lang="ja-JP" altLang="en-US" smtClean="0"/>
              <a:t>12</a:t>
            </a:fld>
            <a:endParaRPr kumimoji="1" lang="ja-JP" altLang="en-US"/>
          </a:p>
        </p:txBody>
      </p:sp>
    </p:spTree>
    <p:extLst>
      <p:ext uri="{BB962C8B-B14F-4D97-AF65-F5344CB8AC3E}">
        <p14:creationId xmlns:p14="http://schemas.microsoft.com/office/powerpoint/2010/main" val="1264029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28987"/>
          </a:xfrm>
        </p:spPr>
      </p:sp>
      <p:sp>
        <p:nvSpPr>
          <p:cNvPr id="3" name="ノート プレースホルダー 2"/>
          <p:cNvSpPr>
            <a:spLocks noGrp="1"/>
          </p:cNvSpPr>
          <p:nvPr>
            <p:ph type="body" idx="1"/>
          </p:nvPr>
        </p:nvSpPr>
        <p:spPr/>
        <p:txBody>
          <a:bodyPr/>
          <a:lstStyle/>
          <a:p>
            <a:r>
              <a:rPr kumimoji="1" lang="ja-JP" altLang="en-US" dirty="0"/>
              <a:t>決済システムの機能について説明します。</a:t>
            </a:r>
            <a:endParaRPr kumimoji="1" lang="en-US" altLang="ja-JP" dirty="0"/>
          </a:p>
          <a:p>
            <a:r>
              <a:rPr kumimoji="1" lang="ja-JP" altLang="en-US" dirty="0"/>
              <a:t>商品一覧表示は、購入予定の商品を管理するカゴ</a:t>
            </a:r>
            <a:r>
              <a:rPr kumimoji="1" lang="en-US" altLang="ja-JP" dirty="0"/>
              <a:t>DB</a:t>
            </a:r>
            <a:r>
              <a:rPr kumimoji="1" lang="ja-JP" altLang="en-US" dirty="0"/>
              <a:t>を参照して</a:t>
            </a:r>
            <a:r>
              <a:rPr kumimoji="1" lang="en-US" altLang="ja-JP" dirty="0"/>
              <a:t>Web</a:t>
            </a:r>
            <a:r>
              <a:rPr kumimoji="1" lang="ja-JP" altLang="en-US" dirty="0"/>
              <a:t>ページに表示します。</a:t>
            </a:r>
            <a:endParaRPr kumimoji="1" lang="en-US" altLang="ja-JP" dirty="0"/>
          </a:p>
          <a:p>
            <a:r>
              <a:rPr kumimoji="1" lang="ja-JP" altLang="en-US" dirty="0"/>
              <a:t>合計金額算出は、商品</a:t>
            </a:r>
            <a:r>
              <a:rPr kumimoji="1" lang="en-US" altLang="ja-JP" dirty="0"/>
              <a:t>DB</a:t>
            </a:r>
            <a:r>
              <a:rPr kumimoji="1" lang="ja-JP" altLang="en-US" dirty="0"/>
              <a:t>を参照して合計金額を割り出します。</a:t>
            </a:r>
            <a:endParaRPr kumimoji="1" lang="en-US" altLang="ja-JP" dirty="0"/>
          </a:p>
          <a:p>
            <a:r>
              <a:rPr kumimoji="1" lang="ja-JP" altLang="en-US" dirty="0"/>
              <a:t>決済は、先ほど割り出した合計金額をユーザの口座から引きます。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705D8A9-7A56-411A-9EF9-F7869DF78C8C}" type="slidenum">
              <a:rPr kumimoji="1" lang="ja-JP" altLang="en-US" smtClean="0"/>
              <a:t>13</a:t>
            </a:fld>
            <a:endParaRPr kumimoji="1" lang="ja-JP" altLang="en-US"/>
          </a:p>
        </p:txBody>
      </p:sp>
    </p:spTree>
    <p:extLst>
      <p:ext uri="{BB962C8B-B14F-4D97-AF65-F5344CB8AC3E}">
        <p14:creationId xmlns:p14="http://schemas.microsoft.com/office/powerpoint/2010/main" val="1366215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28987"/>
          </a:xfrm>
        </p:spPr>
      </p:sp>
      <p:sp>
        <p:nvSpPr>
          <p:cNvPr id="3" name="ノート プレースホルダー 2"/>
          <p:cNvSpPr>
            <a:spLocks noGrp="1"/>
          </p:cNvSpPr>
          <p:nvPr>
            <p:ph type="body" idx="1"/>
          </p:nvPr>
        </p:nvSpPr>
        <p:spPr/>
        <p:txBody>
          <a:bodyPr/>
          <a:lstStyle/>
          <a:p>
            <a:r>
              <a:rPr kumimoji="1" lang="ja-JP" altLang="en-US" dirty="0"/>
              <a:t>実装・検証についてお話しします。</a:t>
            </a:r>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14</a:t>
            </a:fld>
            <a:endParaRPr kumimoji="1" lang="ja-JP" altLang="en-US"/>
          </a:p>
        </p:txBody>
      </p:sp>
    </p:spTree>
    <p:extLst>
      <p:ext uri="{BB962C8B-B14F-4D97-AF65-F5344CB8AC3E}">
        <p14:creationId xmlns:p14="http://schemas.microsoft.com/office/powerpoint/2010/main" val="1481333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28987"/>
          </a:xfrm>
        </p:spPr>
      </p:sp>
      <p:sp>
        <p:nvSpPr>
          <p:cNvPr id="3" name="ノート プレースホルダー 2"/>
          <p:cNvSpPr>
            <a:spLocks noGrp="1"/>
          </p:cNvSpPr>
          <p:nvPr>
            <p:ph type="body" idx="1"/>
          </p:nvPr>
        </p:nvSpPr>
        <p:spPr/>
        <p:txBody>
          <a:bodyPr/>
          <a:lstStyle/>
          <a:p>
            <a:r>
              <a:rPr kumimoji="1" lang="ja-JP" altLang="en-US" dirty="0"/>
              <a:t>実装環境について説明します。画像解析はサーバで行いました。サーバの</a:t>
            </a:r>
            <a:r>
              <a:rPr kumimoji="1" lang="en-US" altLang="ja-JP" dirty="0"/>
              <a:t>OS</a:t>
            </a:r>
            <a:r>
              <a:rPr kumimoji="1" lang="ja-JP" altLang="en-US" dirty="0"/>
              <a:t>は</a:t>
            </a:r>
            <a:r>
              <a:rPr kumimoji="1" lang="en-US" altLang="ja-JP" dirty="0"/>
              <a:t>Windows10</a:t>
            </a:r>
            <a:r>
              <a:rPr kumimoji="1" lang="ja-JP" altLang="en-US" dirty="0"/>
              <a:t>です。エッジ側は</a:t>
            </a:r>
            <a:r>
              <a:rPr kumimoji="1" lang="en-US" altLang="ja-JP" dirty="0"/>
              <a:t>raspberry pi</a:t>
            </a:r>
            <a:r>
              <a:rPr kumimoji="1" lang="ja-JP" altLang="en-US" baseline="0" dirty="0"/>
              <a:t> </a:t>
            </a:r>
            <a:r>
              <a:rPr kumimoji="1" lang="en-US" altLang="ja-JP" baseline="0" dirty="0"/>
              <a:t>3B</a:t>
            </a:r>
            <a:r>
              <a:rPr kumimoji="1" lang="ja-JP" altLang="en-US" dirty="0"/>
              <a:t>を使用しました</a:t>
            </a:r>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15</a:t>
            </a:fld>
            <a:endParaRPr kumimoji="1" lang="ja-JP" altLang="en-US"/>
          </a:p>
        </p:txBody>
      </p:sp>
    </p:spTree>
    <p:extLst>
      <p:ext uri="{BB962C8B-B14F-4D97-AF65-F5344CB8AC3E}">
        <p14:creationId xmlns:p14="http://schemas.microsoft.com/office/powerpoint/2010/main" val="26135923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次に、システムの検証について説明します。</a:t>
            </a:r>
          </a:p>
        </p:txBody>
      </p:sp>
      <p:sp>
        <p:nvSpPr>
          <p:cNvPr id="4" name="スライド番号プレースホルダー 3"/>
          <p:cNvSpPr>
            <a:spLocks noGrp="1"/>
          </p:cNvSpPr>
          <p:nvPr>
            <p:ph type="sldNum" sz="quarter" idx="5"/>
          </p:nvPr>
        </p:nvSpPr>
        <p:spPr/>
        <p:txBody>
          <a:bodyPr/>
          <a:lstStyle/>
          <a:p>
            <a:fld id="{1705D8A9-7A56-411A-9EF9-F7869DF78C8C}" type="slidenum">
              <a:rPr kumimoji="1" lang="ja-JP" altLang="en-US" smtClean="0"/>
              <a:t>16</a:t>
            </a:fld>
            <a:endParaRPr kumimoji="1" lang="ja-JP" altLang="en-US"/>
          </a:p>
        </p:txBody>
      </p:sp>
    </p:spTree>
    <p:extLst>
      <p:ext uri="{BB962C8B-B14F-4D97-AF65-F5344CB8AC3E}">
        <p14:creationId xmlns:p14="http://schemas.microsoft.com/office/powerpoint/2010/main" val="3705561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28987"/>
          </a:xfrm>
        </p:spPr>
      </p:sp>
      <p:sp>
        <p:nvSpPr>
          <p:cNvPr id="3" name="ノート プレースホルダー 2"/>
          <p:cNvSpPr>
            <a:spLocks noGrp="1"/>
          </p:cNvSpPr>
          <p:nvPr>
            <p:ph type="body" idx="1"/>
          </p:nvPr>
        </p:nvSpPr>
        <p:spPr/>
        <p:txBody>
          <a:bodyPr/>
          <a:lstStyle/>
          <a:p>
            <a:r>
              <a:rPr kumimoji="1" lang="ja-JP" altLang="en-US" sz="1200" dirty="0"/>
              <a:t>単体テストでは、商品画像のバーコード識別に</a:t>
            </a:r>
            <a:r>
              <a:rPr kumimoji="1" lang="en-US" altLang="ja-JP" sz="1200" dirty="0"/>
              <a:t>Yolo</a:t>
            </a:r>
            <a:r>
              <a:rPr kumimoji="1" lang="ja-JP" altLang="en-US" sz="1200" dirty="0"/>
              <a:t>を使用して要件を満たすかを確認しました。</a:t>
            </a:r>
            <a:endParaRPr kumimoji="1" lang="en-US" altLang="ja-JP" sz="1200" dirty="0"/>
          </a:p>
          <a:p>
            <a:r>
              <a:rPr kumimoji="1" lang="ja-JP" altLang="en-US" sz="1200" dirty="0"/>
              <a:t>検証結果は、カメラから</a:t>
            </a:r>
            <a:r>
              <a:rPr kumimoji="1" lang="en-US" altLang="ja-JP" sz="1200" dirty="0"/>
              <a:t>10cm</a:t>
            </a:r>
            <a:r>
              <a:rPr kumimoji="1" lang="ja-JP" altLang="en-US" sz="1200" dirty="0"/>
              <a:t>以上離れた場合でも</a:t>
            </a:r>
            <a:r>
              <a:rPr kumimoji="1" lang="en-US" altLang="ja-JP" sz="1200" dirty="0"/>
              <a:t>90%</a:t>
            </a:r>
            <a:r>
              <a:rPr kumimoji="1" lang="ja-JP" altLang="en-US" sz="1200" dirty="0"/>
              <a:t>以上の識別精度を保つことができ、要件を満たすことができました。</a:t>
            </a:r>
            <a:endParaRPr kumimoji="1" lang="en-US" altLang="ja-JP" sz="1200" dirty="0"/>
          </a:p>
          <a:p>
            <a:r>
              <a:rPr kumimoji="1" lang="ja-JP" altLang="en-US" sz="1200" dirty="0"/>
              <a:t>サーバ通信、バーコード識別、</a:t>
            </a:r>
            <a:r>
              <a:rPr kumimoji="1" lang="en-US" altLang="ja-JP" sz="1200" dirty="0"/>
              <a:t>DB</a:t>
            </a:r>
            <a:r>
              <a:rPr kumimoji="1" lang="ja-JP" altLang="en-US" sz="1200" dirty="0"/>
              <a:t>などに対して、単体テストを行いました。</a:t>
            </a:r>
            <a:endParaRPr kumimoji="1" lang="en-US" altLang="ja-JP" sz="1200" dirty="0"/>
          </a:p>
          <a:p>
            <a:r>
              <a:rPr kumimoji="1" lang="ja-JP" altLang="en-US" sz="1200" dirty="0"/>
              <a:t>それらを連携させ、クラス間での動作が問題ないかの検証に結合テストを用いて確認を行いました。</a:t>
            </a:r>
            <a:endParaRPr kumimoji="1" lang="en-US" altLang="ja-JP" sz="1200" dirty="0"/>
          </a:p>
        </p:txBody>
      </p:sp>
      <p:sp>
        <p:nvSpPr>
          <p:cNvPr id="4" name="スライド番号プレースホルダー 3"/>
          <p:cNvSpPr>
            <a:spLocks noGrp="1"/>
          </p:cNvSpPr>
          <p:nvPr>
            <p:ph type="sldNum" sz="quarter" idx="5"/>
          </p:nvPr>
        </p:nvSpPr>
        <p:spPr/>
        <p:txBody>
          <a:bodyPr/>
          <a:lstStyle/>
          <a:p>
            <a:fld id="{1705D8A9-7A56-411A-9EF9-F7869DF78C8C}" type="slidenum">
              <a:rPr kumimoji="1" lang="ja-JP" altLang="en-US" smtClean="0"/>
              <a:t>17</a:t>
            </a:fld>
            <a:endParaRPr kumimoji="1" lang="ja-JP" altLang="en-US"/>
          </a:p>
        </p:txBody>
      </p:sp>
    </p:spTree>
    <p:extLst>
      <p:ext uri="{BB962C8B-B14F-4D97-AF65-F5344CB8AC3E}">
        <p14:creationId xmlns:p14="http://schemas.microsoft.com/office/powerpoint/2010/main" val="16972938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28987"/>
          </a:xfrm>
        </p:spPr>
      </p:sp>
      <p:sp>
        <p:nvSpPr>
          <p:cNvPr id="3" name="ノート プレースホルダー 2"/>
          <p:cNvSpPr>
            <a:spLocks noGrp="1"/>
          </p:cNvSpPr>
          <p:nvPr>
            <p:ph type="body" idx="1"/>
          </p:nvPr>
        </p:nvSpPr>
        <p:spPr/>
        <p:txBody>
          <a:bodyPr/>
          <a:lstStyle/>
          <a:p>
            <a:r>
              <a:rPr kumimoji="1" lang="ja-JP" altLang="en-US" dirty="0"/>
              <a:t>最後に、架空のユーザを想定して動作確認を行うことでユースケース図にまとめてある動作を満足しているかを確認しました。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1705D8A9-7A56-411A-9EF9-F7869DF78C8C}" type="slidenum">
              <a:rPr kumimoji="1" lang="ja-JP" altLang="en-US" smtClean="0"/>
              <a:t>18</a:t>
            </a:fld>
            <a:endParaRPr kumimoji="1" lang="ja-JP" altLang="en-US"/>
          </a:p>
        </p:txBody>
      </p:sp>
    </p:spTree>
    <p:extLst>
      <p:ext uri="{BB962C8B-B14F-4D97-AF65-F5344CB8AC3E}">
        <p14:creationId xmlns:p14="http://schemas.microsoft.com/office/powerpoint/2010/main" val="1022456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28987"/>
          </a:xfrm>
        </p:spPr>
      </p:sp>
      <p:sp>
        <p:nvSpPr>
          <p:cNvPr id="3" name="ノート プレースホルダー 2"/>
          <p:cNvSpPr>
            <a:spLocks noGrp="1"/>
          </p:cNvSpPr>
          <p:nvPr>
            <p:ph type="body" idx="1"/>
          </p:nvPr>
        </p:nvSpPr>
        <p:spPr/>
        <p:txBody>
          <a:bodyPr/>
          <a:lstStyle/>
          <a:p>
            <a:r>
              <a:rPr kumimoji="1" lang="ja-JP" altLang="en-US" dirty="0"/>
              <a:t>目次はこのようになっております。</a:t>
            </a:r>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a:t>
            </a:fld>
            <a:endParaRPr kumimoji="1" lang="ja-JP" altLang="en-US" dirty="0"/>
          </a:p>
        </p:txBody>
      </p:sp>
    </p:spTree>
    <p:extLst>
      <p:ext uri="{BB962C8B-B14F-4D97-AF65-F5344CB8AC3E}">
        <p14:creationId xmlns:p14="http://schemas.microsoft.com/office/powerpoint/2010/main" val="17945804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28987"/>
          </a:xfrm>
        </p:spPr>
      </p:sp>
      <p:sp>
        <p:nvSpPr>
          <p:cNvPr id="3" name="ノート プレースホルダー 2"/>
          <p:cNvSpPr>
            <a:spLocks noGrp="1"/>
          </p:cNvSpPr>
          <p:nvPr>
            <p:ph type="body" idx="1"/>
          </p:nvPr>
        </p:nvSpPr>
        <p:spPr/>
        <p:txBody>
          <a:bodyPr/>
          <a:lstStyle/>
          <a:p>
            <a:r>
              <a:rPr kumimoji="1" lang="ja-JP" altLang="en-US" dirty="0"/>
              <a:t>最後にまとめになります。</a:t>
            </a:r>
            <a:endParaRPr kumimoji="1" lang="en-US" altLang="ja-JP" dirty="0"/>
          </a:p>
          <a:p>
            <a:r>
              <a:rPr kumimoji="1" lang="ja-JP" altLang="en-US" dirty="0"/>
              <a:t>本研究ではＶ字開発モデルに従って画像情報によるスマートセルフ精算システムのグループ開発を行いました。</a:t>
            </a:r>
            <a:endParaRPr kumimoji="1" lang="en-US" altLang="ja-JP" dirty="0"/>
          </a:p>
          <a:p>
            <a:r>
              <a:rPr kumimoji="1" lang="ja-JP" altLang="en-US" dirty="0"/>
              <a:t>実装してテストを行った結果、要求や設計を満足したシステムを開発できました。</a:t>
            </a:r>
            <a:endParaRPr kumimoji="1" lang="en-US" altLang="ja-JP" dirty="0"/>
          </a:p>
          <a:p>
            <a:r>
              <a:rPr lang="ja-JP" altLang="en-US" dirty="0"/>
              <a:t>グループで実装を円滑に行うために</a:t>
            </a:r>
            <a:r>
              <a:rPr lang="en-US" altLang="ja-JP" dirty="0"/>
              <a:t>GitHub</a:t>
            </a:r>
            <a:r>
              <a:rPr lang="ja-JP" altLang="en-US" dirty="0"/>
              <a:t>を使用しました。</a:t>
            </a:r>
            <a:endParaRPr lang="en-US" altLang="ja-JP" dirty="0"/>
          </a:p>
          <a:p>
            <a:r>
              <a:rPr lang="ja-JP" altLang="en-US" dirty="0"/>
              <a:t>今回開発したシステムは、高い安定度を維持することができれば、</a:t>
            </a:r>
            <a:endParaRPr lang="en-US" altLang="ja-JP" dirty="0"/>
          </a:p>
          <a:p>
            <a:r>
              <a:rPr lang="ja-JP" altLang="en-US" dirty="0"/>
              <a:t>既存のセルフレジと比べて安価にサービスを提供することが可能なことを確認しました。</a:t>
            </a:r>
            <a:endParaRPr kumimoji="1" lang="en-US" altLang="ja-JP" dirty="0"/>
          </a:p>
          <a:p>
            <a:r>
              <a:rPr kumimoji="1" lang="ja-JP" altLang="en-US" dirty="0"/>
              <a:t>以上で発表を終わります。ありがとうございました。</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1705D8A9-7A56-411A-9EF9-F7869DF78C8C}" type="slidenum">
              <a:rPr kumimoji="1" lang="ja-JP" altLang="en-US" smtClean="0"/>
              <a:t>19</a:t>
            </a:fld>
            <a:endParaRPr kumimoji="1" lang="ja-JP" altLang="en-US"/>
          </a:p>
        </p:txBody>
      </p:sp>
    </p:spTree>
    <p:extLst>
      <p:ext uri="{BB962C8B-B14F-4D97-AF65-F5344CB8AC3E}">
        <p14:creationId xmlns:p14="http://schemas.microsoft.com/office/powerpoint/2010/main" val="42599369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28987"/>
          </a:xfrm>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段原</a:t>
            </a:r>
            <a:r>
              <a:rPr kumimoji="1" lang="en-US" altLang="ja-JP" dirty="0"/>
              <a:t>】</a:t>
            </a:r>
          </a:p>
          <a:p>
            <a:r>
              <a:rPr kumimoji="1" lang="ja-JP" altLang="en-US" dirty="0"/>
              <a:t>サーバ側、エッジ側双方で開発言語として</a:t>
            </a:r>
            <a:r>
              <a:rPr kumimoji="1" lang="en-US" altLang="ja-JP" dirty="0"/>
              <a:t>Python3</a:t>
            </a:r>
            <a:r>
              <a:rPr kumimoji="1" lang="ja-JP" altLang="en-US" dirty="0"/>
              <a:t>を使用しました。本研究では、画像からバーコードの位置を特定し、バーコード部分のみを切り取るために</a:t>
            </a:r>
            <a:r>
              <a:rPr kumimoji="1" lang="en-US" altLang="ja-JP" dirty="0"/>
              <a:t>Yolo</a:t>
            </a:r>
            <a:r>
              <a:rPr kumimoji="1" lang="ja-JP" altLang="en-US" dirty="0"/>
              <a:t>を使用しました。</a:t>
            </a:r>
            <a:endParaRPr kumimoji="1" lang="en-US" altLang="ja-JP" dirty="0"/>
          </a:p>
          <a:p>
            <a:r>
              <a:rPr kumimoji="1" lang="en-US" altLang="ja-JP" dirty="0"/>
              <a:t>Yolo</a:t>
            </a:r>
            <a:r>
              <a:rPr kumimoji="1" lang="ja-JP" altLang="en-US" dirty="0"/>
              <a:t>とはオブジェクト識別機械学習アルゴリズムの</a:t>
            </a:r>
            <a:r>
              <a:rPr kumimoji="1" lang="en-US" altLang="ja-JP" dirty="0"/>
              <a:t>1</a:t>
            </a:r>
            <a:r>
              <a:rPr kumimoji="1" lang="ja-JP" altLang="en-US" dirty="0"/>
              <a:t>つ</a:t>
            </a:r>
            <a:r>
              <a:rPr kumimoji="1" lang="ja-JP" altLang="en-US" sz="1200" b="0" i="0" u="none" strike="noStrike" kern="1200" baseline="0" dirty="0">
                <a:solidFill>
                  <a:schemeClr val="tx1"/>
                </a:solidFill>
                <a:latin typeface="+mn-lt"/>
                <a:ea typeface="+mn-ea"/>
                <a:cs typeface="+mn-cs"/>
              </a:rPr>
              <a:t>であり、</a:t>
            </a:r>
            <a:r>
              <a:rPr kumimoji="1" lang="en-US" altLang="ja-JP" sz="1200" b="0" i="0" u="none" strike="noStrike" kern="1200" baseline="0" dirty="0">
                <a:solidFill>
                  <a:schemeClr val="tx1"/>
                </a:solidFill>
                <a:latin typeface="+mn-lt"/>
                <a:ea typeface="+mn-ea"/>
                <a:cs typeface="+mn-cs"/>
              </a:rPr>
              <a:t>Web</a:t>
            </a:r>
            <a:r>
              <a:rPr kumimoji="1" lang="ja-JP" altLang="en-US" sz="1200" b="0" i="0" u="none" strike="noStrike" kern="1200" baseline="0" dirty="0">
                <a:solidFill>
                  <a:schemeClr val="tx1"/>
                </a:solidFill>
                <a:latin typeface="+mn-lt"/>
                <a:ea typeface="+mn-ea"/>
                <a:cs typeface="+mn-cs"/>
              </a:rPr>
              <a:t>カメラを利用したリアルタイム検出も可能となっています。</a:t>
            </a:r>
            <a:endParaRPr kumimoji="1" lang="en-US" altLang="ja-JP" sz="1200" b="0" i="0" u="none" strike="noStrike" kern="1200" baseline="0" dirty="0">
              <a:solidFill>
                <a:schemeClr val="tx1"/>
              </a:solidFill>
              <a:latin typeface="+mn-lt"/>
              <a:ea typeface="+mn-ea"/>
              <a:cs typeface="+mn-cs"/>
            </a:endParaRPr>
          </a:p>
          <a:p>
            <a:r>
              <a:rPr kumimoji="1" lang="en-US" altLang="ja-JP" sz="1200" b="0" i="0" u="none" strike="noStrike" kern="1200" baseline="0" dirty="0">
                <a:solidFill>
                  <a:schemeClr val="tx1"/>
                </a:solidFill>
                <a:latin typeface="+mn-lt"/>
                <a:ea typeface="+mn-ea"/>
                <a:cs typeface="+mn-cs"/>
              </a:rPr>
              <a:t>Yolo</a:t>
            </a:r>
            <a:r>
              <a:rPr kumimoji="1" lang="ja-JP" altLang="en-US" sz="1200" b="0" i="0" u="none" strike="noStrike" kern="1200" baseline="0" dirty="0">
                <a:solidFill>
                  <a:schemeClr val="tx1"/>
                </a:solidFill>
                <a:latin typeface="+mn-lt"/>
                <a:ea typeface="+mn-ea"/>
                <a:cs typeface="+mn-cs"/>
              </a:rPr>
              <a:t>は、バーコードの識別は可能ですが番号自体の識別はできません。</a:t>
            </a:r>
            <a:endParaRPr kumimoji="1" lang="en-US" altLang="ja-JP" sz="1200" b="0" i="0" u="none" strike="noStrike" kern="1200" baseline="0" dirty="0">
              <a:solidFill>
                <a:schemeClr val="tx1"/>
              </a:solidFill>
              <a:latin typeface="+mn-lt"/>
              <a:ea typeface="+mn-ea"/>
              <a:cs typeface="+mn-cs"/>
            </a:endParaRPr>
          </a:p>
          <a:p>
            <a:r>
              <a:rPr kumimoji="1" lang="ja-JP" altLang="en-US" sz="1200" b="0" i="0" u="none" strike="noStrike" kern="1200" baseline="0" dirty="0">
                <a:solidFill>
                  <a:schemeClr val="tx1"/>
                </a:solidFill>
                <a:latin typeface="+mn-lt"/>
                <a:ea typeface="+mn-ea"/>
                <a:cs typeface="+mn-cs"/>
              </a:rPr>
              <a:t>番号の識別を行うために、</a:t>
            </a:r>
            <a:r>
              <a:rPr kumimoji="1" lang="en-US" altLang="ja-JP" sz="1200" b="0" i="0" u="none" strike="noStrike" kern="1200" baseline="0" dirty="0" err="1">
                <a:solidFill>
                  <a:schemeClr val="tx1"/>
                </a:solidFill>
                <a:latin typeface="+mn-lt"/>
                <a:ea typeface="+mn-ea"/>
                <a:cs typeface="+mn-cs"/>
              </a:rPr>
              <a:t>pyzbar</a:t>
            </a:r>
            <a:r>
              <a:rPr kumimoji="1" lang="ja-JP" altLang="en-US" sz="1200" b="0" i="0" u="none" strike="noStrike" kern="1200" baseline="0" dirty="0">
                <a:solidFill>
                  <a:schemeClr val="tx1"/>
                </a:solidFill>
                <a:latin typeface="+mn-lt"/>
                <a:ea typeface="+mn-ea"/>
                <a:cs typeface="+mn-cs"/>
              </a:rPr>
              <a:t>（パイズバー）というバーコード番号識別ライブラリを使用して、画像から番号への識別を行いました。</a:t>
            </a:r>
            <a:endParaRPr kumimoji="1" lang="en-US" altLang="ja-JP" sz="1200" b="0" i="0" u="none" strike="noStrike" kern="1200" baseline="0" dirty="0">
              <a:solidFill>
                <a:schemeClr val="tx1"/>
              </a:solidFill>
              <a:latin typeface="+mn-lt"/>
              <a:ea typeface="+mn-ea"/>
              <a:cs typeface="+mn-cs"/>
            </a:endParaRPr>
          </a:p>
          <a:p>
            <a:endParaRPr kumimoji="1" lang="en-US" altLang="ja-JP" sz="1200" b="0" i="0" u="none" strike="noStrike" kern="1200" baseline="0" dirty="0">
              <a:solidFill>
                <a:schemeClr val="tx1"/>
              </a:solidFill>
              <a:latin typeface="+mn-lt"/>
              <a:ea typeface="+mn-ea"/>
              <a:cs typeface="+mn-cs"/>
            </a:endParaRPr>
          </a:p>
          <a:p>
            <a:r>
              <a:rPr kumimoji="1" lang="en-US" altLang="ja-JP" sz="1200" b="0" i="0" u="none" strike="noStrike" kern="1200" baseline="0" dirty="0">
                <a:solidFill>
                  <a:schemeClr val="tx1"/>
                </a:solidFill>
                <a:latin typeface="+mn-lt"/>
                <a:ea typeface="+mn-ea"/>
                <a:cs typeface="+mn-cs"/>
              </a:rPr>
              <a:t>------</a:t>
            </a:r>
          </a:p>
          <a:p>
            <a:r>
              <a:rPr kumimoji="1" lang="ja-JP" altLang="en-US" sz="1200" b="0" i="0" u="none" strike="noStrike" kern="1200" baseline="0" dirty="0">
                <a:solidFill>
                  <a:schemeClr val="tx1"/>
                </a:solidFill>
                <a:latin typeface="+mn-lt"/>
                <a:ea typeface="+mn-ea"/>
                <a:cs typeface="+mn-cs"/>
              </a:rPr>
              <a:t>時間的に削る</a:t>
            </a:r>
            <a:endParaRPr kumimoji="1" lang="ja-JP" altLang="en-US"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20</a:t>
            </a:fld>
            <a:endParaRPr kumimoji="1" lang="ja-JP" altLang="en-US"/>
          </a:p>
        </p:txBody>
      </p:sp>
    </p:spTree>
    <p:extLst>
      <p:ext uri="{BB962C8B-B14F-4D97-AF65-F5344CB8AC3E}">
        <p14:creationId xmlns:p14="http://schemas.microsoft.com/office/powerpoint/2010/main" val="31976172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28987"/>
          </a:xfrm>
        </p:spPr>
      </p:sp>
      <p:sp>
        <p:nvSpPr>
          <p:cNvPr id="3" name="ノート プレースホルダー 2"/>
          <p:cNvSpPr>
            <a:spLocks noGrp="1"/>
          </p:cNvSpPr>
          <p:nvPr>
            <p:ph type="body" idx="1"/>
          </p:nvPr>
        </p:nvSpPr>
        <p:spPr/>
        <p:txBody>
          <a:bodyPr/>
          <a:lstStyle/>
          <a:p>
            <a:r>
              <a:rPr kumimoji="1" lang="en-US" altLang="ja-JP" dirty="0"/>
              <a:t>Yolo</a:t>
            </a:r>
            <a:r>
              <a:rPr kumimoji="1" lang="ja-JP" altLang="en-US" dirty="0"/>
              <a:t>の学習設定はスライドのようになっています。学習に使用した教師データ数は約</a:t>
            </a:r>
            <a:r>
              <a:rPr kumimoji="1" lang="en-US" altLang="ja-JP" dirty="0"/>
              <a:t>2600</a:t>
            </a:r>
            <a:r>
              <a:rPr kumimoji="1" lang="ja-JP" altLang="en-US" dirty="0"/>
              <a:t>枚となっています。</a:t>
            </a:r>
            <a:endParaRPr kumimoji="1" lang="en-US" altLang="ja-JP" dirty="0"/>
          </a:p>
          <a:p>
            <a:r>
              <a:rPr kumimoji="1" lang="ja-JP" altLang="en-US" dirty="0"/>
              <a:t>左のグラフは、学習回数と損失の値を表しています。</a:t>
            </a:r>
            <a:endParaRPr kumimoji="1" lang="en-US" altLang="ja-JP" dirty="0"/>
          </a:p>
          <a:p>
            <a:r>
              <a:rPr kumimoji="1" lang="ja-JP" altLang="en-US" dirty="0"/>
              <a:t>学習が進むにつれ、損失が少なくなっていることがわかります。学習が</a:t>
            </a:r>
            <a:r>
              <a:rPr kumimoji="1" lang="en-US" altLang="ja-JP" dirty="0"/>
              <a:t>4000</a:t>
            </a:r>
            <a:r>
              <a:rPr kumimoji="1" lang="ja-JP" altLang="en-US" dirty="0"/>
              <a:t>回を超えたあたりで損失が安定していることが確認できます。</a:t>
            </a:r>
            <a:endParaRPr kumimoji="1" lang="en-US" altLang="ja-JP" dirty="0"/>
          </a:p>
          <a:p>
            <a:endParaRPr kumimoji="1" lang="en-US" altLang="ja-JP" dirty="0"/>
          </a:p>
          <a:p>
            <a:r>
              <a:rPr kumimoji="1" lang="en-US" altLang="ja-JP" dirty="0"/>
              <a:t>---------</a:t>
            </a:r>
          </a:p>
          <a:p>
            <a:r>
              <a:rPr kumimoji="1" lang="ja-JP" altLang="en-US" dirty="0"/>
              <a:t>いらん</a:t>
            </a:r>
          </a:p>
        </p:txBody>
      </p:sp>
      <p:sp>
        <p:nvSpPr>
          <p:cNvPr id="4" name="スライド番号プレースホルダー 3"/>
          <p:cNvSpPr>
            <a:spLocks noGrp="1"/>
          </p:cNvSpPr>
          <p:nvPr>
            <p:ph type="sldNum" sz="quarter" idx="5"/>
          </p:nvPr>
        </p:nvSpPr>
        <p:spPr/>
        <p:txBody>
          <a:bodyPr/>
          <a:lstStyle/>
          <a:p>
            <a:fld id="{1705D8A9-7A56-411A-9EF9-F7869DF78C8C}" type="slidenum">
              <a:rPr kumimoji="1" lang="ja-JP" altLang="en-US" smtClean="0"/>
              <a:t>21</a:t>
            </a:fld>
            <a:endParaRPr kumimoji="1" lang="ja-JP" altLang="en-US"/>
          </a:p>
        </p:txBody>
      </p:sp>
    </p:spTree>
    <p:extLst>
      <p:ext uri="{BB962C8B-B14F-4D97-AF65-F5344CB8AC3E}">
        <p14:creationId xmlns:p14="http://schemas.microsoft.com/office/powerpoint/2010/main" val="2716074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28987"/>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研究背景としましては、現在日本では少子高齢化が進んでおり、働き手が減少しております。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サービス業者にも人手不足の問題が深刻化おり、セルフレジの導入が進んでいます。しかしながら、セルフレジは導入コストが高いという問題があります。</a:t>
            </a:r>
            <a:endParaRPr lang="en-US" altLang="ja-JP" sz="1200"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2</a:t>
            </a:fld>
            <a:endParaRPr kumimoji="1" lang="ja-JP" altLang="en-US"/>
          </a:p>
        </p:txBody>
      </p:sp>
    </p:spTree>
    <p:extLst>
      <p:ext uri="{BB962C8B-B14F-4D97-AF65-F5344CB8AC3E}">
        <p14:creationId xmlns:p14="http://schemas.microsoft.com/office/powerpoint/2010/main" val="1072090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28987"/>
          </a:xfrm>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本研究では、人手不足が深刻化している中小店でも導入できる、低コストなバーコード識別システムの作成を研究目的としました。</a:t>
            </a:r>
            <a:endParaRPr kumimoji="1" lang="en-US" altLang="ja-JP" dirty="0"/>
          </a:p>
          <a:p>
            <a:r>
              <a:rPr kumimoji="1" lang="ja-JP" altLang="en-US" dirty="0"/>
              <a:t>研究目標は、オープンソースの画像処理ライブラリを使用し、</a:t>
            </a:r>
            <a:endParaRPr kumimoji="1" lang="en-US" altLang="ja-JP" dirty="0"/>
          </a:p>
          <a:p>
            <a:r>
              <a:rPr kumimoji="1" lang="ja-JP" altLang="en-US" dirty="0"/>
              <a:t>バーコードを識別するシステムを</a:t>
            </a:r>
            <a:r>
              <a:rPr lang="ja-JP" altLang="en-US" sz="1200" dirty="0"/>
              <a:t>グループで</a:t>
            </a:r>
            <a:r>
              <a:rPr lang="en-US" altLang="ja-JP" sz="1200" dirty="0"/>
              <a:t>V</a:t>
            </a:r>
            <a:r>
              <a:rPr lang="ja-JP" altLang="en-US" sz="1200" dirty="0"/>
              <a:t>字開発モデルに基づいて</a:t>
            </a:r>
            <a:r>
              <a:rPr kumimoji="1" lang="ja-JP" altLang="en-US" dirty="0"/>
              <a:t>開発を行うことです。</a:t>
            </a:r>
            <a:endParaRPr kumimoji="1" lang="en-US" altLang="ja-JP"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3</a:t>
            </a:fld>
            <a:endParaRPr kumimoji="1" lang="ja-JP" altLang="en-US"/>
          </a:p>
        </p:txBody>
      </p:sp>
    </p:spTree>
    <p:extLst>
      <p:ext uri="{BB962C8B-B14F-4D97-AF65-F5344CB8AC3E}">
        <p14:creationId xmlns:p14="http://schemas.microsoft.com/office/powerpoint/2010/main" val="3734002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28987"/>
          </a:xfrm>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t>開発したシステムの概要を説明します。</a:t>
            </a:r>
            <a:endParaRPr kumimoji="1" lang="en-US" altLang="ja-JP"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ユーザは、入店時に顧客情報とカゴを結びつけます。</a:t>
            </a:r>
            <a:endParaRPr kumimoji="1" lang="en-US" altLang="ja-JP"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ユーザは、カゴへ商品を出し入れすることで買い物を行います。</a:t>
            </a:r>
            <a:endParaRPr kumimoji="1" lang="en-US" altLang="ja-JP"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t>退店時にカゴの中に入っている商品の決済が自動で行われ、ユーザの口座から合計金額がひかれる仕組みになっています。</a:t>
            </a:r>
            <a:endParaRPr kumimoji="1" lang="en-US" altLang="ja-JP"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今回は、スライドの赤枠で囲った部分のみの実装となっています。</a:t>
            </a:r>
            <a:endParaRPr kumimoji="1" lang="en-US" altLang="ja-JP"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t>理由としましては、研究目的達成のため、実装優先度の高いものを選定したからです。</a:t>
            </a:r>
            <a:endParaRPr kumimoji="1" lang="en-US" altLang="ja-JP"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4</a:t>
            </a:fld>
            <a:endParaRPr kumimoji="1" lang="ja-JP" altLang="en-US"/>
          </a:p>
        </p:txBody>
      </p:sp>
    </p:spTree>
    <p:extLst>
      <p:ext uri="{BB962C8B-B14F-4D97-AF65-F5344CB8AC3E}">
        <p14:creationId xmlns:p14="http://schemas.microsoft.com/office/powerpoint/2010/main" val="137376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28987"/>
          </a:xfrm>
        </p:spPr>
      </p:sp>
      <p:sp>
        <p:nvSpPr>
          <p:cNvPr id="3" name="ノート プレースホルダー 2"/>
          <p:cNvSpPr>
            <a:spLocks noGrp="1"/>
          </p:cNvSpPr>
          <p:nvPr>
            <p:ph type="body" idx="1"/>
          </p:nvPr>
        </p:nvSpPr>
        <p:spPr/>
        <p:txBody>
          <a:bodyPr/>
          <a:lstStyle/>
          <a:p>
            <a:r>
              <a:rPr kumimoji="1" lang="ja-JP" altLang="en-US" dirty="0"/>
              <a:t>次に、システム側の動作の概要について説明します。</a:t>
            </a:r>
            <a:endParaRPr kumimoji="1" lang="en-US" altLang="ja-JP" dirty="0"/>
          </a:p>
          <a:p>
            <a:r>
              <a:rPr kumimoji="1" lang="ja-JP" altLang="en-US" dirty="0"/>
              <a:t>初めに、カゴに設置してある</a:t>
            </a:r>
            <a:r>
              <a:rPr kumimoji="1" lang="en-US" altLang="ja-JP" dirty="0" err="1"/>
              <a:t>RaspberryPi</a:t>
            </a:r>
            <a:r>
              <a:rPr kumimoji="1" lang="ja-JP" altLang="en-US" dirty="0"/>
              <a:t>と各種センサーを用いてバーコードが写っている写真を取得し、サーバに送信します</a:t>
            </a:r>
            <a:endParaRPr kumimoji="1" lang="en-US" altLang="ja-JP" dirty="0"/>
          </a:p>
          <a:p>
            <a:r>
              <a:rPr kumimoji="1" lang="ja-JP" altLang="en-US" dirty="0"/>
              <a:t>サーバは、画像処理を行って画像からバーコード番号を識別します。識別が成功するとバーコード番号を</a:t>
            </a:r>
            <a:r>
              <a:rPr kumimoji="1" lang="en-US" altLang="ja-JP" dirty="0"/>
              <a:t>DB</a:t>
            </a:r>
            <a:r>
              <a:rPr kumimoji="1" lang="ja-JP" altLang="en-US" dirty="0"/>
              <a:t>に保存します。</a:t>
            </a:r>
            <a:endParaRPr kumimoji="1" lang="en-US" altLang="ja-JP" dirty="0"/>
          </a:p>
          <a:p>
            <a:r>
              <a:rPr kumimoji="1" lang="ja-JP" altLang="en-US" dirty="0"/>
              <a:t>バーコード番号の識別後に、識別結果を</a:t>
            </a:r>
            <a:r>
              <a:rPr kumimoji="1" lang="en-US" altLang="ja-JP" dirty="0" err="1"/>
              <a:t>RaspberryPi</a:t>
            </a:r>
            <a:r>
              <a:rPr kumimoji="1" lang="ja-JP" altLang="en-US" dirty="0"/>
              <a:t>へ送信します。</a:t>
            </a:r>
            <a:endParaRPr kumimoji="1" lang="en-US" altLang="ja-JP" dirty="0"/>
          </a:p>
          <a:p>
            <a:r>
              <a:rPr kumimoji="1" lang="ja-JP" altLang="en-US" dirty="0"/>
              <a:t>実装に関しては、赤枠で囲っている部分を私が、それ以外を真鍋が担当しました。</a:t>
            </a:r>
            <a:endParaRPr kumimoji="1" lang="en-US" altLang="ja-JP" dirty="0"/>
          </a:p>
        </p:txBody>
      </p:sp>
      <p:sp>
        <p:nvSpPr>
          <p:cNvPr id="4" name="フッター プレースホルダー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 name="スライド番号プレースホルダー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05D8A9-7A56-411A-9EF9-F7869DF78C8C}"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637810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28987"/>
          </a:xfrm>
        </p:spPr>
      </p:sp>
      <p:sp>
        <p:nvSpPr>
          <p:cNvPr id="3" name="ノート プレースホルダー 2"/>
          <p:cNvSpPr>
            <a:spLocks noGrp="1"/>
          </p:cNvSpPr>
          <p:nvPr>
            <p:ph type="body" idx="1"/>
          </p:nvPr>
        </p:nvSpPr>
        <p:spPr/>
        <p:txBody>
          <a:bodyPr/>
          <a:lstStyle/>
          <a:p>
            <a:r>
              <a:rPr kumimoji="1" lang="ja-JP" altLang="en-US" dirty="0"/>
              <a:t>本研究では、グループで開発を行いました。開発者同士のコミュニケーションギャップの解消のため、</a:t>
            </a:r>
            <a:r>
              <a:rPr kumimoji="1" lang="en-US" altLang="ja-JP" dirty="0"/>
              <a:t>V</a:t>
            </a:r>
            <a:r>
              <a:rPr kumimoji="1" lang="ja-JP" altLang="en-US" dirty="0"/>
              <a:t>字モデルに従い開発・検証を行いました。</a:t>
            </a:r>
            <a:endParaRPr kumimoji="1" lang="en-US" altLang="ja-JP" dirty="0"/>
          </a:p>
          <a:p>
            <a:r>
              <a:rPr kumimoji="1" lang="ja-JP" altLang="en-US" dirty="0"/>
              <a:t>設計の際には、</a:t>
            </a:r>
            <a:r>
              <a:rPr kumimoji="1" lang="en-US" altLang="ja-JP" dirty="0"/>
              <a:t>UML</a:t>
            </a:r>
            <a:r>
              <a:rPr kumimoji="1" lang="ja-JP" altLang="en-US" dirty="0"/>
              <a:t>という統一モデリング言語を用い、あいまいな定義になるのを防ぎました。</a:t>
            </a:r>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6</a:t>
            </a:fld>
            <a:endParaRPr kumimoji="1" lang="ja-JP" altLang="en-US"/>
          </a:p>
        </p:txBody>
      </p:sp>
    </p:spTree>
    <p:extLst>
      <p:ext uri="{BB962C8B-B14F-4D97-AF65-F5344CB8AC3E}">
        <p14:creationId xmlns:p14="http://schemas.microsoft.com/office/powerpoint/2010/main" val="1660181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28987"/>
          </a:xfrm>
        </p:spPr>
      </p:sp>
      <p:sp>
        <p:nvSpPr>
          <p:cNvPr id="3" name="ノート プレースホルダー 2"/>
          <p:cNvSpPr>
            <a:spLocks noGrp="1"/>
          </p:cNvSpPr>
          <p:nvPr>
            <p:ph type="body" idx="1"/>
          </p:nvPr>
        </p:nvSpPr>
        <p:spPr/>
        <p:txBody>
          <a:bodyPr/>
          <a:lstStyle/>
          <a:p>
            <a:r>
              <a:rPr kumimoji="1" lang="ja-JP" altLang="en-US" dirty="0"/>
              <a:t>スケジュール管理にはガントチャートを使用し、グループでの開発を進めました。</a:t>
            </a:r>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7</a:t>
            </a:fld>
            <a:endParaRPr kumimoji="1" lang="ja-JP" altLang="en-US"/>
          </a:p>
        </p:txBody>
      </p:sp>
    </p:spTree>
    <p:extLst>
      <p:ext uri="{BB962C8B-B14F-4D97-AF65-F5344CB8AC3E}">
        <p14:creationId xmlns:p14="http://schemas.microsoft.com/office/powerpoint/2010/main" val="2768532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28987"/>
          </a:xfrm>
        </p:spPr>
      </p:sp>
      <p:sp>
        <p:nvSpPr>
          <p:cNvPr id="3" name="ノート プレースホルダー 2"/>
          <p:cNvSpPr>
            <a:spLocks noGrp="1"/>
          </p:cNvSpPr>
          <p:nvPr>
            <p:ph type="body" idx="1"/>
          </p:nvPr>
        </p:nvSpPr>
        <p:spPr/>
        <p:txBody>
          <a:bodyPr/>
          <a:lstStyle/>
          <a:p>
            <a:r>
              <a:rPr kumimoji="1" lang="ja-JP" altLang="en-US" dirty="0"/>
              <a:t>次に、システムの構成について説明します。</a:t>
            </a:r>
          </a:p>
        </p:txBody>
      </p:sp>
      <p:sp>
        <p:nvSpPr>
          <p:cNvPr id="4" name="スライド番号プレースホルダー 3"/>
          <p:cNvSpPr>
            <a:spLocks noGrp="1"/>
          </p:cNvSpPr>
          <p:nvPr>
            <p:ph type="sldNum" sz="quarter" idx="5"/>
          </p:nvPr>
        </p:nvSpPr>
        <p:spPr/>
        <p:txBody>
          <a:bodyPr/>
          <a:lstStyle/>
          <a:p>
            <a:fld id="{1705D8A9-7A56-411A-9EF9-F7869DF78C8C}" type="slidenum">
              <a:rPr kumimoji="1" lang="ja-JP" altLang="en-US" smtClean="0"/>
              <a:t>8</a:t>
            </a:fld>
            <a:endParaRPr kumimoji="1" lang="ja-JP" altLang="en-US"/>
          </a:p>
        </p:txBody>
      </p:sp>
    </p:spTree>
    <p:extLst>
      <p:ext uri="{BB962C8B-B14F-4D97-AF65-F5344CB8AC3E}">
        <p14:creationId xmlns:p14="http://schemas.microsoft.com/office/powerpoint/2010/main" val="3297500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DB34049-4C60-4FA3-9E3E-A872660373D4}" type="datetime1">
              <a:rPr kumimoji="1" lang="ja-JP" altLang="en-US" smtClean="0"/>
              <a:t>2020/2/16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388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033D987-17AA-4DBB-A451-16E4C533DF6A}" type="datetime1">
              <a:rPr kumimoji="1" lang="ja-JP" altLang="en-US" smtClean="0"/>
              <a:t>2020/2/16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lang="ja-JP" altLang="en-US" smtClean="0"/>
              <a:pPr/>
              <a:t>‹#›</a:t>
            </a:fld>
            <a:endParaRPr lang="ja-JP" altLang="en-US"/>
          </a:p>
        </p:txBody>
      </p:sp>
    </p:spTree>
    <p:extLst>
      <p:ext uri="{BB962C8B-B14F-4D97-AF65-F5344CB8AC3E}">
        <p14:creationId xmlns:p14="http://schemas.microsoft.com/office/powerpoint/2010/main" val="174077992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AF5F8E-C413-4E10-B014-B9E3DDF4AA8A}" type="datetime1">
              <a:rPr kumimoji="1" lang="ja-JP" altLang="en-US" smtClean="0"/>
              <a:t>2020/2/16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876053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3EC1410A-F8EF-4E0C-B87B-0DB9A19D73BC}" type="datetime1">
              <a:rPr kumimoji="1" lang="ja-JP" altLang="en-US" smtClean="0"/>
              <a:t>2020/2/16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5525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F0B594E-E4D2-48B8-9775-B717AFE7D1E8}" type="datetime1">
              <a:rPr kumimoji="1" lang="ja-JP" altLang="en-US" smtClean="0"/>
              <a:t>2020/2/16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dirty="0"/>
          </a:p>
        </p:txBody>
      </p:sp>
    </p:spTree>
    <p:extLst>
      <p:ext uri="{BB962C8B-B14F-4D97-AF65-F5344CB8AC3E}">
        <p14:creationId xmlns:p14="http://schemas.microsoft.com/office/powerpoint/2010/main" val="2339096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DC04BBE-2F4C-41C7-82DA-A250BA78D004}" type="datetime1">
              <a:rPr kumimoji="1" lang="ja-JP" altLang="en-US" smtClean="0"/>
              <a:t>2020/2/16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8133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624D211-8779-4C68-9097-38DC4F40D109}" type="datetime1">
              <a:rPr lang="ja-JP" altLang="en-US" smtClean="0"/>
              <a:t>2020/2/16</a:t>
            </a:fld>
            <a:endParaRPr lang="ja-JP" altLang="en-US"/>
          </a:p>
        </p:txBody>
      </p:sp>
      <p:sp>
        <p:nvSpPr>
          <p:cNvPr id="6" name="Footer Placeholder 5"/>
          <p:cNvSpPr>
            <a:spLocks noGrp="1"/>
          </p:cNvSpPr>
          <p:nvPr>
            <p:ph type="ftr" sz="quarter" idx="11"/>
          </p:nvPr>
        </p:nvSpPr>
        <p:spPr/>
        <p:txBody>
          <a:bodyPr/>
          <a:lstStyle/>
          <a:p>
            <a:endParaRPr lang="ja-JP" altLang="en-US"/>
          </a:p>
        </p:txBody>
      </p:sp>
      <p:sp>
        <p:nvSpPr>
          <p:cNvPr id="7" name="Slide Number Placeholder 6"/>
          <p:cNvSpPr>
            <a:spLocks noGrp="1"/>
          </p:cNvSpPr>
          <p:nvPr>
            <p:ph type="sldNum" sz="quarter" idx="12"/>
          </p:nvPr>
        </p:nvSpPr>
        <p:spPr/>
        <p:txBody>
          <a:bodyPr/>
          <a:lstStyle/>
          <a:p>
            <a:fld id="{3C3988C9-8C6C-49D7-8D82-24DA391FB063}" type="slidenum">
              <a:rPr lang="ja-JP" altLang="en-US" smtClean="0"/>
              <a:pPr/>
              <a:t>‹#›</a:t>
            </a:fld>
            <a:endParaRPr lang="ja-JP" altLang="en-US"/>
          </a:p>
        </p:txBody>
      </p:sp>
    </p:spTree>
    <p:extLst>
      <p:ext uri="{BB962C8B-B14F-4D97-AF65-F5344CB8AC3E}">
        <p14:creationId xmlns:p14="http://schemas.microsoft.com/office/powerpoint/2010/main" val="324939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2D1DA24-10F6-4EFB-871C-9A026060DEE1}" type="datetime1">
              <a:rPr kumimoji="1" lang="ja-JP" altLang="en-US" smtClean="0"/>
              <a:t>2020/2/16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36344291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2524D80-1D11-43F3-A5C4-717FAF173E05}" type="datetime1">
              <a:rPr kumimoji="1" lang="ja-JP" altLang="en-US" smtClean="0"/>
              <a:t>2020/2/16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15602912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C9F12F1-D979-49E9-BC70-12049E6962F2}" type="datetime1">
              <a:rPr kumimoji="1" lang="ja-JP" altLang="en-US" smtClean="0"/>
              <a:t>2020/2/16</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16847248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E88F6EB9-CD45-4D67-82BE-E6C521250E55}" type="datetime1">
              <a:rPr kumimoji="1" lang="ja-JP" altLang="en-US" smtClean="0"/>
              <a:t>2020/2/16</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81155155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BED1F3E-ACA0-4F95-987E-01D568505390}" type="datetime1">
              <a:rPr kumimoji="1" lang="ja-JP" altLang="en-US" smtClean="0"/>
              <a:t>2020/2/16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lang="ja-JP" altLang="en-US" smtClean="0"/>
              <a:pPr/>
              <a:t>‹#›</a:t>
            </a:fld>
            <a:endParaRPr lang="ja-JP" altLang="en-US"/>
          </a:p>
        </p:txBody>
      </p:sp>
    </p:spTree>
    <p:extLst>
      <p:ext uri="{BB962C8B-B14F-4D97-AF65-F5344CB8AC3E}">
        <p14:creationId xmlns:p14="http://schemas.microsoft.com/office/powerpoint/2010/main" val="11395571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D0D64FD-DAC1-423E-B984-2BBD201A0D9A}" type="datetime1">
              <a:rPr kumimoji="1" lang="ja-JP" altLang="en-US" smtClean="0"/>
              <a:t>2020/2/16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32367751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88F6EB9-CD45-4D67-82BE-E6C521250E55}" type="datetime1">
              <a:rPr kumimoji="1" lang="ja-JP" altLang="en-US" smtClean="0"/>
              <a:t>2020/2/16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891968015"/>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7B57C34-282D-413C-9FD6-95C2C05FF127}" type="datetime1">
              <a:rPr kumimoji="1" lang="ja-JP" altLang="en-US" smtClean="0"/>
              <a:t>2020/2/16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3922183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DE9BDE-30E7-491D-AD22-7D2FB58F7AD6}" type="datetime1">
              <a:rPr kumimoji="1" lang="ja-JP" altLang="en-US" smtClean="0"/>
              <a:t>2020/2/16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7427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1C14695-FF6C-4395-B911-F0729EE23D79}" type="datetime1">
              <a:rPr lang="ja-JP" altLang="en-US" smtClean="0"/>
              <a:t>2020/2/16</a:t>
            </a:fld>
            <a:endParaRPr lang="ja-JP" altLang="en-US"/>
          </a:p>
        </p:txBody>
      </p:sp>
      <p:sp>
        <p:nvSpPr>
          <p:cNvPr id="6" name="Footer Placeholder 5"/>
          <p:cNvSpPr>
            <a:spLocks noGrp="1"/>
          </p:cNvSpPr>
          <p:nvPr>
            <p:ph type="ftr" sz="quarter" idx="11"/>
          </p:nvPr>
        </p:nvSpPr>
        <p:spPr/>
        <p:txBody>
          <a:bodyPr/>
          <a:lstStyle/>
          <a:p>
            <a:endParaRPr lang="ja-JP" altLang="en-US"/>
          </a:p>
        </p:txBody>
      </p:sp>
      <p:sp>
        <p:nvSpPr>
          <p:cNvPr id="7" name="Slide Number Placeholder 6"/>
          <p:cNvSpPr>
            <a:spLocks noGrp="1"/>
          </p:cNvSpPr>
          <p:nvPr>
            <p:ph type="sldNum" sz="quarter" idx="12"/>
          </p:nvPr>
        </p:nvSpPr>
        <p:spPr/>
        <p:txBody>
          <a:bodyPr/>
          <a:lstStyle/>
          <a:p>
            <a:fld id="{3C3988C9-8C6C-49D7-8D82-24DA391FB063}" type="slidenum">
              <a:rPr lang="ja-JP" altLang="en-US" smtClean="0"/>
              <a:pPr/>
              <a:t>‹#›</a:t>
            </a:fld>
            <a:endParaRPr lang="ja-JP" altLang="en-US"/>
          </a:p>
        </p:txBody>
      </p:sp>
    </p:spTree>
    <p:extLst>
      <p:ext uri="{BB962C8B-B14F-4D97-AF65-F5344CB8AC3E}">
        <p14:creationId xmlns:p14="http://schemas.microsoft.com/office/powerpoint/2010/main" val="3200575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D69C187-8977-41F7-95DA-2528A3317C68}" type="datetime1">
              <a:rPr kumimoji="1" lang="ja-JP" altLang="en-US" smtClean="0"/>
              <a:t>2020/2/16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3911704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300910F-F157-4918-8BCF-E20DCDAE6C36}" type="datetime1">
              <a:rPr kumimoji="1" lang="ja-JP" altLang="en-US" smtClean="0"/>
              <a:t>2020/2/16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3940708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87FC5CB-9D3B-49FC-80CB-278BB2E2E7E8}" type="datetime1">
              <a:rPr kumimoji="1" lang="ja-JP" altLang="en-US" smtClean="0"/>
              <a:t>2020/2/16</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845942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033D987-17AA-4DBB-A451-16E4C533DF6A}" type="datetime1">
              <a:rPr kumimoji="1" lang="ja-JP" altLang="en-US" smtClean="0"/>
              <a:t>2020/2/16</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C3988C9-8C6C-49D7-8D82-24DA391FB063}" type="slidenum">
              <a:rPr lang="ja-JP" altLang="en-US" smtClean="0"/>
              <a:pPr/>
              <a:t>‹#›</a:t>
            </a:fld>
            <a:endParaRPr lang="ja-JP" altLang="en-US"/>
          </a:p>
        </p:txBody>
      </p:sp>
    </p:spTree>
    <p:extLst>
      <p:ext uri="{BB962C8B-B14F-4D97-AF65-F5344CB8AC3E}">
        <p14:creationId xmlns:p14="http://schemas.microsoft.com/office/powerpoint/2010/main" val="33254062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A1233B6-6B32-4459-9D83-2853E0269600}" type="datetime1">
              <a:rPr kumimoji="1" lang="ja-JP" altLang="en-US" smtClean="0"/>
              <a:t>2020/2/16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3936515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033D987-17AA-4DBB-A451-16E4C533DF6A}" type="datetime1">
              <a:rPr kumimoji="1" lang="ja-JP" altLang="en-US" smtClean="0"/>
              <a:t>2020/2/16</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3C3988C9-8C6C-49D7-8D82-24DA391FB063}" type="slidenum">
              <a:rPr lang="ja-JP" altLang="en-US" smtClean="0"/>
              <a:pPr/>
              <a:t>‹#›</a:t>
            </a:fld>
            <a:endParaRPr lang="ja-JP"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508589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E88F6EB9-CD45-4D67-82BE-E6C521250E55}" type="datetime1">
              <a:rPr kumimoji="1" lang="ja-JP" altLang="en-US" smtClean="0"/>
              <a:t>2020/2/16</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3C3988C9-8C6C-49D7-8D82-24DA391FB063}" type="slidenum">
              <a:rPr kumimoji="1" lang="ja-JP" altLang="en-US" smtClean="0"/>
              <a:t>‹#›</a:t>
            </a:fld>
            <a:endParaRPr kumimoji="1" lang="ja-JP"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1577023"/>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43408" y="2051276"/>
            <a:ext cx="7543800" cy="1524681"/>
          </a:xfrm>
        </p:spPr>
        <p:txBody>
          <a:bodyPr>
            <a:noAutofit/>
          </a:bodyPr>
          <a:lstStyle/>
          <a:p>
            <a:r>
              <a:rPr lang="ja-JP" altLang="en-US" sz="3300" dirty="0"/>
              <a:t>画像情報によるスマートセルフ</a:t>
            </a:r>
            <a:br>
              <a:rPr lang="en-US" altLang="ja-JP" sz="3300" dirty="0"/>
            </a:br>
            <a:r>
              <a:rPr lang="ja-JP" altLang="en-US" sz="3300" dirty="0"/>
              <a:t>精算システムの開発</a:t>
            </a:r>
            <a:endParaRPr lang="ja-JP" altLang="en-US" sz="3150" dirty="0"/>
          </a:p>
        </p:txBody>
      </p:sp>
      <p:sp>
        <p:nvSpPr>
          <p:cNvPr id="3" name="サブタイトル 2"/>
          <p:cNvSpPr>
            <a:spLocks noGrp="1"/>
          </p:cNvSpPr>
          <p:nvPr>
            <p:ph type="subTitle" idx="1"/>
          </p:nvPr>
        </p:nvSpPr>
        <p:spPr>
          <a:xfrm>
            <a:off x="843408" y="4711137"/>
            <a:ext cx="7543800" cy="1226213"/>
          </a:xfrm>
        </p:spPr>
        <p:txBody>
          <a:bodyPr>
            <a:noAutofit/>
          </a:bodyPr>
          <a:lstStyle/>
          <a:p>
            <a:r>
              <a:rPr kumimoji="1" lang="en-US" altLang="ja-JP" dirty="0"/>
              <a:t>2019/02/017</a:t>
            </a:r>
          </a:p>
          <a:p>
            <a:r>
              <a:rPr lang="ja-JP" altLang="en-US" dirty="0"/>
              <a:t>計算機システム研究室</a:t>
            </a:r>
            <a:endParaRPr lang="en-US" altLang="ja-JP" dirty="0"/>
          </a:p>
          <a:p>
            <a:r>
              <a:rPr lang="ja-JP" altLang="en-US" dirty="0"/>
              <a:t>段原　丞治</a:t>
            </a:r>
            <a:endParaRPr kumimoji="1" lang="en-US" altLang="ja-JP" dirty="0"/>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82197" y="920650"/>
            <a:ext cx="1169126" cy="407933"/>
          </a:xfrm>
          <a:prstGeom prst="rect">
            <a:avLst/>
          </a:prstGeom>
        </p:spPr>
      </p:pic>
    </p:spTree>
    <p:extLst>
      <p:ext uri="{BB962C8B-B14F-4D97-AF65-F5344CB8AC3E}">
        <p14:creationId xmlns:p14="http://schemas.microsoft.com/office/powerpoint/2010/main" val="2761701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B09B2530-6BC7-4BFA-8492-0846183D9DB7}"/>
              </a:ext>
            </a:extLst>
          </p:cNvPr>
          <p:cNvSpPr>
            <a:spLocks noGrp="1"/>
          </p:cNvSpPr>
          <p:nvPr>
            <p:ph type="title"/>
          </p:nvPr>
        </p:nvSpPr>
        <p:spPr/>
        <p:txBody>
          <a:bodyPr/>
          <a:lstStyle/>
          <a:p>
            <a:r>
              <a:rPr kumimoji="1" lang="ja-JP" altLang="en-US" dirty="0"/>
              <a:t>要求分析</a:t>
            </a:r>
          </a:p>
        </p:txBody>
      </p:sp>
      <p:sp>
        <p:nvSpPr>
          <p:cNvPr id="4" name="スライド番号プレースホルダー 3">
            <a:extLst>
              <a:ext uri="{FF2B5EF4-FFF2-40B4-BE49-F238E27FC236}">
                <a16:creationId xmlns:a16="http://schemas.microsoft.com/office/drawing/2014/main" id="{8CE043BE-C575-42E5-85AE-2D9AA9A49A25}"/>
              </a:ext>
            </a:extLst>
          </p:cNvPr>
          <p:cNvSpPr>
            <a:spLocks noGrp="1"/>
          </p:cNvSpPr>
          <p:nvPr>
            <p:ph type="sldNum" sz="quarter" idx="12"/>
          </p:nvPr>
        </p:nvSpPr>
        <p:spPr/>
        <p:txBody>
          <a:bodyPr/>
          <a:lstStyle/>
          <a:p>
            <a:fld id="{3C3988C9-8C6C-49D7-8D82-24DA391FB063}" type="slidenum">
              <a:rPr kumimoji="1" lang="ja-JP" altLang="en-US" smtClean="0"/>
              <a:t>9</a:t>
            </a:fld>
            <a:endParaRPr kumimoji="1" lang="ja-JP" altLang="en-US"/>
          </a:p>
        </p:txBody>
      </p:sp>
      <p:sp>
        <p:nvSpPr>
          <p:cNvPr id="7" name="テキスト ボックス 6">
            <a:extLst>
              <a:ext uri="{FF2B5EF4-FFF2-40B4-BE49-F238E27FC236}">
                <a16:creationId xmlns:a16="http://schemas.microsoft.com/office/drawing/2014/main" id="{5EAD2EBF-A18A-4326-9240-C270BCCE241B}"/>
              </a:ext>
            </a:extLst>
          </p:cNvPr>
          <p:cNvSpPr txBox="1"/>
          <p:nvPr/>
        </p:nvSpPr>
        <p:spPr>
          <a:xfrm>
            <a:off x="3982452" y="1767855"/>
            <a:ext cx="5161548" cy="415498"/>
          </a:xfrm>
          <a:prstGeom prst="rect">
            <a:avLst/>
          </a:prstGeom>
          <a:noFill/>
        </p:spPr>
        <p:txBody>
          <a:bodyPr wrap="square" rtlCol="0">
            <a:spAutoFit/>
          </a:bodyPr>
          <a:lstStyle/>
          <a:p>
            <a:r>
              <a:rPr lang="ja-JP" altLang="en-US" sz="2100" dirty="0"/>
              <a:t>ユースケース図を用いて要求分析を行った</a:t>
            </a:r>
          </a:p>
        </p:txBody>
      </p:sp>
      <p:sp>
        <p:nvSpPr>
          <p:cNvPr id="8" name="テキスト ボックス 7">
            <a:extLst>
              <a:ext uri="{FF2B5EF4-FFF2-40B4-BE49-F238E27FC236}">
                <a16:creationId xmlns:a16="http://schemas.microsoft.com/office/drawing/2014/main" id="{B6EB99AC-74CD-40B4-880D-147453A31182}"/>
              </a:ext>
            </a:extLst>
          </p:cNvPr>
          <p:cNvSpPr txBox="1"/>
          <p:nvPr/>
        </p:nvSpPr>
        <p:spPr>
          <a:xfrm>
            <a:off x="4476411" y="2260335"/>
            <a:ext cx="4763842" cy="3323987"/>
          </a:xfrm>
          <a:prstGeom prst="rect">
            <a:avLst/>
          </a:prstGeom>
          <a:noFill/>
        </p:spPr>
        <p:txBody>
          <a:bodyPr wrap="square" rtlCol="0">
            <a:spAutoFit/>
          </a:bodyPr>
          <a:lstStyle/>
          <a:p>
            <a:r>
              <a:rPr lang="ja-JP" altLang="en-US" sz="2100" dirty="0"/>
              <a:t>・ユーザはカゴに商品を出し入れして</a:t>
            </a:r>
            <a:endParaRPr lang="en-US" altLang="ja-JP" sz="2100" dirty="0"/>
          </a:p>
          <a:p>
            <a:r>
              <a:rPr lang="ja-JP" altLang="en-US" sz="2100" dirty="0"/>
              <a:t>買い物をする</a:t>
            </a:r>
            <a:endParaRPr lang="en-US" altLang="ja-JP" sz="2100" dirty="0"/>
          </a:p>
          <a:p>
            <a:endParaRPr lang="en-US" altLang="ja-JP" sz="2100" dirty="0"/>
          </a:p>
          <a:p>
            <a:r>
              <a:rPr lang="ja-JP" altLang="en-US" sz="2100" dirty="0"/>
              <a:t>・商品の追加・削除の判断はエッジ側で行う</a:t>
            </a:r>
            <a:endParaRPr lang="en-US" altLang="ja-JP" sz="2100" dirty="0"/>
          </a:p>
          <a:p>
            <a:endParaRPr lang="en-US" altLang="ja-JP" sz="2100" dirty="0"/>
          </a:p>
          <a:p>
            <a:r>
              <a:rPr lang="ja-JP" altLang="en-US" sz="2100" dirty="0"/>
              <a:t>・商品の識別はサーバが行う</a:t>
            </a:r>
            <a:endParaRPr lang="en-US" altLang="ja-JP" sz="2100" dirty="0"/>
          </a:p>
          <a:p>
            <a:endParaRPr lang="en-US" altLang="ja-JP" sz="2100" dirty="0"/>
          </a:p>
          <a:p>
            <a:r>
              <a:rPr lang="ja-JP" altLang="en-US" sz="2100" dirty="0"/>
              <a:t>・ユーザは退店時にレジに並ぶことなく</a:t>
            </a:r>
            <a:endParaRPr lang="en-US" altLang="ja-JP" sz="2100" dirty="0"/>
          </a:p>
          <a:p>
            <a:r>
              <a:rPr lang="ja-JP" altLang="en-US" sz="2100" dirty="0"/>
              <a:t>決済を済ませる</a:t>
            </a:r>
          </a:p>
        </p:txBody>
      </p:sp>
      <p:pic>
        <p:nvPicPr>
          <p:cNvPr id="9" name="図 8" descr="テキスト, 地図 が含まれている画像&#10;&#10;自動的に生成された説明">
            <a:extLst>
              <a:ext uri="{FF2B5EF4-FFF2-40B4-BE49-F238E27FC236}">
                <a16:creationId xmlns:a16="http://schemas.microsoft.com/office/drawing/2014/main" id="{1FAF077E-D280-46C2-8643-91BB04405B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413" y="2217420"/>
            <a:ext cx="3957638" cy="3264694"/>
          </a:xfrm>
          <a:prstGeom prst="rect">
            <a:avLst/>
          </a:prstGeom>
        </p:spPr>
      </p:pic>
    </p:spTree>
    <p:extLst>
      <p:ext uri="{BB962C8B-B14F-4D97-AF65-F5344CB8AC3E}">
        <p14:creationId xmlns:p14="http://schemas.microsoft.com/office/powerpoint/2010/main" val="2889939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467EE5-DC62-47C5-A1F2-35368A999C82}"/>
              </a:ext>
            </a:extLst>
          </p:cNvPr>
          <p:cNvSpPr>
            <a:spLocks noGrp="1"/>
          </p:cNvSpPr>
          <p:nvPr>
            <p:ph type="title"/>
          </p:nvPr>
        </p:nvSpPr>
        <p:spPr/>
        <p:txBody>
          <a:bodyPr/>
          <a:lstStyle/>
          <a:p>
            <a:r>
              <a:rPr kumimoji="1" lang="ja-JP" altLang="en-US" dirty="0"/>
              <a:t>基本設計</a:t>
            </a:r>
          </a:p>
        </p:txBody>
      </p:sp>
      <p:sp>
        <p:nvSpPr>
          <p:cNvPr id="3" name="スライド番号プレースホルダー 2">
            <a:extLst>
              <a:ext uri="{FF2B5EF4-FFF2-40B4-BE49-F238E27FC236}">
                <a16:creationId xmlns:a16="http://schemas.microsoft.com/office/drawing/2014/main" id="{19517763-3542-4130-B73B-18958E9152E2}"/>
              </a:ext>
            </a:extLst>
          </p:cNvPr>
          <p:cNvSpPr>
            <a:spLocks noGrp="1"/>
          </p:cNvSpPr>
          <p:nvPr>
            <p:ph type="sldNum" sz="quarter" idx="12"/>
          </p:nvPr>
        </p:nvSpPr>
        <p:spPr/>
        <p:txBody>
          <a:bodyPr/>
          <a:lstStyle/>
          <a:p>
            <a:fld id="{3C3988C9-8C6C-49D7-8D82-24DA391FB063}" type="slidenum">
              <a:rPr kumimoji="1" lang="ja-JP" altLang="en-US" smtClean="0"/>
              <a:t>10</a:t>
            </a:fld>
            <a:endParaRPr kumimoji="1" lang="ja-JP" altLang="en-US"/>
          </a:p>
        </p:txBody>
      </p:sp>
      <p:pic>
        <p:nvPicPr>
          <p:cNvPr id="4" name="図 3">
            <a:extLst>
              <a:ext uri="{FF2B5EF4-FFF2-40B4-BE49-F238E27FC236}">
                <a16:creationId xmlns:a16="http://schemas.microsoft.com/office/drawing/2014/main" id="{5DDF0CE7-E817-4ABD-84E4-94D924B43467}"/>
              </a:ext>
            </a:extLst>
          </p:cNvPr>
          <p:cNvPicPr>
            <a:picLocks noChangeAspect="1"/>
          </p:cNvPicPr>
          <p:nvPr/>
        </p:nvPicPr>
        <p:blipFill>
          <a:blip r:embed="rId3"/>
          <a:stretch>
            <a:fillRect/>
          </a:stretch>
        </p:blipFill>
        <p:spPr>
          <a:xfrm>
            <a:off x="1136459" y="3744829"/>
            <a:ext cx="7496724" cy="1717728"/>
          </a:xfrm>
          <a:prstGeom prst="rect">
            <a:avLst/>
          </a:prstGeom>
        </p:spPr>
      </p:pic>
      <p:sp>
        <p:nvSpPr>
          <p:cNvPr id="5" name="テキスト ボックス 4">
            <a:extLst>
              <a:ext uri="{FF2B5EF4-FFF2-40B4-BE49-F238E27FC236}">
                <a16:creationId xmlns:a16="http://schemas.microsoft.com/office/drawing/2014/main" id="{178FFC8F-383E-4989-BCC8-372B142C586E}"/>
              </a:ext>
            </a:extLst>
          </p:cNvPr>
          <p:cNvSpPr txBox="1"/>
          <p:nvPr/>
        </p:nvSpPr>
        <p:spPr>
          <a:xfrm>
            <a:off x="4403559" y="1767855"/>
            <a:ext cx="4391527" cy="415498"/>
          </a:xfrm>
          <a:prstGeom prst="rect">
            <a:avLst/>
          </a:prstGeom>
          <a:noFill/>
        </p:spPr>
        <p:txBody>
          <a:bodyPr wrap="square" rtlCol="0">
            <a:spAutoFit/>
          </a:bodyPr>
          <a:lstStyle/>
          <a:p>
            <a:r>
              <a:rPr lang="ja-JP" altLang="en-US" sz="2100" dirty="0"/>
              <a:t>クラス図を用いて基本設計を行った</a:t>
            </a:r>
          </a:p>
        </p:txBody>
      </p:sp>
      <p:sp>
        <p:nvSpPr>
          <p:cNvPr id="6" name="テキスト ボックス 5">
            <a:extLst>
              <a:ext uri="{FF2B5EF4-FFF2-40B4-BE49-F238E27FC236}">
                <a16:creationId xmlns:a16="http://schemas.microsoft.com/office/drawing/2014/main" id="{DD470EF2-4E86-48B2-BD23-BF00922FE097}"/>
              </a:ext>
            </a:extLst>
          </p:cNvPr>
          <p:cNvSpPr txBox="1"/>
          <p:nvPr/>
        </p:nvSpPr>
        <p:spPr>
          <a:xfrm>
            <a:off x="1751120" y="2170819"/>
            <a:ext cx="6882063" cy="1477328"/>
          </a:xfrm>
          <a:prstGeom prst="rect">
            <a:avLst/>
          </a:prstGeom>
          <a:noFill/>
        </p:spPr>
        <p:txBody>
          <a:bodyPr wrap="square" rtlCol="0">
            <a:spAutoFit/>
          </a:bodyPr>
          <a:lstStyle/>
          <a:p>
            <a:r>
              <a:rPr lang="ja-JP" altLang="en-US" b="1" dirty="0"/>
              <a:t>カゴ</a:t>
            </a:r>
            <a:r>
              <a:rPr lang="en-US" altLang="ja-JP" b="1" dirty="0"/>
              <a:t>		:</a:t>
            </a:r>
            <a:r>
              <a:rPr lang="ja-JP" altLang="en-US" b="1" dirty="0"/>
              <a:t>商品の画像を撮影し、サーバに送る</a:t>
            </a:r>
            <a:endParaRPr lang="en-US" altLang="ja-JP" b="1" dirty="0"/>
          </a:p>
          <a:p>
            <a:r>
              <a:rPr lang="ja-JP" altLang="en-US" b="1" dirty="0">
                <a:solidFill>
                  <a:srgbClr val="FF0000"/>
                </a:solidFill>
              </a:rPr>
              <a:t>解析システム </a:t>
            </a:r>
            <a:r>
              <a:rPr lang="en-US" altLang="ja-JP" b="1" dirty="0">
                <a:solidFill>
                  <a:srgbClr val="FF0000"/>
                </a:solidFill>
              </a:rPr>
              <a:t>	</a:t>
            </a:r>
            <a:r>
              <a:rPr lang="en-US" altLang="ja-JP" b="1" dirty="0"/>
              <a:t>:</a:t>
            </a:r>
            <a:r>
              <a:rPr lang="ja-JP" altLang="en-US" b="1" dirty="0"/>
              <a:t>受信した画像からバーコード番号に識別</a:t>
            </a:r>
            <a:endParaRPr lang="en-US" altLang="ja-JP" b="1" dirty="0"/>
          </a:p>
          <a:p>
            <a:r>
              <a:rPr lang="ja-JP" altLang="en-US" b="1" dirty="0"/>
              <a:t>カゴ</a:t>
            </a:r>
            <a:r>
              <a:rPr lang="en-US" altLang="ja-JP" b="1" dirty="0"/>
              <a:t>DB		:</a:t>
            </a:r>
            <a:r>
              <a:rPr lang="ja-JP" altLang="en-US" b="1" dirty="0"/>
              <a:t>ユーザが購入する商品を管理</a:t>
            </a:r>
            <a:endParaRPr lang="en-US" altLang="ja-JP" b="1" dirty="0"/>
          </a:p>
          <a:p>
            <a:r>
              <a:rPr lang="ja-JP" altLang="en-US" b="1" dirty="0"/>
              <a:t>商品</a:t>
            </a:r>
            <a:r>
              <a:rPr lang="en-US" altLang="ja-JP" b="1" dirty="0"/>
              <a:t>DB		:</a:t>
            </a:r>
            <a:r>
              <a:rPr lang="ja-JP" altLang="en-US" b="1" dirty="0"/>
              <a:t>商品の値段、名前、バーコード番号を管理する</a:t>
            </a:r>
            <a:endParaRPr lang="en-US" altLang="ja-JP" b="1" dirty="0"/>
          </a:p>
          <a:p>
            <a:r>
              <a:rPr lang="ja-JP" altLang="en-US" b="1" dirty="0">
                <a:solidFill>
                  <a:srgbClr val="FF0000"/>
                </a:solidFill>
              </a:rPr>
              <a:t>決済システム </a:t>
            </a:r>
            <a:r>
              <a:rPr lang="en-US" altLang="ja-JP" b="1" dirty="0">
                <a:solidFill>
                  <a:srgbClr val="FF0000"/>
                </a:solidFill>
              </a:rPr>
              <a:t>	</a:t>
            </a:r>
            <a:r>
              <a:rPr lang="en-US" altLang="ja-JP" b="1" dirty="0"/>
              <a:t>:</a:t>
            </a:r>
            <a:r>
              <a:rPr lang="ja-JP" altLang="en-US" b="1" dirty="0"/>
              <a:t>ユーザの退店時に決済を行う</a:t>
            </a:r>
          </a:p>
        </p:txBody>
      </p:sp>
    </p:spTree>
    <p:extLst>
      <p:ext uri="{BB962C8B-B14F-4D97-AF65-F5344CB8AC3E}">
        <p14:creationId xmlns:p14="http://schemas.microsoft.com/office/powerpoint/2010/main" val="865061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304DC2-4D1D-4DC0-9AED-1E4A3BB2DE0B}"/>
              </a:ext>
            </a:extLst>
          </p:cNvPr>
          <p:cNvSpPr>
            <a:spLocks noGrp="1"/>
          </p:cNvSpPr>
          <p:nvPr>
            <p:ph type="title"/>
          </p:nvPr>
        </p:nvSpPr>
        <p:spPr/>
        <p:txBody>
          <a:bodyPr/>
          <a:lstStyle/>
          <a:p>
            <a:r>
              <a:rPr kumimoji="1" lang="ja-JP" altLang="en-US" dirty="0"/>
              <a:t>詳細設計</a:t>
            </a:r>
          </a:p>
        </p:txBody>
      </p:sp>
      <p:sp>
        <p:nvSpPr>
          <p:cNvPr id="3" name="スライド番号プレースホルダー 2">
            <a:extLst>
              <a:ext uri="{FF2B5EF4-FFF2-40B4-BE49-F238E27FC236}">
                <a16:creationId xmlns:a16="http://schemas.microsoft.com/office/drawing/2014/main" id="{7200580D-2F35-4694-90D4-1A637BA9370F}"/>
              </a:ext>
            </a:extLst>
          </p:cNvPr>
          <p:cNvSpPr>
            <a:spLocks noGrp="1"/>
          </p:cNvSpPr>
          <p:nvPr>
            <p:ph type="sldNum" sz="quarter" idx="12"/>
          </p:nvPr>
        </p:nvSpPr>
        <p:spPr/>
        <p:txBody>
          <a:bodyPr/>
          <a:lstStyle/>
          <a:p>
            <a:fld id="{3C3988C9-8C6C-49D7-8D82-24DA391FB063}" type="slidenum">
              <a:rPr kumimoji="1" lang="ja-JP" altLang="en-US" smtClean="0"/>
              <a:t>11</a:t>
            </a:fld>
            <a:endParaRPr kumimoji="1" lang="ja-JP" altLang="en-US"/>
          </a:p>
        </p:txBody>
      </p:sp>
      <p:pic>
        <p:nvPicPr>
          <p:cNvPr id="5" name="図 4" descr="スクリーンショットの画面&#10;&#10;自動的に生成された説明">
            <a:extLst>
              <a:ext uri="{FF2B5EF4-FFF2-40B4-BE49-F238E27FC236}">
                <a16:creationId xmlns:a16="http://schemas.microsoft.com/office/drawing/2014/main" id="{1A4E11B6-EA5D-45CA-8184-31ED735AB2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638" y="2169295"/>
            <a:ext cx="3777915" cy="3712313"/>
          </a:xfrm>
          <a:prstGeom prst="rect">
            <a:avLst/>
          </a:prstGeom>
        </p:spPr>
      </p:pic>
      <p:sp>
        <p:nvSpPr>
          <p:cNvPr id="6" name="テキスト ボックス 5">
            <a:extLst>
              <a:ext uri="{FF2B5EF4-FFF2-40B4-BE49-F238E27FC236}">
                <a16:creationId xmlns:a16="http://schemas.microsoft.com/office/drawing/2014/main" id="{86821D05-6F8A-4B67-AA16-0F5878001489}"/>
              </a:ext>
            </a:extLst>
          </p:cNvPr>
          <p:cNvSpPr txBox="1"/>
          <p:nvPr/>
        </p:nvSpPr>
        <p:spPr>
          <a:xfrm>
            <a:off x="3982452" y="1767855"/>
            <a:ext cx="5161548" cy="415498"/>
          </a:xfrm>
          <a:prstGeom prst="rect">
            <a:avLst/>
          </a:prstGeom>
          <a:noFill/>
        </p:spPr>
        <p:txBody>
          <a:bodyPr wrap="square" rtlCol="0">
            <a:spAutoFit/>
          </a:bodyPr>
          <a:lstStyle/>
          <a:p>
            <a:r>
              <a:rPr lang="ja-JP" altLang="en-US" sz="2100" dirty="0"/>
              <a:t>シーケンス図を用いて詳細設計を行った</a:t>
            </a:r>
          </a:p>
        </p:txBody>
      </p:sp>
      <p:sp>
        <p:nvSpPr>
          <p:cNvPr id="7" name="テキスト ボックス 6">
            <a:extLst>
              <a:ext uri="{FF2B5EF4-FFF2-40B4-BE49-F238E27FC236}">
                <a16:creationId xmlns:a16="http://schemas.microsoft.com/office/drawing/2014/main" id="{76ECC09A-F8A8-4A25-87B3-C75B5881F7EB}"/>
              </a:ext>
            </a:extLst>
          </p:cNvPr>
          <p:cNvSpPr txBox="1"/>
          <p:nvPr/>
        </p:nvSpPr>
        <p:spPr>
          <a:xfrm>
            <a:off x="4764505" y="2713420"/>
            <a:ext cx="4271210" cy="738664"/>
          </a:xfrm>
          <a:prstGeom prst="rect">
            <a:avLst/>
          </a:prstGeom>
          <a:noFill/>
        </p:spPr>
        <p:txBody>
          <a:bodyPr wrap="square" rtlCol="0">
            <a:spAutoFit/>
          </a:bodyPr>
          <a:lstStyle/>
          <a:p>
            <a:r>
              <a:rPr lang="ja-JP" altLang="en-US" sz="2100" dirty="0"/>
              <a:t>詳細設計ではシーケンス図を用いて</a:t>
            </a:r>
            <a:r>
              <a:rPr lang="ja-JP" altLang="en-US" sz="2100" dirty="0">
                <a:solidFill>
                  <a:srgbClr val="FF0000"/>
                </a:solidFill>
              </a:rPr>
              <a:t>動的</a:t>
            </a:r>
            <a:r>
              <a:rPr lang="ja-JP" altLang="en-US" sz="2100" dirty="0"/>
              <a:t>なシステムの動作を設計する</a:t>
            </a:r>
          </a:p>
        </p:txBody>
      </p:sp>
    </p:spTree>
    <p:extLst>
      <p:ext uri="{BB962C8B-B14F-4D97-AF65-F5344CB8AC3E}">
        <p14:creationId xmlns:p14="http://schemas.microsoft.com/office/powerpoint/2010/main" val="3331759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スライド番号プレースホルダー 11"/>
          <p:cNvSpPr>
            <a:spLocks noGrp="1"/>
          </p:cNvSpPr>
          <p:nvPr>
            <p:ph type="sldNum" sz="quarter" idx="12"/>
          </p:nvPr>
        </p:nvSpPr>
        <p:spPr/>
        <p:txBody>
          <a:bodyPr/>
          <a:lstStyle/>
          <a:p>
            <a:fld id="{3C3988C9-8C6C-49D7-8D82-24DA391FB063}" type="slidenum">
              <a:rPr kumimoji="1" lang="ja-JP" altLang="en-US" smtClean="0"/>
              <a:t>12</a:t>
            </a:fld>
            <a:endParaRPr kumimoji="1" lang="ja-JP" altLang="en-US" dirty="0"/>
          </a:p>
        </p:txBody>
      </p:sp>
      <p:sp>
        <p:nvSpPr>
          <p:cNvPr id="3" name="タイトル 2"/>
          <p:cNvSpPr>
            <a:spLocks noGrp="1"/>
          </p:cNvSpPr>
          <p:nvPr>
            <p:ph type="title" idx="4294967295"/>
          </p:nvPr>
        </p:nvSpPr>
        <p:spPr>
          <a:xfrm>
            <a:off x="818147" y="627904"/>
            <a:ext cx="8181474" cy="677863"/>
          </a:xfrm>
        </p:spPr>
        <p:txBody>
          <a:bodyPr>
            <a:normAutofit fontScale="90000"/>
          </a:bodyPr>
          <a:lstStyle/>
          <a:p>
            <a:r>
              <a:rPr kumimoji="1" lang="ja-JP" altLang="en-US" dirty="0"/>
              <a:t>解析システム</a:t>
            </a:r>
            <a:r>
              <a:rPr lang="en-US" altLang="ja-JP" dirty="0"/>
              <a:t>(</a:t>
            </a:r>
            <a:r>
              <a:rPr lang="ja-JP" altLang="en-US" dirty="0"/>
              <a:t>バーコード番号識別</a:t>
            </a:r>
            <a:r>
              <a:rPr lang="en-US" altLang="ja-JP" dirty="0"/>
              <a:t>)</a:t>
            </a:r>
            <a:endParaRPr kumimoji="1" lang="ja-JP" altLang="en-US" dirty="0"/>
          </a:p>
        </p:txBody>
      </p:sp>
      <p:sp>
        <p:nvSpPr>
          <p:cNvPr id="2" name="テキスト ボックス 1"/>
          <p:cNvSpPr txBox="1"/>
          <p:nvPr/>
        </p:nvSpPr>
        <p:spPr>
          <a:xfrm>
            <a:off x="1194767" y="1825492"/>
            <a:ext cx="663910" cy="369332"/>
          </a:xfrm>
          <a:prstGeom prst="rect">
            <a:avLst/>
          </a:prstGeom>
          <a:ln>
            <a:noFill/>
          </a:ln>
          <a:effectLst/>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ja-JP" altLang="en-US" dirty="0"/>
              <a:t>入力</a:t>
            </a:r>
          </a:p>
        </p:txBody>
      </p:sp>
      <p:sp>
        <p:nvSpPr>
          <p:cNvPr id="5" name="テキスト ボックス 4"/>
          <p:cNvSpPr txBox="1"/>
          <p:nvPr/>
        </p:nvSpPr>
        <p:spPr>
          <a:xfrm>
            <a:off x="7110219" y="1803738"/>
            <a:ext cx="839013" cy="36933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ja-JP" altLang="en-US" dirty="0"/>
              <a:t>出力</a:t>
            </a:r>
          </a:p>
        </p:txBody>
      </p:sp>
      <p:sp>
        <p:nvSpPr>
          <p:cNvPr id="6" name="テキスト ボックス 5"/>
          <p:cNvSpPr txBox="1"/>
          <p:nvPr/>
        </p:nvSpPr>
        <p:spPr>
          <a:xfrm>
            <a:off x="3716560" y="1803738"/>
            <a:ext cx="1352745" cy="3693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dirty="0"/>
              <a:t>サーバ処理</a:t>
            </a: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482" y="2825169"/>
            <a:ext cx="2758478" cy="1828039"/>
          </a:xfrm>
          <a:prstGeom prst="rect">
            <a:avLst/>
          </a:prstGeom>
        </p:spPr>
      </p:pic>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3820" y="2915411"/>
            <a:ext cx="2143125" cy="1543050"/>
          </a:xfrm>
          <a:prstGeom prst="rect">
            <a:avLst/>
          </a:prstGeom>
        </p:spPr>
      </p:pic>
      <p:sp>
        <p:nvSpPr>
          <p:cNvPr id="14" name="テキスト ボックス 13">
            <a:extLst>
              <a:ext uri="{FF2B5EF4-FFF2-40B4-BE49-F238E27FC236}">
                <a16:creationId xmlns:a16="http://schemas.microsoft.com/office/drawing/2014/main" id="{D3408DF2-F7B9-468D-9F2B-AE54E3F60D96}"/>
              </a:ext>
            </a:extLst>
          </p:cNvPr>
          <p:cNvSpPr txBox="1"/>
          <p:nvPr/>
        </p:nvSpPr>
        <p:spPr>
          <a:xfrm>
            <a:off x="6384856" y="3502862"/>
            <a:ext cx="2436223" cy="415498"/>
          </a:xfrm>
          <a:prstGeom prst="rect">
            <a:avLst/>
          </a:prstGeom>
          <a:solidFill>
            <a:schemeClr val="bg1">
              <a:lumMod val="95000"/>
            </a:schemeClr>
          </a:solidFill>
        </p:spPr>
        <p:txBody>
          <a:bodyPr wrap="square" rtlCol="0">
            <a:spAutoFit/>
          </a:bodyPr>
          <a:lstStyle/>
          <a:p>
            <a:pPr>
              <a:defRPr/>
            </a:pPr>
            <a:r>
              <a:rPr lang="en-US" altLang="ja-JP" sz="2100" dirty="0"/>
              <a:t>JAN:4902888219368</a:t>
            </a:r>
            <a:endParaRPr lang="ja-JP" altLang="en-US" sz="2100" dirty="0"/>
          </a:p>
        </p:txBody>
      </p:sp>
      <p:sp>
        <p:nvSpPr>
          <p:cNvPr id="7" name="矢印: 右 6">
            <a:extLst>
              <a:ext uri="{FF2B5EF4-FFF2-40B4-BE49-F238E27FC236}">
                <a16:creationId xmlns:a16="http://schemas.microsoft.com/office/drawing/2014/main" id="{2E2DC366-451A-4452-9DEC-4E0A0F4620ED}"/>
              </a:ext>
            </a:extLst>
          </p:cNvPr>
          <p:cNvSpPr/>
          <p:nvPr/>
        </p:nvSpPr>
        <p:spPr>
          <a:xfrm>
            <a:off x="2987007" y="3500548"/>
            <a:ext cx="425767" cy="3970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3" name="矢印: 右 12">
            <a:extLst>
              <a:ext uri="{FF2B5EF4-FFF2-40B4-BE49-F238E27FC236}">
                <a16:creationId xmlns:a16="http://schemas.microsoft.com/office/drawing/2014/main" id="{C2B4FEDD-DDCE-439E-8C7D-DB64DAFCA285}"/>
              </a:ext>
            </a:extLst>
          </p:cNvPr>
          <p:cNvSpPr/>
          <p:nvPr/>
        </p:nvSpPr>
        <p:spPr>
          <a:xfrm>
            <a:off x="5798017" y="3488415"/>
            <a:ext cx="425767" cy="3970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Tree>
    <p:extLst>
      <p:ext uri="{BB962C8B-B14F-4D97-AF65-F5344CB8AC3E}">
        <p14:creationId xmlns:p14="http://schemas.microsoft.com/office/powerpoint/2010/main" val="2393621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45A35DC-DA92-4D66-A3EE-69FA420F2D56}"/>
              </a:ext>
            </a:extLst>
          </p:cNvPr>
          <p:cNvSpPr>
            <a:spLocks noGrp="1"/>
          </p:cNvSpPr>
          <p:nvPr>
            <p:ph type="sldNum" sz="quarter" idx="12"/>
          </p:nvPr>
        </p:nvSpPr>
        <p:spPr/>
        <p:txBody>
          <a:bodyPr/>
          <a:lstStyle/>
          <a:p>
            <a:fld id="{3C3988C9-8C6C-49D7-8D82-24DA391FB063}" type="slidenum">
              <a:rPr kumimoji="1" lang="ja-JP" altLang="en-US" smtClean="0"/>
              <a:t>13</a:t>
            </a:fld>
            <a:endParaRPr kumimoji="1" lang="ja-JP" altLang="en-US"/>
          </a:p>
        </p:txBody>
      </p:sp>
      <p:sp>
        <p:nvSpPr>
          <p:cNvPr id="3" name="タイトル 2">
            <a:extLst>
              <a:ext uri="{FF2B5EF4-FFF2-40B4-BE49-F238E27FC236}">
                <a16:creationId xmlns:a16="http://schemas.microsoft.com/office/drawing/2014/main" id="{C5ACD08D-1167-47E1-AE08-0B1F0C7F2B44}"/>
              </a:ext>
            </a:extLst>
          </p:cNvPr>
          <p:cNvSpPr txBox="1">
            <a:spLocks/>
          </p:cNvSpPr>
          <p:nvPr/>
        </p:nvSpPr>
        <p:spPr>
          <a:xfrm>
            <a:off x="3345350" y="871673"/>
            <a:ext cx="4079994" cy="678656"/>
          </a:xfrm>
          <a:prstGeom prst="rect">
            <a:avLst/>
          </a:prstGeom>
        </p:spPr>
        <p:txBody>
          <a:bodyPr vert="horz" lIns="68580" tIns="34290" rIns="68580" bIns="34290" rtlCol="0" anchor="b">
            <a:normAutofit/>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3600" dirty="0"/>
              <a:t>決済システム</a:t>
            </a:r>
          </a:p>
        </p:txBody>
      </p:sp>
      <p:graphicFrame>
        <p:nvGraphicFramePr>
          <p:cNvPr id="8" name="表 8">
            <a:extLst>
              <a:ext uri="{FF2B5EF4-FFF2-40B4-BE49-F238E27FC236}">
                <a16:creationId xmlns:a16="http://schemas.microsoft.com/office/drawing/2014/main" id="{51E27C8B-F818-46DB-B93D-7CBA48D6BEF2}"/>
              </a:ext>
            </a:extLst>
          </p:cNvPr>
          <p:cNvGraphicFramePr>
            <a:graphicFrameLocks noGrp="1"/>
          </p:cNvGraphicFramePr>
          <p:nvPr>
            <p:extLst>
              <p:ext uri="{D42A27DB-BD31-4B8C-83A1-F6EECF244321}">
                <p14:modId xmlns:p14="http://schemas.microsoft.com/office/powerpoint/2010/main" val="4193808571"/>
              </p:ext>
            </p:extLst>
          </p:nvPr>
        </p:nvGraphicFramePr>
        <p:xfrm>
          <a:off x="697832" y="2887979"/>
          <a:ext cx="8157411" cy="1981804"/>
        </p:xfrm>
        <a:graphic>
          <a:graphicData uri="http://schemas.openxmlformats.org/drawingml/2006/table">
            <a:tbl>
              <a:tblPr firstRow="1" bandRow="1">
                <a:tableStyleId>{5C22544A-7EE6-4342-B048-85BDC9FD1C3A}</a:tableStyleId>
              </a:tblPr>
              <a:tblGrid>
                <a:gridCol w="2228434">
                  <a:extLst>
                    <a:ext uri="{9D8B030D-6E8A-4147-A177-3AD203B41FA5}">
                      <a16:colId xmlns:a16="http://schemas.microsoft.com/office/drawing/2014/main" val="3744866998"/>
                    </a:ext>
                  </a:extLst>
                </a:gridCol>
                <a:gridCol w="5928977">
                  <a:extLst>
                    <a:ext uri="{9D8B030D-6E8A-4147-A177-3AD203B41FA5}">
                      <a16:colId xmlns:a16="http://schemas.microsoft.com/office/drawing/2014/main" val="4287029069"/>
                    </a:ext>
                  </a:extLst>
                </a:gridCol>
              </a:tblGrid>
              <a:tr h="495451">
                <a:tc>
                  <a:txBody>
                    <a:bodyPr/>
                    <a:lstStyle/>
                    <a:p>
                      <a:pPr algn="ctr"/>
                      <a:r>
                        <a:rPr kumimoji="1" lang="ja-JP" altLang="en-US" sz="2100" dirty="0"/>
                        <a:t>モジュール</a:t>
                      </a:r>
                    </a:p>
                  </a:txBody>
                  <a:tcPr marL="68580" marR="68580" marT="34290" marB="34290"/>
                </a:tc>
                <a:tc>
                  <a:txBody>
                    <a:bodyPr/>
                    <a:lstStyle/>
                    <a:p>
                      <a:pPr algn="ctr"/>
                      <a:r>
                        <a:rPr kumimoji="1" lang="ja-JP" altLang="en-US" sz="2100" dirty="0"/>
                        <a:t>機能</a:t>
                      </a:r>
                    </a:p>
                  </a:txBody>
                  <a:tcPr marL="68580" marR="68580" marT="34290" marB="34290"/>
                </a:tc>
                <a:extLst>
                  <a:ext uri="{0D108BD9-81ED-4DB2-BD59-A6C34878D82A}">
                    <a16:rowId xmlns:a16="http://schemas.microsoft.com/office/drawing/2014/main" val="2753928974"/>
                  </a:ext>
                </a:extLst>
              </a:tr>
              <a:tr h="495451">
                <a:tc>
                  <a:txBody>
                    <a:bodyPr/>
                    <a:lstStyle/>
                    <a:p>
                      <a:pPr algn="ctr"/>
                      <a:r>
                        <a:rPr kumimoji="1" lang="ja-JP" altLang="en-US" sz="2100" dirty="0"/>
                        <a:t>商品一覧表示</a:t>
                      </a:r>
                    </a:p>
                  </a:txBody>
                  <a:tcPr marL="68580" marR="68580" marT="34290" marB="34290"/>
                </a:tc>
                <a:tc>
                  <a:txBody>
                    <a:bodyPr/>
                    <a:lstStyle/>
                    <a:p>
                      <a:r>
                        <a:rPr kumimoji="1" lang="ja-JP" altLang="en-US" sz="2100" dirty="0"/>
                        <a:t>ユーザの購入予定商品をリストで表示する</a:t>
                      </a:r>
                    </a:p>
                  </a:txBody>
                  <a:tcPr marL="68580" marR="68580" marT="34290" marB="34290"/>
                </a:tc>
                <a:extLst>
                  <a:ext uri="{0D108BD9-81ED-4DB2-BD59-A6C34878D82A}">
                    <a16:rowId xmlns:a16="http://schemas.microsoft.com/office/drawing/2014/main" val="1942468492"/>
                  </a:ext>
                </a:extLst>
              </a:tr>
              <a:tr h="495451">
                <a:tc>
                  <a:txBody>
                    <a:bodyPr/>
                    <a:lstStyle/>
                    <a:p>
                      <a:pPr algn="ctr"/>
                      <a:r>
                        <a:rPr kumimoji="1" lang="ja-JP" altLang="en-US" sz="2100" dirty="0"/>
                        <a:t>合計金額算出</a:t>
                      </a:r>
                    </a:p>
                  </a:txBody>
                  <a:tcPr marL="68580" marR="68580" marT="34290" marB="34290"/>
                </a:tc>
                <a:tc>
                  <a:txBody>
                    <a:bodyPr/>
                    <a:lstStyle/>
                    <a:p>
                      <a:r>
                        <a:rPr kumimoji="1" lang="ja-JP" altLang="en-US" sz="2100" dirty="0"/>
                        <a:t>ユーザの購入予定商品の合計金額を割り出す</a:t>
                      </a:r>
                    </a:p>
                  </a:txBody>
                  <a:tcPr marL="68580" marR="68580" marT="34290" marB="34290"/>
                </a:tc>
                <a:extLst>
                  <a:ext uri="{0D108BD9-81ED-4DB2-BD59-A6C34878D82A}">
                    <a16:rowId xmlns:a16="http://schemas.microsoft.com/office/drawing/2014/main" val="1696103493"/>
                  </a:ext>
                </a:extLst>
              </a:tr>
              <a:tr h="495451">
                <a:tc>
                  <a:txBody>
                    <a:bodyPr/>
                    <a:lstStyle/>
                    <a:p>
                      <a:pPr algn="ctr"/>
                      <a:r>
                        <a:rPr kumimoji="1" lang="ja-JP" altLang="en-US" sz="2100" dirty="0"/>
                        <a:t>決済</a:t>
                      </a:r>
                    </a:p>
                  </a:txBody>
                  <a:tcPr marL="68580" marR="68580" marT="34290" marB="34290"/>
                </a:tc>
                <a:tc>
                  <a:txBody>
                    <a:bodyPr/>
                    <a:lstStyle/>
                    <a:p>
                      <a:r>
                        <a:rPr kumimoji="1" lang="ja-JP" altLang="en-US" sz="2100" dirty="0"/>
                        <a:t>ユーザの口座から購入金額をひく</a:t>
                      </a:r>
                    </a:p>
                  </a:txBody>
                  <a:tcPr marL="68580" marR="68580" marT="34290" marB="34290"/>
                </a:tc>
                <a:extLst>
                  <a:ext uri="{0D108BD9-81ED-4DB2-BD59-A6C34878D82A}">
                    <a16:rowId xmlns:a16="http://schemas.microsoft.com/office/drawing/2014/main" val="1728541449"/>
                  </a:ext>
                </a:extLst>
              </a:tr>
            </a:tbl>
          </a:graphicData>
        </a:graphic>
      </p:graphicFrame>
      <p:sp>
        <p:nvSpPr>
          <p:cNvPr id="6" name="テキスト ボックス 5"/>
          <p:cNvSpPr txBox="1"/>
          <p:nvPr/>
        </p:nvSpPr>
        <p:spPr>
          <a:xfrm>
            <a:off x="2390932" y="1757489"/>
            <a:ext cx="4771208" cy="92333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altLang="ja-JP" dirty="0"/>
              <a:t>Web</a:t>
            </a:r>
            <a:r>
              <a:rPr lang="ja-JP" altLang="en-US" dirty="0"/>
              <a:t>ページと</a:t>
            </a:r>
            <a:r>
              <a:rPr lang="en-US" altLang="ja-JP" dirty="0"/>
              <a:t>DB</a:t>
            </a:r>
            <a:r>
              <a:rPr lang="ja-JP" altLang="en-US" dirty="0"/>
              <a:t>を使用して決済システムを構築</a:t>
            </a:r>
          </a:p>
          <a:p>
            <a:r>
              <a:rPr lang="en-US" altLang="ja-JP" dirty="0"/>
              <a:t>Web</a:t>
            </a:r>
            <a:r>
              <a:rPr lang="ja-JP" altLang="en-US" dirty="0"/>
              <a:t>ページ作成には、</a:t>
            </a:r>
            <a:r>
              <a:rPr lang="en-US" altLang="ja-JP" dirty="0"/>
              <a:t>Apache2</a:t>
            </a:r>
            <a:r>
              <a:rPr lang="ja-JP" altLang="en-US" dirty="0"/>
              <a:t>と</a:t>
            </a:r>
            <a:r>
              <a:rPr lang="en-US" altLang="ja-JP" dirty="0"/>
              <a:t>PHP</a:t>
            </a:r>
            <a:r>
              <a:rPr lang="ja-JP" altLang="en-US" dirty="0"/>
              <a:t>を使用</a:t>
            </a:r>
          </a:p>
          <a:p>
            <a:r>
              <a:rPr lang="en-US" altLang="ja-JP" dirty="0"/>
              <a:t>DB</a:t>
            </a:r>
            <a:r>
              <a:rPr lang="ja-JP" altLang="en-US" dirty="0"/>
              <a:t>は</a:t>
            </a:r>
            <a:r>
              <a:rPr lang="en-US" altLang="ja-JP" dirty="0" err="1"/>
              <a:t>MariaDB</a:t>
            </a:r>
            <a:r>
              <a:rPr lang="ja-JP" altLang="en-US" dirty="0"/>
              <a:t>を使用</a:t>
            </a:r>
          </a:p>
        </p:txBody>
      </p:sp>
    </p:spTree>
    <p:extLst>
      <p:ext uri="{BB962C8B-B14F-4D97-AF65-F5344CB8AC3E}">
        <p14:creationId xmlns:p14="http://schemas.microsoft.com/office/powerpoint/2010/main" val="4276269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t>実装環境・検証</a:t>
            </a:r>
          </a:p>
        </p:txBody>
      </p:sp>
      <p:sp>
        <p:nvSpPr>
          <p:cNvPr id="5" name="サブタイトル 4"/>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14</a:t>
            </a:fld>
            <a:endParaRPr lang="ja-JP" altLang="en-US"/>
          </a:p>
        </p:txBody>
      </p:sp>
    </p:spTree>
    <p:extLst>
      <p:ext uri="{BB962C8B-B14F-4D97-AF65-F5344CB8AC3E}">
        <p14:creationId xmlns:p14="http://schemas.microsoft.com/office/powerpoint/2010/main" val="2202627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15</a:t>
            </a:fld>
            <a:endParaRPr lang="ja-JP" altLang="en-US"/>
          </a:p>
        </p:txBody>
      </p:sp>
      <p:sp>
        <p:nvSpPr>
          <p:cNvPr id="2" name="タイトル 1"/>
          <p:cNvSpPr>
            <a:spLocks noGrp="1"/>
          </p:cNvSpPr>
          <p:nvPr>
            <p:ph type="title" idx="4294967295"/>
          </p:nvPr>
        </p:nvSpPr>
        <p:spPr>
          <a:xfrm>
            <a:off x="0" y="604838"/>
            <a:ext cx="7543800" cy="1085850"/>
          </a:xfrm>
        </p:spPr>
        <p:txBody>
          <a:bodyPr/>
          <a:lstStyle/>
          <a:p>
            <a:r>
              <a:rPr lang="ja-JP" altLang="en-US"/>
              <a:t>実装環境</a:t>
            </a:r>
            <a:endParaRPr kumimoji="1" lang="ja-JP" altLang="en-US"/>
          </a:p>
        </p:txBody>
      </p:sp>
      <p:pic>
        <p:nvPicPr>
          <p:cNvPr id="5" name="コンテンツ プレースホルダー 4"/>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1779858" y="3276935"/>
            <a:ext cx="6064250" cy="2192338"/>
          </a:xfrm>
        </p:spPr>
      </p:pic>
      <p:pic>
        <p:nvPicPr>
          <p:cNvPr id="6" name="コンテンツ プレースホルダ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791" y="1824143"/>
            <a:ext cx="8322384" cy="1155020"/>
          </a:xfrm>
          <a:prstGeom prst="rect">
            <a:avLst/>
          </a:prstGeom>
          <a:ln w="19050">
            <a:solidFill>
              <a:schemeClr val="tx1"/>
            </a:solidFill>
          </a:ln>
        </p:spPr>
      </p:pic>
    </p:spTree>
    <p:extLst>
      <p:ext uri="{BB962C8B-B14F-4D97-AF65-F5344CB8AC3E}">
        <p14:creationId xmlns:p14="http://schemas.microsoft.com/office/powerpoint/2010/main" val="2224660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F83E6B42-18B6-4598-9321-1A248FB56C3F}"/>
              </a:ext>
            </a:extLst>
          </p:cNvPr>
          <p:cNvSpPr>
            <a:spLocks noGrp="1"/>
          </p:cNvSpPr>
          <p:nvPr>
            <p:ph type="ctrTitle"/>
          </p:nvPr>
        </p:nvSpPr>
        <p:spPr/>
        <p:txBody>
          <a:bodyPr/>
          <a:lstStyle/>
          <a:p>
            <a:r>
              <a:rPr kumimoji="1" lang="ja-JP" altLang="en-US" dirty="0"/>
              <a:t>検証</a:t>
            </a:r>
          </a:p>
        </p:txBody>
      </p:sp>
      <p:sp>
        <p:nvSpPr>
          <p:cNvPr id="4" name="字幕 3">
            <a:extLst>
              <a:ext uri="{FF2B5EF4-FFF2-40B4-BE49-F238E27FC236}">
                <a16:creationId xmlns:a16="http://schemas.microsoft.com/office/drawing/2014/main" id="{1D9F0A6B-E895-482F-AEDF-C5690394083C}"/>
              </a:ext>
            </a:extLst>
          </p:cNvPr>
          <p:cNvSpPr>
            <a:spLocks noGrp="1"/>
          </p:cNvSpPr>
          <p:nvPr>
            <p:ph type="subTitle" idx="1"/>
          </p:nvPr>
        </p:nvSpPr>
        <p:spPr/>
        <p:txBody>
          <a:bodyPr/>
          <a:lstStyle/>
          <a:p>
            <a:endParaRPr kumimoji="1" lang="ja-JP" altLang="en-US"/>
          </a:p>
        </p:txBody>
      </p:sp>
      <p:sp>
        <p:nvSpPr>
          <p:cNvPr id="2" name="スライド番号プレースホルダー 1">
            <a:extLst>
              <a:ext uri="{FF2B5EF4-FFF2-40B4-BE49-F238E27FC236}">
                <a16:creationId xmlns:a16="http://schemas.microsoft.com/office/drawing/2014/main" id="{F28A0574-1A59-4735-AFF0-7E40D7599F8D}"/>
              </a:ext>
            </a:extLst>
          </p:cNvPr>
          <p:cNvSpPr>
            <a:spLocks noGrp="1"/>
          </p:cNvSpPr>
          <p:nvPr>
            <p:ph type="sldNum" sz="quarter" idx="12"/>
          </p:nvPr>
        </p:nvSpPr>
        <p:spPr/>
        <p:txBody>
          <a:bodyPr/>
          <a:lstStyle/>
          <a:p>
            <a:fld id="{3C3988C9-8C6C-49D7-8D82-24DA391FB063}" type="slidenum">
              <a:rPr kumimoji="1" lang="ja-JP" altLang="en-US" smtClean="0"/>
              <a:t>16</a:t>
            </a:fld>
            <a:endParaRPr kumimoji="1" lang="ja-JP" altLang="en-US"/>
          </a:p>
        </p:txBody>
      </p:sp>
    </p:spTree>
    <p:extLst>
      <p:ext uri="{BB962C8B-B14F-4D97-AF65-F5344CB8AC3E}">
        <p14:creationId xmlns:p14="http://schemas.microsoft.com/office/powerpoint/2010/main" val="2886173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1B930F-03D0-4C21-8686-7E3E95F135B3}"/>
              </a:ext>
            </a:extLst>
          </p:cNvPr>
          <p:cNvSpPr>
            <a:spLocks noGrp="1"/>
          </p:cNvSpPr>
          <p:nvPr>
            <p:ph type="title"/>
          </p:nvPr>
        </p:nvSpPr>
        <p:spPr/>
        <p:txBody>
          <a:bodyPr/>
          <a:lstStyle/>
          <a:p>
            <a:r>
              <a:rPr kumimoji="1" lang="ja-JP" altLang="en-US" dirty="0"/>
              <a:t>単体テスト・結合テスト</a:t>
            </a:r>
          </a:p>
        </p:txBody>
      </p:sp>
      <p:sp>
        <p:nvSpPr>
          <p:cNvPr id="5" name="スライド番号プレースホルダー 4">
            <a:extLst>
              <a:ext uri="{FF2B5EF4-FFF2-40B4-BE49-F238E27FC236}">
                <a16:creationId xmlns:a16="http://schemas.microsoft.com/office/drawing/2014/main" id="{F02BED1A-B2C3-48D4-B757-0062C5225961}"/>
              </a:ext>
            </a:extLst>
          </p:cNvPr>
          <p:cNvSpPr>
            <a:spLocks noGrp="1"/>
          </p:cNvSpPr>
          <p:nvPr>
            <p:ph type="sldNum" sz="quarter" idx="12"/>
          </p:nvPr>
        </p:nvSpPr>
        <p:spPr/>
        <p:txBody>
          <a:bodyPr/>
          <a:lstStyle/>
          <a:p>
            <a:fld id="{3C3988C9-8C6C-49D7-8D82-24DA391FB063}" type="slidenum">
              <a:rPr lang="ja-JP" altLang="en-US" smtClean="0"/>
              <a:pPr/>
              <a:t>17</a:t>
            </a:fld>
            <a:endParaRPr lang="ja-JP" altLang="en-US"/>
          </a:p>
        </p:txBody>
      </p:sp>
      <p:pic>
        <p:nvPicPr>
          <p:cNvPr id="9" name="図 8" descr="パソコン画面の文字&#10;&#10;自動的に生成された説明">
            <a:extLst>
              <a:ext uri="{FF2B5EF4-FFF2-40B4-BE49-F238E27FC236}">
                <a16:creationId xmlns:a16="http://schemas.microsoft.com/office/drawing/2014/main" id="{1C8616BB-F1E8-4C07-926A-469B5F43BB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4861" y="4057572"/>
            <a:ext cx="4193966" cy="1478963"/>
          </a:xfrm>
          <a:prstGeom prst="rect">
            <a:avLst/>
          </a:prstGeom>
        </p:spPr>
      </p:pic>
      <p:pic>
        <p:nvPicPr>
          <p:cNvPr id="3" name="図 2">
            <a:extLst>
              <a:ext uri="{FF2B5EF4-FFF2-40B4-BE49-F238E27FC236}">
                <a16:creationId xmlns:a16="http://schemas.microsoft.com/office/drawing/2014/main" id="{0FA31AE2-CD4B-44D2-80F1-3DB2AF2F2BD4}"/>
              </a:ext>
            </a:extLst>
          </p:cNvPr>
          <p:cNvPicPr>
            <a:picLocks noChangeAspect="1"/>
          </p:cNvPicPr>
          <p:nvPr/>
        </p:nvPicPr>
        <p:blipFill>
          <a:blip r:embed="rId4"/>
          <a:stretch>
            <a:fillRect/>
          </a:stretch>
        </p:blipFill>
        <p:spPr>
          <a:xfrm>
            <a:off x="822960" y="2263677"/>
            <a:ext cx="6595968" cy="1387895"/>
          </a:xfrm>
          <a:prstGeom prst="rect">
            <a:avLst/>
          </a:prstGeom>
        </p:spPr>
      </p:pic>
      <p:sp>
        <p:nvSpPr>
          <p:cNvPr id="6" name="テキスト ボックス 5">
            <a:extLst>
              <a:ext uri="{FF2B5EF4-FFF2-40B4-BE49-F238E27FC236}">
                <a16:creationId xmlns:a16="http://schemas.microsoft.com/office/drawing/2014/main" id="{219A3081-5890-4411-A627-19D4A6649584}"/>
              </a:ext>
            </a:extLst>
          </p:cNvPr>
          <p:cNvSpPr txBox="1"/>
          <p:nvPr/>
        </p:nvSpPr>
        <p:spPr>
          <a:xfrm>
            <a:off x="91684" y="4177888"/>
            <a:ext cx="4656779" cy="738664"/>
          </a:xfrm>
          <a:prstGeom prst="rect">
            <a:avLst/>
          </a:prstGeom>
          <a:noFill/>
        </p:spPr>
        <p:txBody>
          <a:bodyPr wrap="square" rtlCol="0">
            <a:spAutoFit/>
          </a:bodyPr>
          <a:lstStyle/>
          <a:p>
            <a:r>
              <a:rPr lang="en-US" altLang="ja-JP" sz="2100" dirty="0"/>
              <a:t>Yolo     :</a:t>
            </a:r>
            <a:r>
              <a:rPr lang="ja-JP" altLang="en-US" sz="2100" dirty="0"/>
              <a:t>画像からバーコード領域を識別</a:t>
            </a:r>
            <a:endParaRPr lang="en-US" altLang="ja-JP" sz="2100" dirty="0"/>
          </a:p>
          <a:p>
            <a:r>
              <a:rPr lang="en-US" altLang="ja-JP" sz="2100" dirty="0" err="1"/>
              <a:t>Pyzbar</a:t>
            </a:r>
            <a:r>
              <a:rPr lang="en-US" altLang="ja-JP" sz="2100" dirty="0"/>
              <a:t> :</a:t>
            </a:r>
            <a:r>
              <a:rPr lang="ja-JP" altLang="en-US" sz="2100" dirty="0"/>
              <a:t>画像から番号を識別</a:t>
            </a:r>
          </a:p>
        </p:txBody>
      </p:sp>
    </p:spTree>
    <p:extLst>
      <p:ext uri="{BB962C8B-B14F-4D97-AF65-F5344CB8AC3E}">
        <p14:creationId xmlns:p14="http://schemas.microsoft.com/office/powerpoint/2010/main" val="3558766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34B78-5305-486C-95DC-7C8F62A550DA}"/>
              </a:ext>
            </a:extLst>
          </p:cNvPr>
          <p:cNvSpPr>
            <a:spLocks noGrp="1"/>
          </p:cNvSpPr>
          <p:nvPr>
            <p:ph type="title"/>
          </p:nvPr>
        </p:nvSpPr>
        <p:spPr/>
        <p:txBody>
          <a:bodyPr/>
          <a:lstStyle/>
          <a:p>
            <a:r>
              <a:rPr kumimoji="1" lang="ja-JP" altLang="en-US" dirty="0"/>
              <a:t>総合テスト</a:t>
            </a:r>
          </a:p>
        </p:txBody>
      </p:sp>
      <p:sp>
        <p:nvSpPr>
          <p:cNvPr id="5" name="スライド番号プレースホルダー 4">
            <a:extLst>
              <a:ext uri="{FF2B5EF4-FFF2-40B4-BE49-F238E27FC236}">
                <a16:creationId xmlns:a16="http://schemas.microsoft.com/office/drawing/2014/main" id="{49751F61-8F57-4D0E-80FE-88085EA28074}"/>
              </a:ext>
            </a:extLst>
          </p:cNvPr>
          <p:cNvSpPr>
            <a:spLocks noGrp="1"/>
          </p:cNvSpPr>
          <p:nvPr>
            <p:ph type="sldNum" sz="quarter" idx="12"/>
          </p:nvPr>
        </p:nvSpPr>
        <p:spPr/>
        <p:txBody>
          <a:bodyPr/>
          <a:lstStyle/>
          <a:p>
            <a:fld id="{3C3988C9-8C6C-49D7-8D82-24DA391FB063}" type="slidenum">
              <a:rPr lang="ja-JP" altLang="en-US" smtClean="0"/>
              <a:pPr/>
              <a:t>18</a:t>
            </a:fld>
            <a:endParaRPr lang="ja-JP" altLang="en-US"/>
          </a:p>
        </p:txBody>
      </p:sp>
      <p:pic>
        <p:nvPicPr>
          <p:cNvPr id="4" name="図 3" descr="スクリーンショット, 抽象 が含まれている画像&#10;&#10;自動的に生成された説明">
            <a:extLst>
              <a:ext uri="{FF2B5EF4-FFF2-40B4-BE49-F238E27FC236}">
                <a16:creationId xmlns:a16="http://schemas.microsoft.com/office/drawing/2014/main" id="{3334DB3B-02C8-47E2-8A15-DB2D468037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60" y="2110351"/>
            <a:ext cx="7887404" cy="3263754"/>
          </a:xfrm>
          <a:prstGeom prst="rect">
            <a:avLst/>
          </a:prstGeom>
        </p:spPr>
      </p:pic>
    </p:spTree>
    <p:extLst>
      <p:ext uri="{BB962C8B-B14F-4D97-AF65-F5344CB8AC3E}">
        <p14:creationId xmlns:p14="http://schemas.microsoft.com/office/powerpoint/2010/main" val="3678284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発表概要</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lang="ja-JP" altLang="en-US" sz="3000" dirty="0"/>
              <a:t>　研究背景</a:t>
            </a:r>
            <a:endParaRPr lang="en-US" altLang="ja-JP" sz="3000" dirty="0"/>
          </a:p>
          <a:p>
            <a:pPr>
              <a:buFont typeface="Wingdings" panose="05000000000000000000" pitchFamily="2" charset="2"/>
              <a:buChar char="l"/>
            </a:pPr>
            <a:r>
              <a:rPr lang="ja-JP" altLang="en-US" sz="3000" dirty="0"/>
              <a:t>　研究目的</a:t>
            </a:r>
            <a:endParaRPr lang="en-US" altLang="ja-JP" sz="3000" dirty="0"/>
          </a:p>
          <a:p>
            <a:pPr>
              <a:buFont typeface="Wingdings" panose="05000000000000000000" pitchFamily="2" charset="2"/>
              <a:buChar char="l"/>
            </a:pPr>
            <a:r>
              <a:rPr lang="ja-JP" altLang="en-US" sz="3000" dirty="0"/>
              <a:t>　研究方針</a:t>
            </a:r>
            <a:endParaRPr lang="en-US" altLang="ja-JP" sz="3000" dirty="0"/>
          </a:p>
          <a:p>
            <a:pPr>
              <a:buFont typeface="Wingdings" panose="05000000000000000000" pitchFamily="2" charset="2"/>
              <a:buChar char="l"/>
            </a:pPr>
            <a:r>
              <a:rPr lang="ja-JP" altLang="en-US" sz="3000" dirty="0"/>
              <a:t>　開発（要求定義～テスト）</a:t>
            </a:r>
            <a:endParaRPr lang="en-US" altLang="ja-JP" sz="3000" dirty="0"/>
          </a:p>
          <a:p>
            <a:pPr>
              <a:buFont typeface="Wingdings" panose="05000000000000000000" pitchFamily="2" charset="2"/>
              <a:buChar char="l"/>
            </a:pPr>
            <a:r>
              <a:rPr lang="ja-JP" altLang="en-US" sz="3000" dirty="0"/>
              <a:t>　まとめ</a:t>
            </a:r>
          </a:p>
        </p:txBody>
      </p:sp>
      <p:sp>
        <p:nvSpPr>
          <p:cNvPr id="4" name="スライド番号プレースホルダー 3"/>
          <p:cNvSpPr>
            <a:spLocks noGrp="1"/>
          </p:cNvSpPr>
          <p:nvPr>
            <p:ph type="sldNum" sz="quarter" idx="12"/>
          </p:nvPr>
        </p:nvSpPr>
        <p:spPr/>
        <p:txBody>
          <a:bodyPr/>
          <a:lstStyle/>
          <a:p>
            <a:fld id="{3C3988C9-8C6C-49D7-8D82-24DA391FB063}" type="slidenum">
              <a:rPr kumimoji="1" lang="ja-JP" altLang="en-US" smtClean="0"/>
              <a:t>1</a:t>
            </a:fld>
            <a:endParaRPr kumimoji="1" lang="ja-JP" altLang="en-US"/>
          </a:p>
        </p:txBody>
      </p:sp>
    </p:spTree>
    <p:extLst>
      <p:ext uri="{BB962C8B-B14F-4D97-AF65-F5344CB8AC3E}">
        <p14:creationId xmlns:p14="http://schemas.microsoft.com/office/powerpoint/2010/main" val="16377119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909EE8-4BE2-4358-989F-88609CCBD043}"/>
              </a:ext>
            </a:extLst>
          </p:cNvPr>
          <p:cNvSpPr>
            <a:spLocks noGrp="1"/>
          </p:cNvSpPr>
          <p:nvPr>
            <p:ph type="title"/>
          </p:nvPr>
        </p:nvSpPr>
        <p:spPr/>
        <p:txBody>
          <a:bodyPr/>
          <a:lstStyle/>
          <a:p>
            <a:r>
              <a:rPr kumimoji="1" lang="ja-JP" altLang="en-US" dirty="0"/>
              <a:t>まとめ</a:t>
            </a:r>
          </a:p>
        </p:txBody>
      </p:sp>
      <p:sp>
        <p:nvSpPr>
          <p:cNvPr id="3" name="スライド番号プレースホルダー 2">
            <a:extLst>
              <a:ext uri="{FF2B5EF4-FFF2-40B4-BE49-F238E27FC236}">
                <a16:creationId xmlns:a16="http://schemas.microsoft.com/office/drawing/2014/main" id="{41D3C308-A545-4F87-9729-713E7FBA6A38}"/>
              </a:ext>
            </a:extLst>
          </p:cNvPr>
          <p:cNvSpPr>
            <a:spLocks noGrp="1"/>
          </p:cNvSpPr>
          <p:nvPr>
            <p:ph type="sldNum" sz="quarter" idx="12"/>
          </p:nvPr>
        </p:nvSpPr>
        <p:spPr/>
        <p:txBody>
          <a:bodyPr/>
          <a:lstStyle/>
          <a:p>
            <a:fld id="{3C3988C9-8C6C-49D7-8D82-24DA391FB063}" type="slidenum">
              <a:rPr kumimoji="1" lang="ja-JP" altLang="en-US" smtClean="0"/>
              <a:t>19</a:t>
            </a:fld>
            <a:endParaRPr kumimoji="1" lang="ja-JP" altLang="en-US"/>
          </a:p>
        </p:txBody>
      </p:sp>
      <p:sp>
        <p:nvSpPr>
          <p:cNvPr id="15" name="テキスト ボックス 14"/>
          <p:cNvSpPr txBox="1"/>
          <p:nvPr/>
        </p:nvSpPr>
        <p:spPr>
          <a:xfrm>
            <a:off x="1858407" y="2312517"/>
            <a:ext cx="5117160" cy="646331"/>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altLang="ja-JP" dirty="0"/>
              <a:t>V</a:t>
            </a:r>
            <a:r>
              <a:rPr lang="ja-JP" altLang="en-US" dirty="0"/>
              <a:t>字モデル開発に従ったグループ開発を行うことで、画像情報によるスマートセルフ精算システムを実現</a:t>
            </a:r>
          </a:p>
        </p:txBody>
      </p:sp>
      <p:pic>
        <p:nvPicPr>
          <p:cNvPr id="16" name="図 15"/>
          <p:cNvPicPr>
            <a:picLocks noChangeAspect="1"/>
          </p:cNvPicPr>
          <p:nvPr/>
        </p:nvPicPr>
        <p:blipFill>
          <a:blip r:embed="rId3"/>
          <a:stretch>
            <a:fillRect/>
          </a:stretch>
        </p:blipFill>
        <p:spPr>
          <a:xfrm>
            <a:off x="80637" y="3308049"/>
            <a:ext cx="5994472" cy="2370855"/>
          </a:xfrm>
          <a:prstGeom prst="rect">
            <a:avLst/>
          </a:prstGeom>
        </p:spPr>
      </p:pic>
      <p:pic>
        <p:nvPicPr>
          <p:cNvPr id="30" name="図 29"/>
          <p:cNvPicPr>
            <a:picLocks noChangeAspect="1"/>
          </p:cNvPicPr>
          <p:nvPr/>
        </p:nvPicPr>
        <p:blipFill>
          <a:blip r:embed="rId4"/>
          <a:stretch>
            <a:fillRect/>
          </a:stretch>
        </p:blipFill>
        <p:spPr>
          <a:xfrm>
            <a:off x="5771906" y="3258371"/>
            <a:ext cx="3372094" cy="1793454"/>
          </a:xfrm>
          <a:prstGeom prst="rect">
            <a:avLst/>
          </a:prstGeom>
        </p:spPr>
      </p:pic>
    </p:spTree>
    <p:extLst>
      <p:ext uri="{BB962C8B-B14F-4D97-AF65-F5344CB8AC3E}">
        <p14:creationId xmlns:p14="http://schemas.microsoft.com/office/powerpoint/2010/main" val="3749943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20</a:t>
            </a:fld>
            <a:endParaRPr lang="ja-JP" altLang="en-US"/>
          </a:p>
        </p:txBody>
      </p:sp>
      <p:sp>
        <p:nvSpPr>
          <p:cNvPr id="2" name="タイトル 1"/>
          <p:cNvSpPr>
            <a:spLocks noGrp="1"/>
          </p:cNvSpPr>
          <p:nvPr>
            <p:ph type="title" idx="4294967295"/>
          </p:nvPr>
        </p:nvSpPr>
        <p:spPr>
          <a:xfrm>
            <a:off x="0" y="1003300"/>
            <a:ext cx="7065963" cy="690563"/>
          </a:xfrm>
        </p:spPr>
        <p:txBody>
          <a:bodyPr>
            <a:normAutofit fontScale="90000"/>
          </a:bodyPr>
          <a:lstStyle/>
          <a:p>
            <a:r>
              <a:rPr kumimoji="1" lang="ja-JP" altLang="en-US"/>
              <a:t>使用ライブラリ</a:t>
            </a:r>
          </a:p>
        </p:txBody>
      </p:sp>
      <p:pic>
        <p:nvPicPr>
          <p:cNvPr id="5" name="コンテンツ プレースホルダー 4"/>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2947988" y="1693863"/>
            <a:ext cx="6196012" cy="3913187"/>
          </a:xfrm>
        </p:spPr>
      </p:pic>
    </p:spTree>
    <p:extLst>
      <p:ext uri="{BB962C8B-B14F-4D97-AF65-F5344CB8AC3E}">
        <p14:creationId xmlns:p14="http://schemas.microsoft.com/office/powerpoint/2010/main" val="3215748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4645259F-353B-4C07-A42E-69FACEF2F99E}"/>
              </a:ext>
            </a:extLst>
          </p:cNvPr>
          <p:cNvSpPr>
            <a:spLocks noGrp="1"/>
          </p:cNvSpPr>
          <p:nvPr>
            <p:ph type="title"/>
          </p:nvPr>
        </p:nvSpPr>
        <p:spPr>
          <a:xfrm>
            <a:off x="4808764" y="1333460"/>
            <a:ext cx="3845378" cy="1088068"/>
          </a:xfrm>
        </p:spPr>
        <p:txBody>
          <a:bodyPr vert="horz" lIns="68580" tIns="34290" rIns="68580" bIns="34290" rtlCol="0" anchor="b">
            <a:normAutofit fontScale="90000"/>
          </a:bodyPr>
          <a:lstStyle/>
          <a:p>
            <a:r>
              <a:rPr lang="en-US" altLang="ja-JP" spc="-38" dirty="0"/>
              <a:t>Yolo v3</a:t>
            </a:r>
            <a:r>
              <a:rPr lang="ja-JP" altLang="en-US" spc="-38" dirty="0"/>
              <a:t>の学習設定</a:t>
            </a:r>
          </a:p>
        </p:txBody>
      </p:sp>
      <p:pic>
        <p:nvPicPr>
          <p:cNvPr id="7" name="コンテンツ プレースホルダー 6">
            <a:extLst>
              <a:ext uri="{FF2B5EF4-FFF2-40B4-BE49-F238E27FC236}">
                <a16:creationId xmlns:a16="http://schemas.microsoft.com/office/drawing/2014/main" id="{5B8FA46E-8B74-4A0A-9A14-9CBABFCD0B4C}"/>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24853" y="1341079"/>
            <a:ext cx="4169807" cy="4169807"/>
          </a:xfrm>
          <a:prstGeom prst="rect">
            <a:avLst/>
          </a:prstGeom>
        </p:spPr>
      </p:pic>
      <p:sp>
        <p:nvSpPr>
          <p:cNvPr id="13" name="コンテンツ プレースホルダー 12"/>
          <p:cNvSpPr txBox="1">
            <a:spLocks noGrp="1"/>
          </p:cNvSpPr>
          <p:nvPr>
            <p:ph sz="half" idx="2"/>
          </p:nvPr>
        </p:nvSpPr>
        <p:spPr>
          <a:xfrm>
            <a:off x="4808935" y="2506267"/>
            <a:ext cx="4010025" cy="2542747"/>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100" dirty="0"/>
              <a:t>・学習使用した</a:t>
            </a:r>
            <a:r>
              <a:rPr lang="en-US" altLang="ja-JP" sz="2100" dirty="0"/>
              <a:t>GPU</a:t>
            </a:r>
          </a:p>
          <a:p>
            <a:r>
              <a:rPr lang="en-US" altLang="ja-JP" sz="2100" dirty="0"/>
              <a:t>  GTX1050Ti 4GB</a:t>
            </a:r>
          </a:p>
          <a:p>
            <a:r>
              <a:rPr lang="ja-JP" altLang="en-US" sz="2100" dirty="0"/>
              <a:t>・学習に使用した教師データ数</a:t>
            </a:r>
          </a:p>
          <a:p>
            <a:r>
              <a:rPr lang="ja-JP" altLang="en-US" sz="2100" dirty="0"/>
              <a:t>  約</a:t>
            </a:r>
            <a:r>
              <a:rPr lang="en-US" altLang="ja-JP" sz="2100" dirty="0"/>
              <a:t>2600</a:t>
            </a:r>
            <a:r>
              <a:rPr lang="ja-JP" altLang="en-US" sz="2100" dirty="0"/>
              <a:t>枚</a:t>
            </a:r>
          </a:p>
          <a:p>
            <a:r>
              <a:rPr lang="ja-JP" altLang="en-US" sz="2100" dirty="0"/>
              <a:t>・イテレーション回数</a:t>
            </a:r>
          </a:p>
          <a:p>
            <a:r>
              <a:rPr lang="ja-JP" altLang="en-US" sz="2100" dirty="0"/>
              <a:t>  </a:t>
            </a:r>
            <a:r>
              <a:rPr lang="en-US" altLang="ja-JP" sz="2100" dirty="0"/>
              <a:t>10000</a:t>
            </a:r>
            <a:r>
              <a:rPr lang="ja-JP" altLang="en-US" sz="2100" dirty="0"/>
              <a:t>回</a:t>
            </a:r>
          </a:p>
        </p:txBody>
      </p:sp>
      <p:sp>
        <p:nvSpPr>
          <p:cNvPr id="2" name="スライド番号プレースホルダー 1">
            <a:extLst>
              <a:ext uri="{FF2B5EF4-FFF2-40B4-BE49-F238E27FC236}">
                <a16:creationId xmlns:a16="http://schemas.microsoft.com/office/drawing/2014/main" id="{CAE8F245-FA4A-41BD-AF86-A144C301E1E3}"/>
              </a:ext>
            </a:extLst>
          </p:cNvPr>
          <p:cNvSpPr>
            <a:spLocks noGrp="1"/>
          </p:cNvSpPr>
          <p:nvPr>
            <p:ph type="sldNum" sz="quarter" idx="12"/>
          </p:nvPr>
        </p:nvSpPr>
        <p:spPr>
          <a:xfrm>
            <a:off x="7425344" y="5702089"/>
            <a:ext cx="984019" cy="273844"/>
          </a:xfrm>
        </p:spPr>
        <p:txBody>
          <a:bodyPr vert="horz" lIns="68580" tIns="34290" rIns="68580" bIns="34290" rtlCol="0" anchor="ctr">
            <a:normAutofit/>
          </a:bodyPr>
          <a:lstStyle/>
          <a:p>
            <a:pPr>
              <a:spcAft>
                <a:spcPts val="450"/>
              </a:spcAft>
            </a:pPr>
            <a:fld id="{3C3988C9-8C6C-49D7-8D82-24DA391FB063}" type="slidenum">
              <a:rPr lang="en-US" altLang="ja-JP" sz="788"/>
              <a:pPr>
                <a:spcAft>
                  <a:spcPts val="450"/>
                </a:spcAft>
              </a:pPr>
              <a:t>21</a:t>
            </a:fld>
            <a:endParaRPr lang="en-US" altLang="ja-JP" sz="788"/>
          </a:p>
        </p:txBody>
      </p:sp>
    </p:spTree>
    <p:extLst>
      <p:ext uri="{BB962C8B-B14F-4D97-AF65-F5344CB8AC3E}">
        <p14:creationId xmlns:p14="http://schemas.microsoft.com/office/powerpoint/2010/main" val="3088652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研究背景</a:t>
            </a:r>
          </a:p>
        </p:txBody>
      </p:sp>
      <p:sp>
        <p:nvSpPr>
          <p:cNvPr id="3" name="コンテンツ プレースホルダー 2"/>
          <p:cNvSpPr>
            <a:spLocks noGrp="1"/>
          </p:cNvSpPr>
          <p:nvPr>
            <p:ph idx="1"/>
          </p:nvPr>
        </p:nvSpPr>
        <p:spPr>
          <a:xfrm>
            <a:off x="822960" y="2241551"/>
            <a:ext cx="7936030" cy="3017520"/>
          </a:xfrm>
        </p:spPr>
        <p:txBody>
          <a:bodyPr>
            <a:noAutofit/>
          </a:bodyPr>
          <a:lstStyle/>
          <a:p>
            <a:r>
              <a:rPr lang="ja-JP" altLang="en-US" sz="2100" dirty="0"/>
              <a:t>現在の日本では少子高齢化の進行による</a:t>
            </a:r>
            <a:r>
              <a:rPr lang="ja-JP" altLang="en-US" sz="2100" dirty="0">
                <a:solidFill>
                  <a:srgbClr val="FF0000"/>
                </a:solidFill>
              </a:rPr>
              <a:t>人的資源が減少</a:t>
            </a:r>
            <a:endParaRPr lang="en-US" altLang="ja-JP" sz="2100" dirty="0"/>
          </a:p>
          <a:p>
            <a:r>
              <a:rPr lang="ja-JP" altLang="en-US" sz="2100" dirty="0"/>
              <a:t>サービス業者にも人手不足の問題が深刻化おり、セルフレジの導入が進んでいる</a:t>
            </a:r>
            <a:endParaRPr lang="en-US" altLang="ja-JP" sz="2100" dirty="0"/>
          </a:p>
          <a:p>
            <a:r>
              <a:rPr lang="ja-JP" altLang="en-US" sz="2100" dirty="0"/>
              <a:t>セルフレジは</a:t>
            </a:r>
            <a:r>
              <a:rPr lang="ja-JP" altLang="en-US" sz="2100" dirty="0">
                <a:solidFill>
                  <a:srgbClr val="FF0000"/>
                </a:solidFill>
              </a:rPr>
              <a:t>導入コストが高い</a:t>
            </a:r>
            <a:endParaRPr lang="en-US" altLang="ja-JP" sz="2100" dirty="0"/>
          </a:p>
        </p:txBody>
      </p:sp>
      <p:sp>
        <p:nvSpPr>
          <p:cNvPr id="4" name="スライド番号プレースホルダー 3"/>
          <p:cNvSpPr>
            <a:spLocks noGrp="1"/>
          </p:cNvSpPr>
          <p:nvPr>
            <p:ph type="sldNum" sz="quarter" idx="12"/>
          </p:nvPr>
        </p:nvSpPr>
        <p:spPr/>
        <p:txBody>
          <a:bodyPr/>
          <a:lstStyle/>
          <a:p>
            <a:fld id="{3C3988C9-8C6C-49D7-8D82-24DA391FB063}" type="slidenum">
              <a:rPr kumimoji="1" lang="ja-JP" altLang="en-US" smtClean="0"/>
              <a:t>2</a:t>
            </a:fld>
            <a:endParaRPr kumimoji="1" lang="ja-JP" altLang="en-US"/>
          </a:p>
        </p:txBody>
      </p:sp>
      <p:pic>
        <p:nvPicPr>
          <p:cNvPr id="7" name="図 6" descr="屋内, テーブル, 部屋, コンピュータ が含まれている画像&#10;&#10;自動的に生成された説明">
            <a:extLst>
              <a:ext uri="{FF2B5EF4-FFF2-40B4-BE49-F238E27FC236}">
                <a16:creationId xmlns:a16="http://schemas.microsoft.com/office/drawing/2014/main" id="{9251736D-F207-4E18-9E65-84061754BD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1276" y="3706696"/>
            <a:ext cx="2368136" cy="1773884"/>
          </a:xfrm>
          <a:prstGeom prst="rect">
            <a:avLst/>
          </a:prstGeom>
        </p:spPr>
      </p:pic>
      <p:sp>
        <p:nvSpPr>
          <p:cNvPr id="5" name="正方形/長方形 4"/>
          <p:cNvSpPr/>
          <p:nvPr/>
        </p:nvSpPr>
        <p:spPr>
          <a:xfrm>
            <a:off x="5862380" y="5458603"/>
            <a:ext cx="3342582" cy="253916"/>
          </a:xfrm>
          <a:prstGeom prst="rect">
            <a:avLst/>
          </a:prstGeom>
        </p:spPr>
        <p:txBody>
          <a:bodyPr wrap="none">
            <a:spAutoFit/>
          </a:bodyPr>
          <a:lstStyle/>
          <a:p>
            <a:r>
              <a:rPr lang="en-US" altLang="ja-JP" sz="1050" dirty="0"/>
              <a:t>https://www.toshibatec.co.jp/release/20160208_01.html</a:t>
            </a:r>
            <a:endParaRPr lang="ja-JP" altLang="en-US" sz="1050" dirty="0"/>
          </a:p>
        </p:txBody>
      </p:sp>
    </p:spTree>
    <p:extLst>
      <p:ext uri="{BB962C8B-B14F-4D97-AF65-F5344CB8AC3E}">
        <p14:creationId xmlns:p14="http://schemas.microsoft.com/office/powerpoint/2010/main" val="3404006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58108" y="1073176"/>
            <a:ext cx="6746377" cy="605558"/>
          </a:xfrm>
        </p:spPr>
        <p:txBody>
          <a:bodyPr>
            <a:normAutofit fontScale="90000"/>
          </a:bodyPr>
          <a:lstStyle/>
          <a:p>
            <a:r>
              <a:rPr kumimoji="1" lang="ja-JP" altLang="en-US" dirty="0"/>
              <a:t>研究目的</a:t>
            </a:r>
            <a:r>
              <a:rPr lang="ja-JP" altLang="en-US" dirty="0"/>
              <a:t>・目標</a:t>
            </a:r>
            <a:endParaRPr kumimoji="1" lang="ja-JP" altLang="en-US" dirty="0"/>
          </a:p>
        </p:txBody>
      </p:sp>
      <p:sp>
        <p:nvSpPr>
          <p:cNvPr id="3" name="コンテンツ プレースホルダー 2"/>
          <p:cNvSpPr>
            <a:spLocks noGrp="1"/>
          </p:cNvSpPr>
          <p:nvPr>
            <p:ph idx="1"/>
          </p:nvPr>
        </p:nvSpPr>
        <p:spPr>
          <a:xfrm>
            <a:off x="290420" y="2122880"/>
            <a:ext cx="8563160" cy="3661944"/>
          </a:xfrm>
        </p:spPr>
        <p:txBody>
          <a:bodyPr>
            <a:noAutofit/>
          </a:bodyPr>
          <a:lstStyle/>
          <a:p>
            <a:r>
              <a:rPr lang="en-US" altLang="ja-JP" sz="2100" b="1" dirty="0"/>
              <a:t>&lt;</a:t>
            </a:r>
            <a:r>
              <a:rPr lang="ja-JP" altLang="en-US" sz="2100" b="1" dirty="0"/>
              <a:t>目的</a:t>
            </a:r>
            <a:r>
              <a:rPr lang="en-US" altLang="ja-JP" sz="2100" b="1" dirty="0"/>
              <a:t>&gt;</a:t>
            </a:r>
          </a:p>
          <a:p>
            <a:r>
              <a:rPr lang="ja-JP" altLang="en-US" sz="2100" dirty="0"/>
              <a:t>資金力を持たない店舗でも導入しやすく、安価で人手のかからないスマートモビリティレジシステムの提案と開発</a:t>
            </a:r>
            <a:endParaRPr lang="en-US" altLang="ja-JP" sz="2100" dirty="0"/>
          </a:p>
          <a:p>
            <a:r>
              <a:rPr lang="en-US" altLang="ja-JP" sz="2100" b="1" dirty="0"/>
              <a:t>&lt;</a:t>
            </a:r>
            <a:r>
              <a:rPr lang="ja-JP" altLang="en-US" sz="2100" b="1" dirty="0"/>
              <a:t>目標</a:t>
            </a:r>
            <a:r>
              <a:rPr lang="en-US" altLang="ja-JP" sz="2100" b="1" dirty="0"/>
              <a:t>&gt;</a:t>
            </a:r>
          </a:p>
          <a:p>
            <a:r>
              <a:rPr lang="ja-JP" altLang="en-US" sz="2100" dirty="0"/>
              <a:t>グループで</a:t>
            </a:r>
            <a:r>
              <a:rPr lang="en-US" altLang="ja-JP" sz="2100" dirty="0"/>
              <a:t>V</a:t>
            </a:r>
            <a:r>
              <a:rPr lang="ja-JP" altLang="en-US" sz="2100" dirty="0"/>
              <a:t>字開発モデルに基づいて開発</a:t>
            </a:r>
            <a:endParaRPr lang="en-US" altLang="ja-JP" sz="2100" dirty="0"/>
          </a:p>
          <a:p>
            <a:r>
              <a:rPr lang="ja-JP" altLang="en-US" sz="2100" spc="0" dirty="0"/>
              <a:t>ラズベリーパイと</a:t>
            </a:r>
            <a:r>
              <a:rPr lang="en-US" altLang="ja-JP" sz="2100" spc="0" dirty="0"/>
              <a:t>Web</a:t>
            </a:r>
            <a:r>
              <a:rPr lang="ja-JP" altLang="en-US" sz="2100" spc="0" dirty="0"/>
              <a:t>カメラを使用し、商品をバーコードの番号で判断</a:t>
            </a:r>
          </a:p>
          <a:p>
            <a:r>
              <a:rPr lang="ja-JP" altLang="en-US" sz="2100" spc="0" dirty="0"/>
              <a:t>商品の取捨選択から決済に至るまでの一連の流れを行えるシステムの開発</a:t>
            </a:r>
          </a:p>
        </p:txBody>
      </p:sp>
      <p:sp>
        <p:nvSpPr>
          <p:cNvPr id="4" name="スライド番号プレースホルダー 3"/>
          <p:cNvSpPr>
            <a:spLocks noGrp="1"/>
          </p:cNvSpPr>
          <p:nvPr>
            <p:ph type="sldNum" sz="quarter" idx="12"/>
          </p:nvPr>
        </p:nvSpPr>
        <p:spPr/>
        <p:txBody>
          <a:bodyPr/>
          <a:lstStyle/>
          <a:p>
            <a:fld id="{3C3988C9-8C6C-49D7-8D82-24DA391FB063}" type="slidenum">
              <a:rPr kumimoji="1" lang="ja-JP" altLang="en-US" smtClean="0"/>
              <a:t>3</a:t>
            </a:fld>
            <a:endParaRPr kumimoji="1" lang="ja-JP" altLang="en-US"/>
          </a:p>
        </p:txBody>
      </p:sp>
    </p:spTree>
    <p:extLst>
      <p:ext uri="{BB962C8B-B14F-4D97-AF65-F5344CB8AC3E}">
        <p14:creationId xmlns:p14="http://schemas.microsoft.com/office/powerpoint/2010/main" val="2205960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立体のイラスト（四角柱・直方体）"/>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615052" y="2950895"/>
            <a:ext cx="871538" cy="1428750"/>
          </a:xfrm>
          <a:prstGeom prst="rect">
            <a:avLst/>
          </a:prstGeom>
          <a:noFill/>
        </p:spPr>
      </p:pic>
      <p:pic>
        <p:nvPicPr>
          <p:cNvPr id="1040" name="Picture 16" descr="ショッピングカートを押している女性のイラスト"/>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3864088" y="2450209"/>
            <a:ext cx="2007077" cy="2112713"/>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lang="ja-JP" altLang="en-US" dirty="0">
                <a:solidFill>
                  <a:schemeClr val="bg1">
                    <a:lumMod val="75000"/>
                  </a:schemeClr>
                </a:solidFill>
                <a:latin typeface="Bauhaus 93" panose="04030905020B02020C02" pitchFamily="82" charset="0"/>
              </a:rPr>
              <a:t>　　　　　　　　　　　</a:t>
            </a:r>
            <a:r>
              <a:rPr lang="en-US" altLang="ja-JP" dirty="0">
                <a:solidFill>
                  <a:schemeClr val="bg1">
                    <a:lumMod val="75000"/>
                  </a:schemeClr>
                </a:solidFill>
                <a:latin typeface="Bauhaus 93" panose="04030905020B02020C02" pitchFamily="82" charset="0"/>
              </a:rPr>
              <a:t>Summary</a:t>
            </a:r>
            <a:endParaRPr kumimoji="1" lang="ja-JP" altLang="en-US" dirty="0">
              <a:solidFill>
                <a:schemeClr val="bg1">
                  <a:lumMod val="75000"/>
                </a:schemeClr>
              </a:solidFill>
              <a:latin typeface="Bauhaus 93" panose="04030905020B02020C02" pitchFamily="82" charset="0"/>
            </a:endParaRPr>
          </a:p>
        </p:txBody>
      </p:sp>
      <p:sp>
        <p:nvSpPr>
          <p:cNvPr id="5" name="スライド番号プレースホルダー 4"/>
          <p:cNvSpPr>
            <a:spLocks noGrp="1"/>
          </p:cNvSpPr>
          <p:nvPr>
            <p:ph type="sldNum" sz="quarter" idx="12"/>
          </p:nvPr>
        </p:nvSpPr>
        <p:spPr/>
        <p:txBody>
          <a:bodyPr/>
          <a:lstStyle/>
          <a:p>
            <a:fld id="{3C3988C9-8C6C-49D7-8D82-24DA391FB063}" type="slidenum">
              <a:rPr kumimoji="1" lang="ja-JP" altLang="en-US" smtClean="0"/>
              <a:t>4</a:t>
            </a:fld>
            <a:endParaRPr kumimoji="1" lang="ja-JP" altLang="en-US"/>
          </a:p>
        </p:txBody>
      </p:sp>
      <p:pic>
        <p:nvPicPr>
          <p:cNvPr id="1032" name="Picture 8" descr="ショッピングカートのイラスト（買い物）"/>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1487806" y="2857465"/>
            <a:ext cx="1695790" cy="163219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アクションカメラのイラスト"/>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4807551" y="3418329"/>
            <a:ext cx="306818" cy="30681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ショッピングカートのイラスト（買い物）"/>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6499003" y="3021212"/>
            <a:ext cx="1695790" cy="1632198"/>
          </a:xfrm>
          <a:prstGeom prst="rect">
            <a:avLst/>
          </a:prstGeom>
          <a:noFill/>
          <a:extLst>
            <a:ext uri="{909E8E84-426E-40DD-AFC4-6F175D3DCCD1}">
              <a14:hiddenFill xmlns:a14="http://schemas.microsoft.com/office/drawing/2010/main">
                <a:solidFill>
                  <a:srgbClr val="FFFFFF"/>
                </a:solidFill>
              </a14:hiddenFill>
            </a:ext>
          </a:extLst>
        </p:spPr>
      </p:pic>
      <p:pic>
        <p:nvPicPr>
          <p:cNvPr id="6" name="図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7240" y="721209"/>
            <a:ext cx="3565528" cy="1244087"/>
          </a:xfrm>
          <a:prstGeom prst="rect">
            <a:avLst/>
          </a:prstGeom>
        </p:spPr>
      </p:pic>
      <p:sp>
        <p:nvSpPr>
          <p:cNvPr id="7" name="右矢印 6"/>
          <p:cNvSpPr/>
          <p:nvPr/>
        </p:nvSpPr>
        <p:spPr>
          <a:xfrm>
            <a:off x="3384847" y="3506565"/>
            <a:ext cx="479240" cy="249827"/>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ja-JP" altLang="en-US" sz="1350" dirty="0">
              <a:solidFill>
                <a:prstClr val="white"/>
              </a:solidFill>
              <a:latin typeface="Calibri" panose="020F0502020204030204"/>
              <a:ea typeface="ＭＳ Ｐゴシック" panose="020B0600070205080204" pitchFamily="50" charset="-128"/>
            </a:endParaRPr>
          </a:p>
        </p:txBody>
      </p:sp>
      <p:sp>
        <p:nvSpPr>
          <p:cNvPr id="21" name="右矢印 20"/>
          <p:cNvSpPr/>
          <p:nvPr/>
        </p:nvSpPr>
        <p:spPr>
          <a:xfrm>
            <a:off x="6073725" y="3506565"/>
            <a:ext cx="479240" cy="249827"/>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ja-JP" altLang="en-US" sz="1350" dirty="0">
              <a:solidFill>
                <a:prstClr val="white"/>
              </a:solidFill>
              <a:latin typeface="Calibri" panose="020F0502020204030204"/>
              <a:ea typeface="ＭＳ Ｐゴシック" panose="020B0600070205080204" pitchFamily="50" charset="-128"/>
            </a:endParaRPr>
          </a:p>
        </p:txBody>
      </p:sp>
      <p:pic>
        <p:nvPicPr>
          <p:cNvPr id="22" name="Picture 10" descr="アクションカメラのイラスト"/>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6879570" y="3283938"/>
            <a:ext cx="306818" cy="30681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電子マネー払いのイラスト"/>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67063" y="2654719"/>
            <a:ext cx="1190764" cy="1287312"/>
          </a:xfrm>
          <a:prstGeom prst="rect">
            <a:avLst/>
          </a:prstGeom>
          <a:noFill/>
          <a:extLst>
            <a:ext uri="{909E8E84-426E-40DD-AFC4-6F175D3DCCD1}">
              <a14:hiddenFill xmlns:a14="http://schemas.microsoft.com/office/drawing/2010/main">
                <a:solidFill>
                  <a:srgbClr val="FFFFFF"/>
                </a:solidFill>
              </a14:hiddenFill>
            </a:ext>
          </a:extLst>
        </p:spPr>
      </p:pic>
      <p:sp>
        <p:nvSpPr>
          <p:cNvPr id="3" name="フローチャート: 処理 2"/>
          <p:cNvSpPr/>
          <p:nvPr/>
        </p:nvSpPr>
        <p:spPr>
          <a:xfrm>
            <a:off x="1327448" y="3914590"/>
            <a:ext cx="691622" cy="874817"/>
          </a:xfrm>
          <a:prstGeom prst="flowChartProcess">
            <a:avLst/>
          </a:prstGeom>
          <a:solidFill>
            <a:srgbClr val="7E7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ja-JP" altLang="en-US" sz="1350" dirty="0">
              <a:solidFill>
                <a:prstClr val="white"/>
              </a:solidFill>
              <a:latin typeface="Calibri" panose="020F0502020204030204"/>
              <a:ea typeface="ＭＳ Ｐゴシック" panose="020B0600070205080204" pitchFamily="50" charset="-128"/>
            </a:endParaRPr>
          </a:p>
        </p:txBody>
      </p:sp>
      <p:pic>
        <p:nvPicPr>
          <p:cNvPr id="25" name="Picture 10" descr="アクションカメラのイラスト"/>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1914311" y="3138659"/>
            <a:ext cx="306818" cy="306818"/>
          </a:xfrm>
          <a:prstGeom prst="rect">
            <a:avLst/>
          </a:prstGeom>
          <a:noFill/>
          <a:extLst>
            <a:ext uri="{909E8E84-426E-40DD-AFC4-6F175D3DCCD1}">
              <a14:hiddenFill xmlns:a14="http://schemas.microsoft.com/office/drawing/2010/main">
                <a:solidFill>
                  <a:srgbClr val="FFFFFF"/>
                </a:solidFill>
              </a14:hiddenFill>
            </a:ext>
          </a:extLst>
        </p:spPr>
      </p:pic>
      <p:sp>
        <p:nvSpPr>
          <p:cNvPr id="24" name="正方形/長方形 23"/>
          <p:cNvSpPr/>
          <p:nvPr/>
        </p:nvSpPr>
        <p:spPr>
          <a:xfrm>
            <a:off x="4656221" y="3021212"/>
            <a:ext cx="3753142" cy="154171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8" name="テキスト ボックス 7"/>
          <p:cNvSpPr txBox="1"/>
          <p:nvPr/>
        </p:nvSpPr>
        <p:spPr>
          <a:xfrm>
            <a:off x="739271" y="4911856"/>
            <a:ext cx="2444325" cy="646331"/>
          </a:xfrm>
          <a:prstGeom prst="rect">
            <a:avLst/>
          </a:prstGeom>
          <a:solidFill>
            <a:schemeClr val="bg1">
              <a:lumMod val="95000"/>
            </a:schemeClr>
          </a:solidFill>
        </p:spPr>
        <p:txBody>
          <a:bodyPr wrap="square" rtlCol="0">
            <a:spAutoFit/>
          </a:bodyPr>
          <a:lstStyle/>
          <a:p>
            <a:r>
              <a:rPr lang="ja-JP" altLang="en-US"/>
              <a:t>顧客情報とカゴ情報を結びつける</a:t>
            </a:r>
          </a:p>
        </p:txBody>
      </p:sp>
      <p:sp>
        <p:nvSpPr>
          <p:cNvPr id="26" name="テキスト ボックス 25"/>
          <p:cNvSpPr txBox="1"/>
          <p:nvPr/>
        </p:nvSpPr>
        <p:spPr>
          <a:xfrm>
            <a:off x="7346898" y="4951678"/>
            <a:ext cx="847895" cy="369332"/>
          </a:xfrm>
          <a:prstGeom prst="rect">
            <a:avLst/>
          </a:prstGeom>
          <a:solidFill>
            <a:schemeClr val="bg1">
              <a:lumMod val="95000"/>
            </a:schemeClr>
          </a:solidFill>
        </p:spPr>
        <p:txBody>
          <a:bodyPr wrap="square" rtlCol="0">
            <a:spAutoFit/>
          </a:bodyPr>
          <a:lstStyle/>
          <a:p>
            <a:r>
              <a:rPr lang="ja-JP" altLang="en-US" dirty="0"/>
              <a:t>決済</a:t>
            </a:r>
          </a:p>
        </p:txBody>
      </p:sp>
      <p:sp>
        <p:nvSpPr>
          <p:cNvPr id="27" name="テキスト ボックス 26"/>
          <p:cNvSpPr txBox="1"/>
          <p:nvPr/>
        </p:nvSpPr>
        <p:spPr>
          <a:xfrm>
            <a:off x="3914693" y="4951678"/>
            <a:ext cx="2584310" cy="369332"/>
          </a:xfrm>
          <a:prstGeom prst="rect">
            <a:avLst/>
          </a:prstGeom>
          <a:solidFill>
            <a:schemeClr val="bg1">
              <a:lumMod val="95000"/>
            </a:schemeClr>
          </a:solidFill>
        </p:spPr>
        <p:txBody>
          <a:bodyPr wrap="square" rtlCol="0">
            <a:spAutoFit/>
          </a:bodyPr>
          <a:lstStyle/>
          <a:p>
            <a:r>
              <a:rPr lang="ja-JP" altLang="en-US"/>
              <a:t>カゴ上で商品情報取得</a:t>
            </a:r>
          </a:p>
        </p:txBody>
      </p:sp>
      <p:sp>
        <p:nvSpPr>
          <p:cNvPr id="11" name="テキスト ボックス 10">
            <a:extLst>
              <a:ext uri="{FF2B5EF4-FFF2-40B4-BE49-F238E27FC236}">
                <a16:creationId xmlns:a16="http://schemas.microsoft.com/office/drawing/2014/main" id="{B1EFC114-D5FA-4AF2-84E1-7286DCEEDAF8}"/>
              </a:ext>
            </a:extLst>
          </p:cNvPr>
          <p:cNvSpPr txBox="1"/>
          <p:nvPr/>
        </p:nvSpPr>
        <p:spPr>
          <a:xfrm>
            <a:off x="5809246" y="2582328"/>
            <a:ext cx="2754284" cy="415498"/>
          </a:xfrm>
          <a:prstGeom prst="rect">
            <a:avLst/>
          </a:prstGeom>
          <a:noFill/>
        </p:spPr>
        <p:txBody>
          <a:bodyPr wrap="square" rtlCol="0">
            <a:spAutoFit/>
          </a:bodyPr>
          <a:lstStyle/>
          <a:p>
            <a:r>
              <a:rPr lang="ja-JP" altLang="en-US" sz="2100" dirty="0">
                <a:solidFill>
                  <a:srgbClr val="FF0000"/>
                </a:solidFill>
              </a:rPr>
              <a:t>実装部分</a:t>
            </a:r>
          </a:p>
        </p:txBody>
      </p:sp>
    </p:spTree>
    <p:extLst>
      <p:ext uri="{BB962C8B-B14F-4D97-AF65-F5344CB8AC3E}">
        <p14:creationId xmlns:p14="http://schemas.microsoft.com/office/powerpoint/2010/main" val="177986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1072203"/>
            <a:ext cx="7543800" cy="608277"/>
          </a:xfrm>
        </p:spPr>
        <p:txBody>
          <a:bodyPr>
            <a:normAutofit fontScale="90000"/>
          </a:bodyPr>
          <a:lstStyle/>
          <a:p>
            <a:r>
              <a:rPr kumimoji="1" lang="ja-JP" altLang="en-US" dirty="0"/>
              <a:t>システムの動作の概要</a:t>
            </a:r>
          </a:p>
        </p:txBody>
      </p:sp>
      <p:sp>
        <p:nvSpPr>
          <p:cNvPr id="3" name="スライド番号プレースホルダー 2"/>
          <p:cNvSpPr>
            <a:spLocks noGrp="1"/>
          </p:cNvSpPr>
          <p:nvPr>
            <p:ph type="sldNum" sz="quarter" idx="12"/>
          </p:nvPr>
        </p:nvSpPr>
        <p:spPr/>
        <p:txBody>
          <a:bodyPr/>
          <a:lstStyle/>
          <a:p>
            <a:pPr defTabSz="685800">
              <a:defRPr/>
            </a:pPr>
            <a:fld id="{3C3988C9-8C6C-49D7-8D82-24DA391FB063}" type="slidenum">
              <a:rPr lang="ja-JP" altLang="en-US">
                <a:latin typeface="Calibri" panose="020F0502020204030204"/>
                <a:ea typeface="ＭＳ Ｐゴシック" panose="020B0600070205080204" pitchFamily="50" charset="-128"/>
              </a:rPr>
              <a:pPr defTabSz="685800">
                <a:defRPr/>
              </a:pPr>
              <a:t>5</a:t>
            </a:fld>
            <a:endParaRPr lang="ja-JP" altLang="en-US" dirty="0">
              <a:latin typeface="Calibri" panose="020F0502020204030204"/>
              <a:ea typeface="ＭＳ Ｐゴシック" panose="020B0600070205080204" pitchFamily="50" charset="-128"/>
            </a:endParaRPr>
          </a:p>
        </p:txBody>
      </p:sp>
      <p:sp>
        <p:nvSpPr>
          <p:cNvPr id="6" name="正方形/長方形 5"/>
          <p:cNvSpPr/>
          <p:nvPr/>
        </p:nvSpPr>
        <p:spPr>
          <a:xfrm>
            <a:off x="5642257" y="2093397"/>
            <a:ext cx="3390716" cy="3492263"/>
          </a:xfrm>
          <a:prstGeom prst="rect">
            <a:avLst/>
          </a:prstGeom>
          <a:ln w="762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sz="1350"/>
          </a:p>
        </p:txBody>
      </p:sp>
      <p:grpSp>
        <p:nvGrpSpPr>
          <p:cNvPr id="4" name="グループ化 3"/>
          <p:cNvGrpSpPr/>
          <p:nvPr/>
        </p:nvGrpSpPr>
        <p:grpSpPr>
          <a:xfrm>
            <a:off x="71118" y="2159151"/>
            <a:ext cx="8732696" cy="3443612"/>
            <a:chOff x="94824" y="1735867"/>
            <a:chExt cx="11643594" cy="4591483"/>
          </a:xfrm>
        </p:grpSpPr>
        <p:sp>
          <p:nvSpPr>
            <p:cNvPr id="29" name="角丸四角形 28"/>
            <p:cNvSpPr/>
            <p:nvPr/>
          </p:nvSpPr>
          <p:spPr>
            <a:xfrm>
              <a:off x="94824" y="1758671"/>
              <a:ext cx="6660681" cy="456867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ja-JP" altLang="en-US" sz="1350">
                <a:solidFill>
                  <a:prstClr val="white"/>
                </a:solidFill>
                <a:latin typeface="Calibri" panose="020F0502020204030204"/>
                <a:ea typeface="ＭＳ Ｐゴシック" panose="020B0600070205080204" pitchFamily="50" charset="-128"/>
              </a:endParaRPr>
            </a:p>
          </p:txBody>
        </p:sp>
        <p:cxnSp>
          <p:nvCxnSpPr>
            <p:cNvPr id="18" name="直線コネクタ 17"/>
            <p:cNvCxnSpPr/>
            <p:nvPr/>
          </p:nvCxnSpPr>
          <p:spPr>
            <a:xfrm>
              <a:off x="2348564" y="4564739"/>
              <a:ext cx="4397114" cy="0"/>
            </a:xfrm>
            <a:prstGeom prst="line">
              <a:avLst/>
            </a:prstGeom>
            <a:ln w="38100">
              <a:solidFill>
                <a:schemeClr val="accent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pic>
          <p:nvPicPr>
            <p:cNvPr id="1030" name="Picture 6" descr="https://d2air1d4eqhwg2.cloudfront.net/images/3050/500x500/afb526e7-8cad-4874-a210-74aa7d09dbd4.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503" t="17648" r="10352" b="15675"/>
            <a:stretch/>
          </p:blipFill>
          <p:spPr bwMode="auto">
            <a:xfrm>
              <a:off x="842224" y="2586779"/>
              <a:ext cx="1506340" cy="12690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6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9529" y="1970802"/>
              <a:ext cx="1250497" cy="1250497"/>
            </a:xfrm>
            <a:prstGeom prst="rect">
              <a:avLst/>
            </a:prstGeom>
            <a:noFill/>
            <a:extLst>
              <a:ext uri="{909E8E84-426E-40DD-AFC4-6F175D3DCCD1}">
                <a14:hiddenFill xmlns:a14="http://schemas.microsoft.com/office/drawing/2010/main">
                  <a:solidFill>
                    <a:srgbClr val="FFFFFF"/>
                  </a:solidFill>
                </a14:hiddenFill>
              </a:ext>
            </a:extLst>
          </p:spPr>
        </p:pic>
        <p:sp>
          <p:nvSpPr>
            <p:cNvPr id="13" name="正方形/長方形 12"/>
            <p:cNvSpPr/>
            <p:nvPr/>
          </p:nvSpPr>
          <p:spPr>
            <a:xfrm>
              <a:off x="3904366" y="3918857"/>
              <a:ext cx="1690148" cy="91423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ja-JP" altLang="en-US" sz="2100" dirty="0">
                  <a:solidFill>
                    <a:prstClr val="black">
                      <a:lumMod val="85000"/>
                      <a:lumOff val="15000"/>
                    </a:prstClr>
                  </a:solidFill>
                  <a:latin typeface="Calibri" panose="020F0502020204030204"/>
                  <a:ea typeface="ＭＳ Ｐゴシック" panose="020B0600070205080204" pitchFamily="50" charset="-128"/>
                </a:rPr>
                <a:t>商品</a:t>
              </a:r>
            </a:p>
          </p:txBody>
        </p:sp>
        <p:sp>
          <p:nvSpPr>
            <p:cNvPr id="14" name="テキスト ボックス 13"/>
            <p:cNvSpPr txBox="1"/>
            <p:nvPr/>
          </p:nvSpPr>
          <p:spPr>
            <a:xfrm>
              <a:off x="4770702" y="3558360"/>
              <a:ext cx="2196256" cy="553997"/>
            </a:xfrm>
            <a:prstGeom prst="rect">
              <a:avLst/>
            </a:prstGeom>
            <a:noFill/>
          </p:spPr>
          <p:txBody>
            <a:bodyPr wrap="square" rtlCol="0">
              <a:spAutoFit/>
            </a:bodyPr>
            <a:lstStyle/>
            <a:p>
              <a:pPr defTabSz="685800">
                <a:defRPr/>
              </a:pPr>
              <a:r>
                <a:rPr lang="ja-JP" altLang="en-US" sz="2100" dirty="0">
                  <a:solidFill>
                    <a:prstClr val="black"/>
                  </a:solidFill>
                  <a:latin typeface="Calibri" panose="020F0502020204030204"/>
                  <a:ea typeface="ＭＳ Ｐゴシック" panose="020B0600070205080204" pitchFamily="50" charset="-128"/>
                </a:rPr>
                <a:t>バーコード</a:t>
              </a:r>
            </a:p>
          </p:txBody>
        </p:sp>
        <p:sp>
          <p:nvSpPr>
            <p:cNvPr id="15" name="正方形/長方形 14"/>
            <p:cNvSpPr/>
            <p:nvPr/>
          </p:nvSpPr>
          <p:spPr>
            <a:xfrm>
              <a:off x="4018807" y="3913729"/>
              <a:ext cx="861332" cy="129282"/>
            </a:xfrm>
            <a:prstGeom prst="rect">
              <a:avLst/>
            </a:prstGeom>
            <a:pattFill prst="narVert">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ja-JP" altLang="en-US" sz="1350">
                <a:solidFill>
                  <a:prstClr val="white"/>
                </a:solidFill>
                <a:latin typeface="Calibri" panose="020F0502020204030204"/>
                <a:ea typeface="ＭＳ Ｐゴシック" panose="020B0600070205080204" pitchFamily="50" charset="-128"/>
              </a:endParaRPr>
            </a:p>
          </p:txBody>
        </p:sp>
        <p:sp>
          <p:nvSpPr>
            <p:cNvPr id="23" name="テキスト ボックス 22"/>
            <p:cNvSpPr txBox="1"/>
            <p:nvPr/>
          </p:nvSpPr>
          <p:spPr>
            <a:xfrm>
              <a:off x="533396" y="1908378"/>
              <a:ext cx="2123996" cy="553997"/>
            </a:xfrm>
            <a:prstGeom prst="rect">
              <a:avLst/>
            </a:prstGeom>
            <a:solidFill>
              <a:srgbClr val="FF0066"/>
            </a:solidFill>
          </p:spPr>
          <p:txBody>
            <a:bodyPr wrap="square" rtlCol="0">
              <a:spAutoFit/>
            </a:bodyPr>
            <a:lstStyle/>
            <a:p>
              <a:pPr defTabSz="685800">
                <a:defRPr/>
              </a:pPr>
              <a:r>
                <a:rPr lang="en-US" altLang="ja-JP" sz="2100">
                  <a:solidFill>
                    <a:prstClr val="white"/>
                  </a:solidFill>
                  <a:latin typeface="Calibri" panose="020F0502020204030204"/>
                  <a:ea typeface="ＭＳ Ｐゴシック" panose="020B0600070205080204" pitchFamily="50" charset="-128"/>
                </a:rPr>
                <a:t>Raspberry pi</a:t>
              </a:r>
              <a:endParaRPr lang="ja-JP" altLang="en-US" sz="2100">
                <a:solidFill>
                  <a:prstClr val="white"/>
                </a:solidFill>
                <a:latin typeface="Calibri" panose="020F0502020204030204"/>
                <a:ea typeface="ＭＳ Ｐゴシック" panose="020B0600070205080204" pitchFamily="50" charset="-128"/>
              </a:endParaRPr>
            </a:p>
          </p:txBody>
        </p:sp>
        <p:cxnSp>
          <p:nvCxnSpPr>
            <p:cNvPr id="20" name="直線矢印コネクタ 19"/>
            <p:cNvCxnSpPr>
              <a:endCxn id="15" idx="0"/>
            </p:cNvCxnSpPr>
            <p:nvPr/>
          </p:nvCxnSpPr>
          <p:spPr>
            <a:xfrm>
              <a:off x="4444777" y="3061624"/>
              <a:ext cx="4696" cy="852105"/>
            </a:xfrm>
            <a:prstGeom prst="straightConnector1">
              <a:avLst/>
            </a:prstGeom>
            <a:ln w="984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2875807" y="4833094"/>
              <a:ext cx="3869871" cy="138628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defTabSz="685800">
                <a:defRPr/>
              </a:pPr>
              <a:endParaRPr lang="ja-JP" altLang="en-US" sz="1350">
                <a:solidFill>
                  <a:prstClr val="black"/>
                </a:solidFill>
                <a:latin typeface="Calibri" panose="020F0502020204030204"/>
                <a:ea typeface="ＭＳ Ｐゴシック" panose="020B0600070205080204" pitchFamily="50" charset="-128"/>
              </a:endParaRPr>
            </a:p>
          </p:txBody>
        </p:sp>
        <p:pic>
          <p:nvPicPr>
            <p:cNvPr id="1040" name="Picture 16" descr="サーバーのイラスト（1台）"/>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5373" y="2956464"/>
              <a:ext cx="2055508" cy="2432554"/>
            </a:xfrm>
            <a:prstGeom prst="rect">
              <a:avLst/>
            </a:prstGeom>
            <a:noFill/>
            <a:extLst>
              <a:ext uri="{909E8E84-426E-40DD-AFC4-6F175D3DCCD1}">
                <a14:hiddenFill xmlns:a14="http://schemas.microsoft.com/office/drawing/2010/main">
                  <a:solidFill>
                    <a:srgbClr val="FFFFFF"/>
                  </a:solidFill>
                </a14:hiddenFill>
              </a:ext>
            </a:extLst>
          </p:spPr>
        </p:pic>
        <p:sp>
          <p:nvSpPr>
            <p:cNvPr id="43" name="角丸四角形 42"/>
            <p:cNvSpPr/>
            <p:nvPr/>
          </p:nvSpPr>
          <p:spPr>
            <a:xfrm>
              <a:off x="7735200" y="1735867"/>
              <a:ext cx="4003218" cy="4568679"/>
            </a:xfrm>
            <a:prstGeom prst="round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ja-JP" altLang="en-US" sz="1350">
                <a:solidFill>
                  <a:prstClr val="white"/>
                </a:solidFill>
                <a:latin typeface="Calibri" panose="020F0502020204030204"/>
                <a:ea typeface="ＭＳ Ｐゴシック" panose="020B0600070205080204" pitchFamily="50" charset="-128"/>
              </a:endParaRPr>
            </a:p>
          </p:txBody>
        </p:sp>
        <p:sp>
          <p:nvSpPr>
            <p:cNvPr id="31" name="右矢印 30"/>
            <p:cNvSpPr/>
            <p:nvPr/>
          </p:nvSpPr>
          <p:spPr>
            <a:xfrm>
              <a:off x="5976200" y="2868527"/>
              <a:ext cx="1345689" cy="926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ja-JP" altLang="en-US" sz="1350">
                <a:solidFill>
                  <a:prstClr val="white"/>
                </a:solidFill>
                <a:latin typeface="Calibri" panose="020F0502020204030204"/>
                <a:ea typeface="ＭＳ Ｐゴシック" panose="020B0600070205080204" pitchFamily="50" charset="-128"/>
              </a:endParaRPr>
            </a:p>
          </p:txBody>
        </p:sp>
        <p:sp>
          <p:nvSpPr>
            <p:cNvPr id="45" name="右矢印 44"/>
            <p:cNvSpPr/>
            <p:nvPr/>
          </p:nvSpPr>
          <p:spPr>
            <a:xfrm flipH="1">
              <a:off x="5978745" y="4433436"/>
              <a:ext cx="1345689" cy="926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ja-JP" altLang="en-US" sz="1350">
                <a:solidFill>
                  <a:prstClr val="white"/>
                </a:solidFill>
                <a:latin typeface="Calibri" panose="020F0502020204030204"/>
                <a:ea typeface="ＭＳ Ｐゴシック" panose="020B0600070205080204" pitchFamily="50" charset="-128"/>
              </a:endParaRPr>
            </a:p>
          </p:txBody>
        </p:sp>
        <p:sp>
          <p:nvSpPr>
            <p:cNvPr id="46" name="テキスト ボックス 45"/>
            <p:cNvSpPr txBox="1"/>
            <p:nvPr/>
          </p:nvSpPr>
          <p:spPr>
            <a:xfrm>
              <a:off x="8356860" y="1904430"/>
              <a:ext cx="1341693" cy="553997"/>
            </a:xfrm>
            <a:prstGeom prst="rect">
              <a:avLst/>
            </a:prstGeom>
            <a:solidFill>
              <a:schemeClr val="accent5"/>
            </a:solidFill>
          </p:spPr>
          <p:txBody>
            <a:bodyPr wrap="square" rtlCol="0">
              <a:spAutoFit/>
            </a:bodyPr>
            <a:lstStyle/>
            <a:p>
              <a:pPr defTabSz="685800">
                <a:defRPr/>
              </a:pPr>
              <a:r>
                <a:rPr lang="ja-JP" altLang="en-US" sz="2100" dirty="0">
                  <a:solidFill>
                    <a:prstClr val="white"/>
                  </a:solidFill>
                  <a:latin typeface="Calibri" panose="020F0502020204030204"/>
                  <a:ea typeface="ＭＳ Ｐゴシック" panose="020B0600070205080204" pitchFamily="50" charset="-128"/>
                </a:rPr>
                <a:t>サーバ</a:t>
              </a:r>
            </a:p>
          </p:txBody>
        </p:sp>
        <p:sp>
          <p:nvSpPr>
            <p:cNvPr id="47" name="テキスト ボックス 46"/>
            <p:cNvSpPr txBox="1"/>
            <p:nvPr/>
          </p:nvSpPr>
          <p:spPr>
            <a:xfrm>
              <a:off x="5110374" y="1880514"/>
              <a:ext cx="3116096" cy="984885"/>
            </a:xfrm>
            <a:prstGeom prst="rect">
              <a:avLst/>
            </a:prstGeom>
            <a:solidFill>
              <a:schemeClr val="bg1">
                <a:lumMod val="95000"/>
              </a:schemeClr>
            </a:solidFill>
          </p:spPr>
          <p:txBody>
            <a:bodyPr wrap="square" rtlCol="0">
              <a:spAutoFit/>
            </a:bodyPr>
            <a:lstStyle/>
            <a:p>
              <a:pPr defTabSz="685800">
                <a:defRPr/>
              </a:pPr>
              <a:r>
                <a:rPr lang="ja-JP" altLang="en-US" sz="2100" dirty="0">
                  <a:solidFill>
                    <a:prstClr val="black">
                      <a:lumMod val="85000"/>
                      <a:lumOff val="15000"/>
                    </a:prstClr>
                  </a:solidFill>
                  <a:latin typeface="Calibri" panose="020F0502020204030204"/>
                  <a:ea typeface="ＭＳ Ｐゴシック" panose="020B0600070205080204" pitchFamily="50" charset="-128"/>
                </a:rPr>
                <a:t>画像データ</a:t>
              </a:r>
              <a:endParaRPr lang="en-US" altLang="ja-JP" sz="2100" dirty="0">
                <a:solidFill>
                  <a:prstClr val="black">
                    <a:lumMod val="85000"/>
                    <a:lumOff val="15000"/>
                  </a:prstClr>
                </a:solidFill>
                <a:latin typeface="Calibri" panose="020F0502020204030204"/>
                <a:ea typeface="ＭＳ Ｐゴシック" panose="020B0600070205080204" pitchFamily="50" charset="-128"/>
              </a:endParaRPr>
            </a:p>
            <a:p>
              <a:pPr defTabSz="685800">
                <a:defRPr/>
              </a:pPr>
              <a:r>
                <a:rPr lang="ja-JP" altLang="en-US" sz="2100" dirty="0">
                  <a:solidFill>
                    <a:prstClr val="black">
                      <a:lumMod val="85000"/>
                      <a:lumOff val="15000"/>
                    </a:prstClr>
                  </a:solidFill>
                  <a:latin typeface="Calibri" panose="020F0502020204030204"/>
                  <a:ea typeface="ＭＳ Ｐゴシック" panose="020B0600070205080204" pitchFamily="50" charset="-128"/>
                </a:rPr>
                <a:t>フラグ</a:t>
              </a:r>
              <a:r>
                <a:rPr lang="en-US" altLang="ja-JP" sz="2100" dirty="0">
                  <a:solidFill>
                    <a:prstClr val="black">
                      <a:lumMod val="85000"/>
                      <a:lumOff val="15000"/>
                    </a:prstClr>
                  </a:solidFill>
                  <a:latin typeface="Calibri" panose="020F0502020204030204"/>
                  <a:ea typeface="ＭＳ Ｐゴシック" panose="020B0600070205080204" pitchFamily="50" charset="-128"/>
                </a:rPr>
                <a:t>(</a:t>
              </a:r>
              <a:r>
                <a:rPr lang="ja-JP" altLang="en-US" sz="2100" dirty="0">
                  <a:solidFill>
                    <a:prstClr val="black">
                      <a:lumMod val="85000"/>
                      <a:lumOff val="15000"/>
                    </a:prstClr>
                  </a:solidFill>
                  <a:latin typeface="Calibri" panose="020F0502020204030204"/>
                  <a:ea typeface="ＭＳ Ｐゴシック" panose="020B0600070205080204" pitchFamily="50" charset="-128"/>
                </a:rPr>
                <a:t>追加</a:t>
              </a:r>
              <a:r>
                <a:rPr lang="en-US" altLang="ja-JP" sz="2100" dirty="0">
                  <a:solidFill>
                    <a:prstClr val="black">
                      <a:lumMod val="85000"/>
                      <a:lumOff val="15000"/>
                    </a:prstClr>
                  </a:solidFill>
                  <a:latin typeface="Calibri" panose="020F0502020204030204"/>
                  <a:ea typeface="ＭＳ Ｐゴシック" panose="020B0600070205080204" pitchFamily="50" charset="-128"/>
                </a:rPr>
                <a:t>or</a:t>
              </a:r>
              <a:r>
                <a:rPr lang="ja-JP" altLang="en-US" sz="2100" dirty="0">
                  <a:solidFill>
                    <a:prstClr val="black">
                      <a:lumMod val="85000"/>
                      <a:lumOff val="15000"/>
                    </a:prstClr>
                  </a:solidFill>
                  <a:latin typeface="Calibri" panose="020F0502020204030204"/>
                  <a:ea typeface="ＭＳ Ｐゴシック" panose="020B0600070205080204" pitchFamily="50" charset="-128"/>
                </a:rPr>
                <a:t>削除</a:t>
              </a:r>
              <a:r>
                <a:rPr lang="en-US" altLang="ja-JP" sz="2100" dirty="0">
                  <a:solidFill>
                    <a:prstClr val="black">
                      <a:lumMod val="85000"/>
                      <a:lumOff val="15000"/>
                    </a:prstClr>
                  </a:solidFill>
                  <a:latin typeface="Calibri" panose="020F0502020204030204"/>
                  <a:ea typeface="ＭＳ Ｐゴシック" panose="020B0600070205080204" pitchFamily="50" charset="-128"/>
                </a:rPr>
                <a:t>)</a:t>
              </a:r>
              <a:endParaRPr lang="ja-JP" altLang="en-US" sz="2100" dirty="0">
                <a:solidFill>
                  <a:prstClr val="black">
                    <a:lumMod val="85000"/>
                    <a:lumOff val="15000"/>
                  </a:prstClr>
                </a:solidFill>
                <a:latin typeface="Calibri" panose="020F0502020204030204"/>
                <a:ea typeface="ＭＳ Ｐゴシック" panose="020B0600070205080204" pitchFamily="50" charset="-128"/>
              </a:endParaRPr>
            </a:p>
          </p:txBody>
        </p:sp>
        <p:sp>
          <p:nvSpPr>
            <p:cNvPr id="48" name="テキスト ボックス 47"/>
            <p:cNvSpPr txBox="1"/>
            <p:nvPr/>
          </p:nvSpPr>
          <p:spPr>
            <a:xfrm>
              <a:off x="5848764" y="5428062"/>
              <a:ext cx="1674244" cy="553997"/>
            </a:xfrm>
            <a:prstGeom prst="rect">
              <a:avLst/>
            </a:prstGeom>
            <a:solidFill>
              <a:schemeClr val="bg1">
                <a:lumMod val="95000"/>
              </a:schemeClr>
            </a:solidFill>
          </p:spPr>
          <p:txBody>
            <a:bodyPr wrap="square" rtlCol="0">
              <a:spAutoFit/>
            </a:bodyPr>
            <a:lstStyle/>
            <a:p>
              <a:pPr defTabSz="685800">
                <a:defRPr/>
              </a:pPr>
              <a:r>
                <a:rPr lang="ja-JP" altLang="en-US" sz="2100" dirty="0">
                  <a:solidFill>
                    <a:prstClr val="black">
                      <a:lumMod val="85000"/>
                      <a:lumOff val="15000"/>
                    </a:prstClr>
                  </a:solidFill>
                  <a:latin typeface="Calibri" panose="020F0502020204030204"/>
                  <a:ea typeface="ＭＳ Ｐゴシック" panose="020B0600070205080204" pitchFamily="50" charset="-128"/>
                </a:rPr>
                <a:t>識別結果</a:t>
              </a:r>
            </a:p>
          </p:txBody>
        </p:sp>
        <p:sp>
          <p:nvSpPr>
            <p:cNvPr id="5" name="楕円 4"/>
            <p:cNvSpPr/>
            <p:nvPr/>
          </p:nvSpPr>
          <p:spPr>
            <a:xfrm>
              <a:off x="689812" y="4328719"/>
              <a:ext cx="2457908" cy="157914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685800">
                <a:defRPr/>
              </a:pPr>
              <a:r>
                <a:rPr lang="ja-JP" altLang="en-US" sz="2100" dirty="0">
                  <a:solidFill>
                    <a:prstClr val="black"/>
                  </a:solidFill>
                  <a:latin typeface="Calibri" panose="020F0502020204030204"/>
                  <a:ea typeface="ＭＳ Ｐゴシック" panose="020B0600070205080204" pitchFamily="50" charset="-128"/>
                </a:rPr>
                <a:t>各種</a:t>
              </a:r>
              <a:endParaRPr lang="en-US" altLang="ja-JP" sz="2100" dirty="0">
                <a:solidFill>
                  <a:prstClr val="black"/>
                </a:solidFill>
                <a:latin typeface="Calibri" panose="020F0502020204030204"/>
                <a:ea typeface="ＭＳ Ｐゴシック" panose="020B0600070205080204" pitchFamily="50" charset="-128"/>
              </a:endParaRPr>
            </a:p>
            <a:p>
              <a:pPr algn="ctr" defTabSz="685800">
                <a:defRPr/>
              </a:pPr>
              <a:r>
                <a:rPr lang="ja-JP" altLang="en-US" sz="2100" dirty="0">
                  <a:solidFill>
                    <a:prstClr val="black"/>
                  </a:solidFill>
                  <a:latin typeface="Calibri" panose="020F0502020204030204"/>
                  <a:ea typeface="ＭＳ Ｐゴシック" panose="020B0600070205080204" pitchFamily="50" charset="-128"/>
                </a:rPr>
                <a:t>センサ</a:t>
              </a:r>
            </a:p>
          </p:txBody>
        </p:sp>
        <p:sp>
          <p:nvSpPr>
            <p:cNvPr id="24" name="テキスト ボックス 23">
              <a:extLst>
                <a:ext uri="{FF2B5EF4-FFF2-40B4-BE49-F238E27FC236}">
                  <a16:creationId xmlns:a16="http://schemas.microsoft.com/office/drawing/2014/main" id="{D3408DF2-F7B9-468D-9F2B-AE54E3F60D96}"/>
                </a:ext>
              </a:extLst>
            </p:cNvPr>
            <p:cNvSpPr txBox="1"/>
            <p:nvPr/>
          </p:nvSpPr>
          <p:spPr>
            <a:xfrm>
              <a:off x="9349225" y="2582890"/>
              <a:ext cx="2389193" cy="984885"/>
            </a:xfrm>
            <a:prstGeom prst="rect">
              <a:avLst/>
            </a:prstGeom>
            <a:solidFill>
              <a:schemeClr val="bg1">
                <a:lumMod val="95000"/>
              </a:schemeClr>
            </a:solidFill>
          </p:spPr>
          <p:txBody>
            <a:bodyPr wrap="square" rtlCol="0">
              <a:spAutoFit/>
            </a:bodyPr>
            <a:lstStyle/>
            <a:p>
              <a:pPr defTabSz="685800">
                <a:defRPr/>
              </a:pPr>
              <a:r>
                <a:rPr lang="ja-JP" altLang="en-US" sz="2100" dirty="0">
                  <a:solidFill>
                    <a:prstClr val="black">
                      <a:lumMod val="85000"/>
                      <a:lumOff val="15000"/>
                    </a:prstClr>
                  </a:solidFill>
                  <a:latin typeface="Calibri" panose="020F0502020204030204"/>
                  <a:ea typeface="ＭＳ Ｐゴシック" panose="020B0600070205080204" pitchFamily="50" charset="-128"/>
                </a:rPr>
                <a:t>決済システム</a:t>
              </a:r>
              <a:endParaRPr lang="en-US" altLang="ja-JP" sz="2100" dirty="0">
                <a:solidFill>
                  <a:prstClr val="black">
                    <a:lumMod val="85000"/>
                    <a:lumOff val="15000"/>
                  </a:prstClr>
                </a:solidFill>
                <a:latin typeface="Calibri" panose="020F0502020204030204"/>
                <a:ea typeface="ＭＳ Ｐゴシック" panose="020B0600070205080204" pitchFamily="50" charset="-128"/>
              </a:endParaRPr>
            </a:p>
            <a:p>
              <a:pPr defTabSz="685800">
                <a:defRPr/>
              </a:pPr>
              <a:r>
                <a:rPr lang="ja-JP" altLang="en-US" sz="2100" dirty="0">
                  <a:solidFill>
                    <a:prstClr val="black">
                      <a:lumMod val="85000"/>
                      <a:lumOff val="15000"/>
                    </a:prstClr>
                  </a:solidFill>
                  <a:latin typeface="Calibri" panose="020F0502020204030204"/>
                  <a:ea typeface="ＭＳ Ｐゴシック" panose="020B0600070205080204" pitchFamily="50" charset="-128"/>
                </a:rPr>
                <a:t>商品管理</a:t>
              </a:r>
              <a:r>
                <a:rPr lang="en-US" altLang="ja-JP" sz="2100" dirty="0">
                  <a:solidFill>
                    <a:prstClr val="black">
                      <a:lumMod val="85000"/>
                      <a:lumOff val="15000"/>
                    </a:prstClr>
                  </a:solidFill>
                  <a:latin typeface="Calibri" panose="020F0502020204030204"/>
                  <a:ea typeface="ＭＳ Ｐゴシック" panose="020B0600070205080204" pitchFamily="50" charset="-128"/>
                </a:rPr>
                <a:t>DB</a:t>
              </a:r>
              <a:endParaRPr lang="ja-JP" altLang="en-US" sz="2100" dirty="0">
                <a:solidFill>
                  <a:prstClr val="black">
                    <a:lumMod val="85000"/>
                    <a:lumOff val="15000"/>
                  </a:prstClr>
                </a:solidFill>
                <a:latin typeface="Calibri" panose="020F0502020204030204"/>
                <a:ea typeface="ＭＳ Ｐゴシック" panose="020B0600070205080204" pitchFamily="50" charset="-128"/>
              </a:endParaRPr>
            </a:p>
          </p:txBody>
        </p:sp>
      </p:grpSp>
      <p:sp>
        <p:nvSpPr>
          <p:cNvPr id="7" name="テキスト ボックス 6"/>
          <p:cNvSpPr txBox="1"/>
          <p:nvPr/>
        </p:nvSpPr>
        <p:spPr>
          <a:xfrm>
            <a:off x="6757997" y="1687638"/>
            <a:ext cx="1334693" cy="415498"/>
          </a:xfrm>
          <a:prstGeom prst="rect">
            <a:avLst/>
          </a:prstGeom>
          <a:noFill/>
        </p:spPr>
        <p:txBody>
          <a:bodyPr wrap="square" rtlCol="0">
            <a:spAutoFit/>
          </a:bodyPr>
          <a:lstStyle/>
          <a:p>
            <a:r>
              <a:rPr lang="ja-JP" altLang="en-US" sz="2100" b="1" dirty="0">
                <a:solidFill>
                  <a:srgbClr val="FF0000"/>
                </a:solidFill>
              </a:rPr>
              <a:t>実装担当</a:t>
            </a:r>
          </a:p>
        </p:txBody>
      </p:sp>
    </p:spTree>
    <p:extLst>
      <p:ext uri="{BB962C8B-B14F-4D97-AF65-F5344CB8AC3E}">
        <p14:creationId xmlns:p14="http://schemas.microsoft.com/office/powerpoint/2010/main" val="1516190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ja-JP" altLang="en-US"/>
              <a:t>研究方針</a:t>
            </a:r>
            <a:br>
              <a:rPr kumimoji="1" lang="en-US" altLang="ja-JP"/>
            </a:br>
            <a:r>
              <a:rPr kumimoji="1" lang="en-US" altLang="ja-JP"/>
              <a:t>V</a:t>
            </a:r>
            <a:r>
              <a:rPr kumimoji="1" lang="ja-JP" altLang="en-US"/>
              <a:t>字開発モデル</a:t>
            </a:r>
          </a:p>
        </p:txBody>
      </p:sp>
      <p:sp>
        <p:nvSpPr>
          <p:cNvPr id="4" name="スライド番号プレースホルダー 3"/>
          <p:cNvSpPr>
            <a:spLocks noGrp="1"/>
          </p:cNvSpPr>
          <p:nvPr>
            <p:ph type="sldNum" sz="quarter" idx="12"/>
          </p:nvPr>
        </p:nvSpPr>
        <p:spPr/>
        <p:txBody>
          <a:bodyPr/>
          <a:lstStyle/>
          <a:p>
            <a:fld id="{3C3988C9-8C6C-49D7-8D82-24DA391FB063}" type="slidenum">
              <a:rPr kumimoji="1" lang="ja-JP" altLang="en-US" smtClean="0"/>
              <a:t>6</a:t>
            </a:fld>
            <a:endParaRPr kumimoji="1" lang="ja-JP" altLang="en-US"/>
          </a:p>
        </p:txBody>
      </p:sp>
      <p:grpSp>
        <p:nvGrpSpPr>
          <p:cNvPr id="16" name="グループ化 15"/>
          <p:cNvGrpSpPr/>
          <p:nvPr/>
        </p:nvGrpSpPr>
        <p:grpSpPr>
          <a:xfrm>
            <a:off x="291767" y="2288212"/>
            <a:ext cx="3654591" cy="3285935"/>
            <a:chOff x="2009273" y="1857676"/>
            <a:chExt cx="8232007" cy="4381246"/>
          </a:xfrm>
        </p:grpSpPr>
        <p:cxnSp>
          <p:nvCxnSpPr>
            <p:cNvPr id="13" name="直線コネクタ 12"/>
            <p:cNvCxnSpPr/>
            <p:nvPr/>
          </p:nvCxnSpPr>
          <p:spPr>
            <a:xfrm rot="16200000">
              <a:off x="6400117" y="2275498"/>
              <a:ext cx="3231696" cy="3378339"/>
            </a:xfrm>
            <a:prstGeom prst="line">
              <a:avLst/>
            </a:prstGeom>
            <a:ln w="50800">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cxnSp>
          <p:nvCxnSpPr>
            <p:cNvPr id="12" name="直線コネクタ 11"/>
            <p:cNvCxnSpPr/>
            <p:nvPr/>
          </p:nvCxnSpPr>
          <p:spPr>
            <a:xfrm>
              <a:off x="2564324" y="2466777"/>
              <a:ext cx="3226326" cy="3383963"/>
            </a:xfrm>
            <a:prstGeom prst="line">
              <a:avLst/>
            </a:prstGeom>
            <a:ln w="50800">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sp>
          <p:nvSpPr>
            <p:cNvPr id="2" name="正方形/長方形 1"/>
            <p:cNvSpPr/>
            <p:nvPr/>
          </p:nvSpPr>
          <p:spPr>
            <a:xfrm>
              <a:off x="2009273" y="1857677"/>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dirty="0"/>
                <a:t>要求分析</a:t>
              </a:r>
            </a:p>
          </p:txBody>
        </p:sp>
        <p:sp>
          <p:nvSpPr>
            <p:cNvPr id="3" name="正方形/長方形 2"/>
            <p:cNvSpPr/>
            <p:nvPr/>
          </p:nvSpPr>
          <p:spPr>
            <a:xfrm>
              <a:off x="2787498" y="3059304"/>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a:t>基本設計</a:t>
              </a:r>
            </a:p>
          </p:txBody>
        </p:sp>
        <p:sp>
          <p:nvSpPr>
            <p:cNvPr id="5" name="正方形/長方形 4"/>
            <p:cNvSpPr/>
            <p:nvPr/>
          </p:nvSpPr>
          <p:spPr>
            <a:xfrm>
              <a:off x="5254504" y="5462558"/>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a:t>実装</a:t>
              </a:r>
            </a:p>
          </p:txBody>
        </p:sp>
        <p:sp>
          <p:nvSpPr>
            <p:cNvPr id="7" name="正方形/長方形 6"/>
            <p:cNvSpPr/>
            <p:nvPr/>
          </p:nvSpPr>
          <p:spPr>
            <a:xfrm>
              <a:off x="6640817" y="4260930"/>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a:t>単体テスト</a:t>
              </a:r>
            </a:p>
          </p:txBody>
        </p:sp>
        <p:sp>
          <p:nvSpPr>
            <p:cNvPr id="8" name="正方形/長方形 7"/>
            <p:cNvSpPr/>
            <p:nvPr/>
          </p:nvSpPr>
          <p:spPr>
            <a:xfrm>
              <a:off x="3698053" y="4260931"/>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a:t>詳細設計</a:t>
              </a:r>
            </a:p>
          </p:txBody>
        </p:sp>
        <p:sp>
          <p:nvSpPr>
            <p:cNvPr id="9" name="正方形/長方形 8"/>
            <p:cNvSpPr/>
            <p:nvPr/>
          </p:nvSpPr>
          <p:spPr>
            <a:xfrm>
              <a:off x="7773495" y="3059304"/>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a:t>結合テスト</a:t>
              </a:r>
            </a:p>
          </p:txBody>
        </p:sp>
        <p:sp>
          <p:nvSpPr>
            <p:cNvPr id="10" name="正方形/長方形 9"/>
            <p:cNvSpPr/>
            <p:nvPr/>
          </p:nvSpPr>
          <p:spPr>
            <a:xfrm>
              <a:off x="8684830" y="1857676"/>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a:t>総合テスト</a:t>
              </a:r>
            </a:p>
          </p:txBody>
        </p:sp>
        <p:sp>
          <p:nvSpPr>
            <p:cNvPr id="14" name="右矢印 13"/>
            <p:cNvSpPr/>
            <p:nvPr/>
          </p:nvSpPr>
          <p:spPr>
            <a:xfrm>
              <a:off x="3565723" y="2050191"/>
              <a:ext cx="5119106" cy="416586"/>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a:t>検証</a:t>
              </a:r>
            </a:p>
          </p:txBody>
        </p:sp>
        <p:sp>
          <p:nvSpPr>
            <p:cNvPr id="15" name="右矢印 14"/>
            <p:cNvSpPr/>
            <p:nvPr/>
          </p:nvSpPr>
          <p:spPr>
            <a:xfrm>
              <a:off x="4343948" y="3226597"/>
              <a:ext cx="3429547" cy="416586"/>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dirty="0"/>
                <a:t>検証</a:t>
              </a:r>
            </a:p>
          </p:txBody>
        </p:sp>
        <p:sp>
          <p:nvSpPr>
            <p:cNvPr id="18" name="右矢印 17"/>
            <p:cNvSpPr/>
            <p:nvPr/>
          </p:nvSpPr>
          <p:spPr>
            <a:xfrm>
              <a:off x="5255282" y="4438013"/>
              <a:ext cx="1385535" cy="416586"/>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a:t>検証</a:t>
              </a:r>
            </a:p>
          </p:txBody>
        </p:sp>
      </p:grpSp>
      <p:sp>
        <p:nvSpPr>
          <p:cNvPr id="6" name="テキスト ボックス 5">
            <a:extLst>
              <a:ext uri="{FF2B5EF4-FFF2-40B4-BE49-F238E27FC236}">
                <a16:creationId xmlns:a16="http://schemas.microsoft.com/office/drawing/2014/main" id="{07B4CD55-6C25-4656-AB6C-1CED1743D86A}"/>
              </a:ext>
            </a:extLst>
          </p:cNvPr>
          <p:cNvSpPr txBox="1"/>
          <p:nvPr/>
        </p:nvSpPr>
        <p:spPr>
          <a:xfrm>
            <a:off x="4347406" y="2171506"/>
            <a:ext cx="4964204" cy="2677656"/>
          </a:xfrm>
          <a:prstGeom prst="rect">
            <a:avLst/>
          </a:prstGeom>
          <a:noFill/>
        </p:spPr>
        <p:txBody>
          <a:bodyPr wrap="square" rtlCol="0">
            <a:spAutoFit/>
          </a:bodyPr>
          <a:lstStyle/>
          <a:p>
            <a:r>
              <a:rPr lang="en-US" altLang="ja-JP" sz="2100" b="1" dirty="0"/>
              <a:t>&lt;</a:t>
            </a:r>
            <a:r>
              <a:rPr lang="ja-JP" altLang="en-US" sz="2100" b="1" dirty="0"/>
              <a:t>役割分担</a:t>
            </a:r>
            <a:r>
              <a:rPr lang="en-US" altLang="ja-JP" sz="2100" b="1" dirty="0"/>
              <a:t>&gt;</a:t>
            </a:r>
          </a:p>
          <a:p>
            <a:r>
              <a:rPr lang="ja-JP" altLang="en-US" sz="2100" dirty="0"/>
              <a:t>段原</a:t>
            </a:r>
            <a:r>
              <a:rPr lang="en-US" altLang="ja-JP" sz="2100" dirty="0"/>
              <a:t>:</a:t>
            </a:r>
            <a:r>
              <a:rPr lang="ja-JP" altLang="en-US" sz="2100" dirty="0"/>
              <a:t>サーバ側</a:t>
            </a:r>
            <a:endParaRPr lang="en-US" altLang="ja-JP" sz="2100" dirty="0"/>
          </a:p>
          <a:p>
            <a:r>
              <a:rPr lang="ja-JP" altLang="en-US" sz="2100" dirty="0"/>
              <a:t>真鍋</a:t>
            </a:r>
            <a:r>
              <a:rPr lang="en-US" altLang="ja-JP" sz="2100" dirty="0"/>
              <a:t>:</a:t>
            </a:r>
            <a:r>
              <a:rPr lang="ja-JP" altLang="en-US" sz="2100" dirty="0"/>
              <a:t>エッジ側</a:t>
            </a:r>
            <a:endParaRPr lang="en-US" altLang="ja-JP" sz="2100" dirty="0"/>
          </a:p>
          <a:p>
            <a:endParaRPr lang="en-US" altLang="ja-JP" sz="2100" dirty="0"/>
          </a:p>
          <a:p>
            <a:r>
              <a:rPr lang="en-US" altLang="ja-JP" sz="2100" b="1" dirty="0"/>
              <a:t>&lt;</a:t>
            </a:r>
            <a:r>
              <a:rPr lang="ja-JP" altLang="en-US" sz="2100" b="1" dirty="0"/>
              <a:t>開発</a:t>
            </a:r>
            <a:r>
              <a:rPr lang="en-US" altLang="ja-JP" sz="2100" b="1" dirty="0"/>
              <a:t>&gt;</a:t>
            </a:r>
          </a:p>
          <a:p>
            <a:r>
              <a:rPr lang="en-US" altLang="ja-JP" sz="2100" dirty="0"/>
              <a:t>V</a:t>
            </a:r>
            <a:r>
              <a:rPr lang="ja-JP" altLang="en-US" sz="2100" dirty="0"/>
              <a:t>字開発モデルに従って行う</a:t>
            </a:r>
            <a:endParaRPr lang="en-US" altLang="ja-JP" sz="2100" dirty="0"/>
          </a:p>
          <a:p>
            <a:r>
              <a:rPr lang="ja-JP" altLang="en-US" sz="2100" dirty="0"/>
              <a:t>開発の要求定義、設計</a:t>
            </a:r>
            <a:r>
              <a:rPr lang="en-US" altLang="ja-JP" sz="2100" dirty="0"/>
              <a:t>(UML</a:t>
            </a:r>
            <a:r>
              <a:rPr lang="ja-JP" altLang="en-US" sz="2100" dirty="0"/>
              <a:t>図を使用</a:t>
            </a:r>
            <a:r>
              <a:rPr lang="en-US" altLang="ja-JP" sz="2100" dirty="0"/>
              <a:t>)</a:t>
            </a:r>
          </a:p>
          <a:p>
            <a:r>
              <a:rPr lang="ja-JP" altLang="en-US" sz="2100" dirty="0"/>
              <a:t>実装したシステムのテストおよび検証</a:t>
            </a:r>
          </a:p>
        </p:txBody>
      </p:sp>
    </p:spTree>
    <p:extLst>
      <p:ext uri="{BB962C8B-B14F-4D97-AF65-F5344CB8AC3E}">
        <p14:creationId xmlns:p14="http://schemas.microsoft.com/office/powerpoint/2010/main" val="977294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a:t>スケジュール管理</a:t>
            </a:r>
          </a:p>
        </p:txBody>
      </p:sp>
      <p:sp>
        <p:nvSpPr>
          <p:cNvPr id="2" name="スライド番号プレースホルダー 1"/>
          <p:cNvSpPr>
            <a:spLocks noGrp="1"/>
          </p:cNvSpPr>
          <p:nvPr>
            <p:ph type="sldNum" sz="quarter" idx="12"/>
          </p:nvPr>
        </p:nvSpPr>
        <p:spPr/>
        <p:txBody>
          <a:bodyPr/>
          <a:lstStyle/>
          <a:p>
            <a:fld id="{3C3988C9-8C6C-49D7-8D82-24DA391FB063}" type="slidenum">
              <a:rPr lang="ja-JP" altLang="en-US" sz="2400"/>
              <a:t>7</a:t>
            </a:fld>
            <a:endParaRPr lang="ja-JP" altLang="en-US" sz="240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422270"/>
            <a:ext cx="9144000" cy="2013460"/>
          </a:xfrm>
          <a:prstGeom prst="rect">
            <a:avLst/>
          </a:prstGeom>
        </p:spPr>
      </p:pic>
    </p:spTree>
    <p:extLst>
      <p:ext uri="{BB962C8B-B14F-4D97-AF65-F5344CB8AC3E}">
        <p14:creationId xmlns:p14="http://schemas.microsoft.com/office/powerpoint/2010/main" val="4270521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BBA1C5-E9E5-407B-9B78-5A92113A95C6}"/>
              </a:ext>
            </a:extLst>
          </p:cNvPr>
          <p:cNvSpPr>
            <a:spLocks noGrp="1"/>
          </p:cNvSpPr>
          <p:nvPr>
            <p:ph type="title"/>
          </p:nvPr>
        </p:nvSpPr>
        <p:spPr/>
        <p:txBody>
          <a:bodyPr/>
          <a:lstStyle/>
          <a:p>
            <a:r>
              <a:rPr kumimoji="1" lang="ja-JP" altLang="en-US" dirty="0"/>
              <a:t>システムの構成</a:t>
            </a:r>
          </a:p>
        </p:txBody>
      </p:sp>
      <p:sp>
        <p:nvSpPr>
          <p:cNvPr id="4" name="テキスト プレースホルダー 3">
            <a:extLst>
              <a:ext uri="{FF2B5EF4-FFF2-40B4-BE49-F238E27FC236}">
                <a16:creationId xmlns:a16="http://schemas.microsoft.com/office/drawing/2014/main" id="{D6F6247F-4252-43BC-AA4F-922718C762ED}"/>
              </a:ext>
            </a:extLst>
          </p:cNvPr>
          <p:cNvSpPr>
            <a:spLocks noGrp="1"/>
          </p:cNvSpPr>
          <p:nvPr>
            <p:ph type="body" idx="1"/>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F7676B61-D550-4022-A658-EB3FEEB80EE5}"/>
              </a:ext>
            </a:extLst>
          </p:cNvPr>
          <p:cNvSpPr>
            <a:spLocks noGrp="1"/>
          </p:cNvSpPr>
          <p:nvPr>
            <p:ph type="sldNum" sz="quarter" idx="12"/>
          </p:nvPr>
        </p:nvSpPr>
        <p:spPr/>
        <p:txBody>
          <a:bodyPr/>
          <a:lstStyle/>
          <a:p>
            <a:fld id="{3C3988C9-8C6C-49D7-8D82-24DA391FB063}" type="slidenum">
              <a:rPr kumimoji="1" lang="ja-JP" altLang="en-US" smtClean="0"/>
              <a:t>8</a:t>
            </a:fld>
            <a:endParaRPr kumimoji="1" lang="ja-JP" altLang="en-US"/>
          </a:p>
        </p:txBody>
      </p:sp>
    </p:spTree>
    <p:extLst>
      <p:ext uri="{BB962C8B-B14F-4D97-AF65-F5344CB8AC3E}">
        <p14:creationId xmlns:p14="http://schemas.microsoft.com/office/powerpoint/2010/main" val="3100230708"/>
      </p:ext>
    </p:extLst>
  </p:cSld>
  <p:clrMapOvr>
    <a:masterClrMapping/>
  </p:clrMapOvr>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1_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TotalTime>
  <Words>1728</Words>
  <Application>Microsoft Office PowerPoint</Application>
  <PresentationFormat>画面に合わせる (4:3)</PresentationFormat>
  <Paragraphs>227</Paragraphs>
  <Slides>22</Slides>
  <Notes>22</Notes>
  <HiddenSlides>2</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22</vt:i4>
      </vt:variant>
    </vt:vector>
  </HeadingPairs>
  <TitlesOfParts>
    <vt:vector size="29" baseType="lpstr">
      <vt:lpstr>游ゴシック</vt:lpstr>
      <vt:lpstr>Bauhaus 93</vt:lpstr>
      <vt:lpstr>Calibri</vt:lpstr>
      <vt:lpstr>Calibri Light</vt:lpstr>
      <vt:lpstr>Wingdings</vt:lpstr>
      <vt:lpstr>レトロスペクト</vt:lpstr>
      <vt:lpstr>1_レトロスペクト</vt:lpstr>
      <vt:lpstr>画像情報によるスマートセルフ 精算システムの開発</vt:lpstr>
      <vt:lpstr>発表概要</vt:lpstr>
      <vt:lpstr>研究背景</vt:lpstr>
      <vt:lpstr>研究目的・目標</vt:lpstr>
      <vt:lpstr>　　　　　　　　　　　Summary</vt:lpstr>
      <vt:lpstr>システムの動作の概要</vt:lpstr>
      <vt:lpstr>研究方針 V字開発モデル</vt:lpstr>
      <vt:lpstr>スケジュール管理</vt:lpstr>
      <vt:lpstr>システムの構成</vt:lpstr>
      <vt:lpstr>要求分析</vt:lpstr>
      <vt:lpstr>基本設計</vt:lpstr>
      <vt:lpstr>詳細設計</vt:lpstr>
      <vt:lpstr>解析システム(バーコード番号識別)</vt:lpstr>
      <vt:lpstr>PowerPoint プレゼンテーション</vt:lpstr>
      <vt:lpstr>実装環境・検証</vt:lpstr>
      <vt:lpstr>実装環境</vt:lpstr>
      <vt:lpstr>検証</vt:lpstr>
      <vt:lpstr>単体テスト・結合テスト</vt:lpstr>
      <vt:lpstr>総合テスト</vt:lpstr>
      <vt:lpstr>まとめ</vt:lpstr>
      <vt:lpstr>使用ライブラリ</vt:lpstr>
      <vt:lpstr>Yolo v3の学習設定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画像情報によるスマートセルフ 精算システムの開発</dc:title>
  <dc:creator>D J</dc:creator>
  <cp:lastModifiedBy>D J</cp:lastModifiedBy>
  <cp:revision>156</cp:revision>
  <dcterms:created xsi:type="dcterms:W3CDTF">2020-02-11T19:32:49Z</dcterms:created>
  <dcterms:modified xsi:type="dcterms:W3CDTF">2020-02-16T04:41:13Z</dcterms:modified>
</cp:coreProperties>
</file>