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Lst>
  <p:notesMasterIdLst>
    <p:notesMasterId r:id="rId27"/>
  </p:notesMasterIdLst>
  <p:handoutMasterIdLst>
    <p:handoutMasterId r:id="rId28"/>
  </p:handoutMasterIdLst>
  <p:sldIdLst>
    <p:sldId id="256" r:id="rId2"/>
    <p:sldId id="257" r:id="rId3"/>
    <p:sldId id="296" r:id="rId4"/>
    <p:sldId id="297" r:id="rId5"/>
    <p:sldId id="295" r:id="rId6"/>
    <p:sldId id="294" r:id="rId7"/>
    <p:sldId id="303" r:id="rId8"/>
    <p:sldId id="276" r:id="rId9"/>
    <p:sldId id="318" r:id="rId10"/>
    <p:sldId id="319" r:id="rId11"/>
    <p:sldId id="320" r:id="rId12"/>
    <p:sldId id="292" r:id="rId13"/>
    <p:sldId id="300" r:id="rId14"/>
    <p:sldId id="304" r:id="rId15"/>
    <p:sldId id="293" r:id="rId16"/>
    <p:sldId id="298" r:id="rId17"/>
    <p:sldId id="306" r:id="rId18"/>
    <p:sldId id="309" r:id="rId19"/>
    <p:sldId id="310" r:id="rId20"/>
    <p:sldId id="307" r:id="rId21"/>
    <p:sldId id="314" r:id="rId22"/>
    <p:sldId id="316" r:id="rId23"/>
    <p:sldId id="302" r:id="rId24"/>
    <p:sldId id="290" r:id="rId25"/>
    <p:sldId id="299" r:id="rId26"/>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CC"/>
    <a:srgbClr val="FF0066"/>
    <a:srgbClr val="FF9966"/>
    <a:srgbClr val="1CADE4"/>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83922" autoAdjust="0"/>
  </p:normalViewPr>
  <p:slideViewPr>
    <p:cSldViewPr snapToGrid="0">
      <p:cViewPr varScale="1">
        <p:scale>
          <a:sx n="115" d="100"/>
          <a:sy n="115" d="100"/>
        </p:scale>
        <p:origin x="1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ja-JP"/>
              <a:t>セルフ精算レジの設置状況</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barChart>
        <c:barDir val="bar"/>
        <c:grouping val="percentStacked"/>
        <c:varyColors val="0"/>
        <c:ser>
          <c:idx val="0"/>
          <c:order val="0"/>
          <c:tx>
            <c:strRef>
              <c:f>Sheet1!$B$1</c:f>
              <c:strCache>
                <c:ptCount val="1"/>
                <c:pt idx="0">
                  <c:v>設置店舗がある</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Sheet1!$A$2:$A$4</c:f>
              <c:numCache>
                <c:formatCode>General</c:formatCode>
                <c:ptCount val="3"/>
                <c:pt idx="0">
                  <c:v>2017</c:v>
                </c:pt>
                <c:pt idx="1">
                  <c:v>2018</c:v>
                </c:pt>
                <c:pt idx="2">
                  <c:v>2019</c:v>
                </c:pt>
              </c:numCache>
            </c:numRef>
          </c:cat>
          <c:val>
            <c:numRef>
              <c:f>Sheet1!$B$2:$B$4</c:f>
              <c:numCache>
                <c:formatCode>General</c:formatCode>
                <c:ptCount val="3"/>
                <c:pt idx="0">
                  <c:v>42.1</c:v>
                </c:pt>
                <c:pt idx="1">
                  <c:v>54.6</c:v>
                </c:pt>
                <c:pt idx="2">
                  <c:v>63.8</c:v>
                </c:pt>
              </c:numCache>
            </c:numRef>
          </c:val>
          <c:extLst>
            <c:ext xmlns:c16="http://schemas.microsoft.com/office/drawing/2014/chart" uri="{C3380CC4-5D6E-409C-BE32-E72D297353CC}">
              <c16:uniqueId val="{00000000-AADB-485F-A80E-57998C764E9A}"/>
            </c:ext>
          </c:extLst>
        </c:ser>
        <c:ser>
          <c:idx val="1"/>
          <c:order val="1"/>
          <c:tx>
            <c:strRef>
              <c:f>Sheet1!$C$1</c:f>
              <c:strCache>
                <c:ptCount val="1"/>
                <c:pt idx="0">
                  <c:v>設置していない</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Sheet1!$A$2:$A$4</c:f>
              <c:numCache>
                <c:formatCode>General</c:formatCode>
                <c:ptCount val="3"/>
                <c:pt idx="0">
                  <c:v>2017</c:v>
                </c:pt>
                <c:pt idx="1">
                  <c:v>2018</c:v>
                </c:pt>
                <c:pt idx="2">
                  <c:v>2019</c:v>
                </c:pt>
              </c:numCache>
            </c:numRef>
          </c:cat>
          <c:val>
            <c:numRef>
              <c:f>Sheet1!$C$2:$C$4</c:f>
              <c:numCache>
                <c:formatCode>General</c:formatCode>
                <c:ptCount val="3"/>
                <c:pt idx="0">
                  <c:v>57.9</c:v>
                </c:pt>
                <c:pt idx="1">
                  <c:v>45.4</c:v>
                </c:pt>
                <c:pt idx="2">
                  <c:v>36.200000000000003</c:v>
                </c:pt>
              </c:numCache>
            </c:numRef>
          </c:val>
          <c:extLst>
            <c:ext xmlns:c16="http://schemas.microsoft.com/office/drawing/2014/chart" uri="{C3380CC4-5D6E-409C-BE32-E72D297353CC}">
              <c16:uniqueId val="{00000001-AADB-485F-A80E-57998C764E9A}"/>
            </c:ext>
          </c:extLst>
        </c:ser>
        <c:dLbls>
          <c:dLblPos val="ctr"/>
          <c:showLegendKey val="0"/>
          <c:showVal val="1"/>
          <c:showCatName val="0"/>
          <c:showSerName val="0"/>
          <c:showPercent val="0"/>
          <c:showBubbleSize val="0"/>
        </c:dLbls>
        <c:gapWidth val="150"/>
        <c:overlap val="100"/>
        <c:axId val="1266353632"/>
        <c:axId val="1266361952"/>
      </c:barChart>
      <c:catAx>
        <c:axId val="126635363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ja-JP"/>
          </a:p>
        </c:txPr>
        <c:crossAx val="1266361952"/>
        <c:crosses val="autoZero"/>
        <c:auto val="1"/>
        <c:lblAlgn val="ctr"/>
        <c:lblOffset val="100"/>
        <c:noMultiLvlLbl val="0"/>
      </c:catAx>
      <c:valAx>
        <c:axId val="1266361952"/>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1266353632"/>
        <c:crosses val="autoZero"/>
        <c:crossBetween val="between"/>
      </c:valAx>
      <c:spPr>
        <a:noFill/>
        <a:ln>
          <a:noFill/>
        </a:ln>
        <a:effectLst/>
      </c:spPr>
    </c:plotArea>
    <c:legend>
      <c:legendPos val="b"/>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ja-JP"/>
        </a:p>
      </c:txPr>
    </c:legend>
    <c:plotVisOnly val="1"/>
    <c:dispBlanksAs val="gap"/>
    <c:showDLblsOverMax val="0"/>
  </c:chart>
  <c:spPr>
    <a:solidFill>
      <a:schemeClr val="bg1">
        <a:lumMod val="95000"/>
      </a:schemeClr>
    </a:soli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9742D3-7C15-491C-A57C-071288FAF50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0EC2FF7-8D30-4684-953B-5353D24AB252}">
      <dgm:prSet phldrT="[テキスト]"/>
      <dgm:spPr/>
      <dgm:t>
        <a:bodyPr/>
        <a:lstStyle/>
        <a:p>
          <a:r>
            <a:rPr kumimoji="1" lang="ja-JP" altLang="en-US" smtClean="0"/>
            <a:t>入力</a:t>
          </a:r>
          <a:endParaRPr kumimoji="1" lang="ja-JP" altLang="en-US"/>
        </a:p>
      </dgm:t>
    </dgm:pt>
    <dgm:pt modelId="{A4ED52B3-943A-488A-B2F6-3665F1D4E576}" type="parTrans" cxnId="{40BC3357-A841-4B9B-B325-A92E37BBFD3B}">
      <dgm:prSet/>
      <dgm:spPr/>
      <dgm:t>
        <a:bodyPr/>
        <a:lstStyle/>
        <a:p>
          <a:endParaRPr kumimoji="1" lang="ja-JP" altLang="en-US"/>
        </a:p>
      </dgm:t>
    </dgm:pt>
    <dgm:pt modelId="{720574FE-FEEC-45A9-A8EE-7AE9B5FDAF42}" type="sibTrans" cxnId="{40BC3357-A841-4B9B-B325-A92E37BBFD3B}">
      <dgm:prSet/>
      <dgm:spPr/>
      <dgm:t>
        <a:bodyPr/>
        <a:lstStyle/>
        <a:p>
          <a:endParaRPr kumimoji="1" lang="ja-JP" altLang="en-US"/>
        </a:p>
      </dgm:t>
    </dgm:pt>
    <dgm:pt modelId="{03B3FD47-D917-4C51-904C-FA98E07B6FCE}">
      <dgm:prSet phldrT="[テキスト]"/>
      <dgm:spPr/>
      <dgm:t>
        <a:bodyPr/>
        <a:lstStyle/>
        <a:p>
          <a:r>
            <a:rPr kumimoji="1" lang="ja-JP" altLang="en-US" smtClean="0"/>
            <a:t>超音波センサ</a:t>
          </a:r>
          <a:endParaRPr kumimoji="1" lang="ja-JP" altLang="en-US"/>
        </a:p>
      </dgm:t>
    </dgm:pt>
    <dgm:pt modelId="{230568E9-E294-4B18-89CE-CEB6618B0A7A}" type="parTrans" cxnId="{8FFC1905-B6DF-4E44-A2ED-BC40E31D7C19}">
      <dgm:prSet/>
      <dgm:spPr/>
      <dgm:t>
        <a:bodyPr/>
        <a:lstStyle/>
        <a:p>
          <a:endParaRPr kumimoji="1" lang="ja-JP" altLang="en-US"/>
        </a:p>
      </dgm:t>
    </dgm:pt>
    <dgm:pt modelId="{3C887774-3FD4-4F88-B32F-94F233C077A7}" type="sibTrans" cxnId="{8FFC1905-B6DF-4E44-A2ED-BC40E31D7C19}">
      <dgm:prSet/>
      <dgm:spPr/>
      <dgm:t>
        <a:bodyPr/>
        <a:lstStyle/>
        <a:p>
          <a:endParaRPr kumimoji="1" lang="ja-JP" altLang="en-US"/>
        </a:p>
      </dgm:t>
    </dgm:pt>
    <dgm:pt modelId="{9973FC79-DD54-4CEC-A5D2-348342277555}">
      <dgm:prSet phldrT="[テキスト]"/>
      <dgm:spPr/>
      <dgm:t>
        <a:bodyPr/>
        <a:lstStyle/>
        <a:p>
          <a:r>
            <a:rPr kumimoji="1" lang="en-US" altLang="ja-JP" smtClean="0"/>
            <a:t>WEB</a:t>
          </a:r>
          <a:r>
            <a:rPr kumimoji="1" lang="ja-JP" altLang="en-US" smtClean="0"/>
            <a:t>カメラ（画像）</a:t>
          </a:r>
          <a:endParaRPr kumimoji="1" lang="ja-JP" altLang="en-US"/>
        </a:p>
      </dgm:t>
    </dgm:pt>
    <dgm:pt modelId="{C17F99B8-F597-4923-A469-F4687A53E1AF}" type="parTrans" cxnId="{FBE5BB6B-B79A-4621-98C7-1A42938AE6EF}">
      <dgm:prSet/>
      <dgm:spPr/>
      <dgm:t>
        <a:bodyPr/>
        <a:lstStyle/>
        <a:p>
          <a:endParaRPr kumimoji="1" lang="ja-JP" altLang="en-US"/>
        </a:p>
      </dgm:t>
    </dgm:pt>
    <dgm:pt modelId="{B24DA0E9-2C77-4293-B539-59107D5F5F63}" type="sibTrans" cxnId="{FBE5BB6B-B79A-4621-98C7-1A42938AE6EF}">
      <dgm:prSet/>
      <dgm:spPr/>
      <dgm:t>
        <a:bodyPr/>
        <a:lstStyle/>
        <a:p>
          <a:endParaRPr kumimoji="1" lang="ja-JP" altLang="en-US"/>
        </a:p>
      </dgm:t>
    </dgm:pt>
    <dgm:pt modelId="{BECD88D3-D98C-44D9-A74D-4A54E4B848C1}">
      <dgm:prSet phldrT="[テキスト]"/>
      <dgm:spPr/>
      <dgm:t>
        <a:bodyPr/>
        <a:lstStyle/>
        <a:p>
          <a:r>
            <a:rPr kumimoji="1" lang="ja-JP" altLang="en-US" smtClean="0"/>
            <a:t>ロードセル（重量）</a:t>
          </a:r>
          <a:endParaRPr kumimoji="1" lang="ja-JP" altLang="en-US"/>
        </a:p>
      </dgm:t>
    </dgm:pt>
    <dgm:pt modelId="{7EB5F6DA-2699-492B-872E-914188799538}" type="parTrans" cxnId="{EB307F75-27A6-4B13-BBB8-1E7F5863D396}">
      <dgm:prSet/>
      <dgm:spPr/>
      <dgm:t>
        <a:bodyPr/>
        <a:lstStyle/>
        <a:p>
          <a:endParaRPr kumimoji="1" lang="ja-JP" altLang="en-US"/>
        </a:p>
      </dgm:t>
    </dgm:pt>
    <dgm:pt modelId="{9BF012F4-BA8B-4C77-AAEB-917CC56A042C}" type="sibTrans" cxnId="{EB307F75-27A6-4B13-BBB8-1E7F5863D396}">
      <dgm:prSet/>
      <dgm:spPr/>
      <dgm:t>
        <a:bodyPr/>
        <a:lstStyle/>
        <a:p>
          <a:endParaRPr kumimoji="1" lang="ja-JP" altLang="en-US"/>
        </a:p>
      </dgm:t>
    </dgm:pt>
    <dgm:pt modelId="{D27424EB-6B88-461E-A9C7-2108888B795A}" type="pres">
      <dgm:prSet presAssocID="{349742D3-7C15-491C-A57C-071288FAF507}" presName="Name0" presStyleCnt="0">
        <dgm:presLayoutVars>
          <dgm:dir/>
          <dgm:animLvl val="lvl"/>
          <dgm:resizeHandles val="exact"/>
        </dgm:presLayoutVars>
      </dgm:prSet>
      <dgm:spPr/>
      <dgm:t>
        <a:bodyPr/>
        <a:lstStyle/>
        <a:p>
          <a:endParaRPr kumimoji="1" lang="ja-JP" altLang="en-US"/>
        </a:p>
      </dgm:t>
    </dgm:pt>
    <dgm:pt modelId="{BF87E8A3-CC51-48B4-AE3F-B5CCC7ADCAFB}" type="pres">
      <dgm:prSet presAssocID="{40EC2FF7-8D30-4684-953B-5353D24AB252}" presName="composite" presStyleCnt="0"/>
      <dgm:spPr/>
    </dgm:pt>
    <dgm:pt modelId="{79295A45-6E0B-4BAD-942D-1396CF9D22D9}" type="pres">
      <dgm:prSet presAssocID="{40EC2FF7-8D30-4684-953B-5353D24AB252}" presName="parTx" presStyleLbl="alignNode1" presStyleIdx="0" presStyleCnt="1">
        <dgm:presLayoutVars>
          <dgm:chMax val="0"/>
          <dgm:chPref val="0"/>
          <dgm:bulletEnabled val="1"/>
        </dgm:presLayoutVars>
      </dgm:prSet>
      <dgm:spPr/>
      <dgm:t>
        <a:bodyPr/>
        <a:lstStyle/>
        <a:p>
          <a:endParaRPr kumimoji="1" lang="ja-JP" altLang="en-US"/>
        </a:p>
      </dgm:t>
    </dgm:pt>
    <dgm:pt modelId="{8AFC59EB-5A41-405E-98C3-9C66242C4364}" type="pres">
      <dgm:prSet presAssocID="{40EC2FF7-8D30-4684-953B-5353D24AB252}" presName="desTx" presStyleLbl="alignAccFollowNode1" presStyleIdx="0" presStyleCnt="1">
        <dgm:presLayoutVars>
          <dgm:bulletEnabled val="1"/>
        </dgm:presLayoutVars>
      </dgm:prSet>
      <dgm:spPr/>
      <dgm:t>
        <a:bodyPr/>
        <a:lstStyle/>
        <a:p>
          <a:endParaRPr kumimoji="1" lang="ja-JP" altLang="en-US"/>
        </a:p>
      </dgm:t>
    </dgm:pt>
  </dgm:ptLst>
  <dgm:cxnLst>
    <dgm:cxn modelId="{5260DC71-C198-4EFB-B8F1-C00485A56D17}" type="presOf" srcId="{BECD88D3-D98C-44D9-A74D-4A54E4B848C1}" destId="{8AFC59EB-5A41-405E-98C3-9C66242C4364}" srcOrd="0" destOrd="1" presId="urn:microsoft.com/office/officeart/2005/8/layout/hList1"/>
    <dgm:cxn modelId="{40BC3357-A841-4B9B-B325-A92E37BBFD3B}" srcId="{349742D3-7C15-491C-A57C-071288FAF507}" destId="{40EC2FF7-8D30-4684-953B-5353D24AB252}" srcOrd="0" destOrd="0" parTransId="{A4ED52B3-943A-488A-B2F6-3665F1D4E576}" sibTransId="{720574FE-FEEC-45A9-A8EE-7AE9B5FDAF42}"/>
    <dgm:cxn modelId="{EB307F75-27A6-4B13-BBB8-1E7F5863D396}" srcId="{40EC2FF7-8D30-4684-953B-5353D24AB252}" destId="{BECD88D3-D98C-44D9-A74D-4A54E4B848C1}" srcOrd="1" destOrd="0" parTransId="{7EB5F6DA-2699-492B-872E-914188799538}" sibTransId="{9BF012F4-BA8B-4C77-AAEB-917CC56A042C}"/>
    <dgm:cxn modelId="{EFF1F356-9D26-4820-BCCA-A4CCEC493A17}" type="presOf" srcId="{349742D3-7C15-491C-A57C-071288FAF507}" destId="{D27424EB-6B88-461E-A9C7-2108888B795A}" srcOrd="0" destOrd="0" presId="urn:microsoft.com/office/officeart/2005/8/layout/hList1"/>
    <dgm:cxn modelId="{8C5C15F6-89C2-4320-ADEC-DD69DE84D1DD}" type="presOf" srcId="{03B3FD47-D917-4C51-904C-FA98E07B6FCE}" destId="{8AFC59EB-5A41-405E-98C3-9C66242C4364}" srcOrd="0" destOrd="0" presId="urn:microsoft.com/office/officeart/2005/8/layout/hList1"/>
    <dgm:cxn modelId="{8FFC1905-B6DF-4E44-A2ED-BC40E31D7C19}" srcId="{40EC2FF7-8D30-4684-953B-5353D24AB252}" destId="{03B3FD47-D917-4C51-904C-FA98E07B6FCE}" srcOrd="0" destOrd="0" parTransId="{230568E9-E294-4B18-89CE-CEB6618B0A7A}" sibTransId="{3C887774-3FD4-4F88-B32F-94F233C077A7}"/>
    <dgm:cxn modelId="{E0422ED5-4B6B-496D-AB76-6BE594DEEDA9}" type="presOf" srcId="{40EC2FF7-8D30-4684-953B-5353D24AB252}" destId="{79295A45-6E0B-4BAD-942D-1396CF9D22D9}" srcOrd="0" destOrd="0" presId="urn:microsoft.com/office/officeart/2005/8/layout/hList1"/>
    <dgm:cxn modelId="{A28B4C0E-BE28-4172-AF96-B85809B143B9}" type="presOf" srcId="{9973FC79-DD54-4CEC-A5D2-348342277555}" destId="{8AFC59EB-5A41-405E-98C3-9C66242C4364}" srcOrd="0" destOrd="2" presId="urn:microsoft.com/office/officeart/2005/8/layout/hList1"/>
    <dgm:cxn modelId="{FBE5BB6B-B79A-4621-98C7-1A42938AE6EF}" srcId="{40EC2FF7-8D30-4684-953B-5353D24AB252}" destId="{9973FC79-DD54-4CEC-A5D2-348342277555}" srcOrd="2" destOrd="0" parTransId="{C17F99B8-F597-4923-A469-F4687A53E1AF}" sibTransId="{B24DA0E9-2C77-4293-B539-59107D5F5F63}"/>
    <dgm:cxn modelId="{0AC59C0B-505E-47E8-BE51-99D4E02D0167}" type="presParOf" srcId="{D27424EB-6B88-461E-A9C7-2108888B795A}" destId="{BF87E8A3-CC51-48B4-AE3F-B5CCC7ADCAFB}" srcOrd="0" destOrd="0" presId="urn:microsoft.com/office/officeart/2005/8/layout/hList1"/>
    <dgm:cxn modelId="{3D153B76-7A00-4B19-9F24-50CCB075610B}" type="presParOf" srcId="{BF87E8A3-CC51-48B4-AE3F-B5CCC7ADCAFB}" destId="{79295A45-6E0B-4BAD-942D-1396CF9D22D9}" srcOrd="0" destOrd="0" presId="urn:microsoft.com/office/officeart/2005/8/layout/hList1"/>
    <dgm:cxn modelId="{11C1EBF7-9304-4172-9ADF-82BA79178D54}" type="presParOf" srcId="{BF87E8A3-CC51-48B4-AE3F-B5CCC7ADCAFB}" destId="{8AFC59EB-5A41-405E-98C3-9C66242C4364}"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742D3-7C15-491C-A57C-071288FAF50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0EC2FF7-8D30-4684-953B-5353D24AB252}">
      <dgm:prSet phldrT="[テキスト]"/>
      <dgm:spPr/>
      <dgm:t>
        <a:bodyPr/>
        <a:lstStyle/>
        <a:p>
          <a:r>
            <a:rPr kumimoji="1" lang="ja-JP" altLang="en-US" smtClean="0"/>
            <a:t>出力</a:t>
          </a:r>
          <a:endParaRPr kumimoji="1" lang="ja-JP" altLang="en-US"/>
        </a:p>
      </dgm:t>
    </dgm:pt>
    <dgm:pt modelId="{A4ED52B3-943A-488A-B2F6-3665F1D4E576}" type="parTrans" cxnId="{40BC3357-A841-4B9B-B325-A92E37BBFD3B}">
      <dgm:prSet/>
      <dgm:spPr/>
      <dgm:t>
        <a:bodyPr/>
        <a:lstStyle/>
        <a:p>
          <a:endParaRPr kumimoji="1" lang="ja-JP" altLang="en-US"/>
        </a:p>
      </dgm:t>
    </dgm:pt>
    <dgm:pt modelId="{720574FE-FEEC-45A9-A8EE-7AE9B5FDAF42}" type="sibTrans" cxnId="{40BC3357-A841-4B9B-B325-A92E37BBFD3B}">
      <dgm:prSet/>
      <dgm:spPr/>
      <dgm:t>
        <a:bodyPr/>
        <a:lstStyle/>
        <a:p>
          <a:endParaRPr kumimoji="1" lang="ja-JP" altLang="en-US"/>
        </a:p>
      </dgm:t>
    </dgm:pt>
    <dgm:pt modelId="{8F26C5F0-2360-4495-AD88-828AB9083AEE}">
      <dgm:prSet phldrT="[テキスト]"/>
      <dgm:spPr/>
      <dgm:t>
        <a:bodyPr/>
        <a:lstStyle/>
        <a:p>
          <a:r>
            <a:rPr kumimoji="1" lang="ja-JP" altLang="en-US" smtClean="0"/>
            <a:t>画像データ</a:t>
          </a:r>
          <a:endParaRPr kumimoji="1" lang="ja-JP" altLang="en-US"/>
        </a:p>
      </dgm:t>
    </dgm:pt>
    <dgm:pt modelId="{F70F4D4E-B98B-4F8F-8565-2CA18B62FBDE}" type="parTrans" cxnId="{4A486BAA-3325-4144-8309-7551BB0E06E3}">
      <dgm:prSet/>
      <dgm:spPr/>
      <dgm:t>
        <a:bodyPr/>
        <a:lstStyle/>
        <a:p>
          <a:endParaRPr kumimoji="1" lang="ja-JP" altLang="en-US"/>
        </a:p>
      </dgm:t>
    </dgm:pt>
    <dgm:pt modelId="{AF96E54A-0473-4B3D-A225-876883A67457}" type="sibTrans" cxnId="{4A486BAA-3325-4144-8309-7551BB0E06E3}">
      <dgm:prSet/>
      <dgm:spPr/>
      <dgm:t>
        <a:bodyPr/>
        <a:lstStyle/>
        <a:p>
          <a:endParaRPr kumimoji="1" lang="ja-JP" altLang="en-US"/>
        </a:p>
      </dgm:t>
    </dgm:pt>
    <dgm:pt modelId="{872580C2-359C-43A1-9FB0-CBF4785AB609}">
      <dgm:prSet phldrT="[テキスト]"/>
      <dgm:spPr/>
      <dgm:t>
        <a:bodyPr/>
        <a:lstStyle/>
        <a:p>
          <a:r>
            <a:rPr kumimoji="1" lang="ja-JP" altLang="en-US" smtClean="0"/>
            <a:t>フラグ（追加</a:t>
          </a:r>
          <a:r>
            <a:rPr kumimoji="1" lang="en-US" altLang="ja-JP" smtClean="0"/>
            <a:t>or</a:t>
          </a:r>
          <a:r>
            <a:rPr kumimoji="1" lang="ja-JP" altLang="en-US" smtClean="0"/>
            <a:t>削除</a:t>
          </a:r>
          <a:r>
            <a:rPr kumimoji="1" lang="en-US" altLang="ja-JP" smtClean="0"/>
            <a:t>)</a:t>
          </a:r>
          <a:endParaRPr kumimoji="1" lang="ja-JP" altLang="en-US"/>
        </a:p>
      </dgm:t>
    </dgm:pt>
    <dgm:pt modelId="{0701FE14-63C4-4D14-9EBB-DB7F74FB9A0E}" type="parTrans" cxnId="{63DBC492-9DCD-4CA7-80E1-7CF4288F081E}">
      <dgm:prSet/>
      <dgm:spPr/>
      <dgm:t>
        <a:bodyPr/>
        <a:lstStyle/>
        <a:p>
          <a:endParaRPr kumimoji="1" lang="ja-JP" altLang="en-US"/>
        </a:p>
      </dgm:t>
    </dgm:pt>
    <dgm:pt modelId="{0F590DF7-E1EF-40B4-9EC8-1333D2E338CD}" type="sibTrans" cxnId="{63DBC492-9DCD-4CA7-80E1-7CF4288F081E}">
      <dgm:prSet/>
      <dgm:spPr/>
      <dgm:t>
        <a:bodyPr/>
        <a:lstStyle/>
        <a:p>
          <a:endParaRPr kumimoji="1" lang="ja-JP" altLang="en-US"/>
        </a:p>
      </dgm:t>
    </dgm:pt>
    <dgm:pt modelId="{D27424EB-6B88-461E-A9C7-2108888B795A}" type="pres">
      <dgm:prSet presAssocID="{349742D3-7C15-491C-A57C-071288FAF507}" presName="Name0" presStyleCnt="0">
        <dgm:presLayoutVars>
          <dgm:dir/>
          <dgm:animLvl val="lvl"/>
          <dgm:resizeHandles val="exact"/>
        </dgm:presLayoutVars>
      </dgm:prSet>
      <dgm:spPr/>
      <dgm:t>
        <a:bodyPr/>
        <a:lstStyle/>
        <a:p>
          <a:endParaRPr kumimoji="1" lang="ja-JP" altLang="en-US"/>
        </a:p>
      </dgm:t>
    </dgm:pt>
    <dgm:pt modelId="{BF87E8A3-CC51-48B4-AE3F-B5CCC7ADCAFB}" type="pres">
      <dgm:prSet presAssocID="{40EC2FF7-8D30-4684-953B-5353D24AB252}" presName="composite" presStyleCnt="0"/>
      <dgm:spPr/>
    </dgm:pt>
    <dgm:pt modelId="{79295A45-6E0B-4BAD-942D-1396CF9D22D9}" type="pres">
      <dgm:prSet presAssocID="{40EC2FF7-8D30-4684-953B-5353D24AB252}" presName="parTx" presStyleLbl="alignNode1" presStyleIdx="0" presStyleCnt="1">
        <dgm:presLayoutVars>
          <dgm:chMax val="0"/>
          <dgm:chPref val="0"/>
          <dgm:bulletEnabled val="1"/>
        </dgm:presLayoutVars>
      </dgm:prSet>
      <dgm:spPr/>
      <dgm:t>
        <a:bodyPr/>
        <a:lstStyle/>
        <a:p>
          <a:endParaRPr kumimoji="1" lang="ja-JP" altLang="en-US"/>
        </a:p>
      </dgm:t>
    </dgm:pt>
    <dgm:pt modelId="{8AFC59EB-5A41-405E-98C3-9C66242C4364}" type="pres">
      <dgm:prSet presAssocID="{40EC2FF7-8D30-4684-953B-5353D24AB252}" presName="desTx" presStyleLbl="alignAccFollowNode1" presStyleIdx="0" presStyleCnt="1">
        <dgm:presLayoutVars>
          <dgm:bulletEnabled val="1"/>
        </dgm:presLayoutVars>
      </dgm:prSet>
      <dgm:spPr/>
      <dgm:t>
        <a:bodyPr/>
        <a:lstStyle/>
        <a:p>
          <a:endParaRPr kumimoji="1" lang="ja-JP" altLang="en-US"/>
        </a:p>
      </dgm:t>
    </dgm:pt>
  </dgm:ptLst>
  <dgm:cxnLst>
    <dgm:cxn modelId="{D9030FE5-F032-4C09-8393-917455A5D8F0}" type="presOf" srcId="{8F26C5F0-2360-4495-AD88-828AB9083AEE}" destId="{8AFC59EB-5A41-405E-98C3-9C66242C4364}" srcOrd="0" destOrd="0" presId="urn:microsoft.com/office/officeart/2005/8/layout/hList1"/>
    <dgm:cxn modelId="{EFF1F356-9D26-4820-BCCA-A4CCEC493A17}" type="presOf" srcId="{349742D3-7C15-491C-A57C-071288FAF507}" destId="{D27424EB-6B88-461E-A9C7-2108888B795A}" srcOrd="0" destOrd="0" presId="urn:microsoft.com/office/officeart/2005/8/layout/hList1"/>
    <dgm:cxn modelId="{40BC3357-A841-4B9B-B325-A92E37BBFD3B}" srcId="{349742D3-7C15-491C-A57C-071288FAF507}" destId="{40EC2FF7-8D30-4684-953B-5353D24AB252}" srcOrd="0" destOrd="0" parTransId="{A4ED52B3-943A-488A-B2F6-3665F1D4E576}" sibTransId="{720574FE-FEEC-45A9-A8EE-7AE9B5FDAF42}"/>
    <dgm:cxn modelId="{4A486BAA-3325-4144-8309-7551BB0E06E3}" srcId="{40EC2FF7-8D30-4684-953B-5353D24AB252}" destId="{8F26C5F0-2360-4495-AD88-828AB9083AEE}" srcOrd="0" destOrd="0" parTransId="{F70F4D4E-B98B-4F8F-8565-2CA18B62FBDE}" sibTransId="{AF96E54A-0473-4B3D-A225-876883A67457}"/>
    <dgm:cxn modelId="{E0422ED5-4B6B-496D-AB76-6BE594DEEDA9}" type="presOf" srcId="{40EC2FF7-8D30-4684-953B-5353D24AB252}" destId="{79295A45-6E0B-4BAD-942D-1396CF9D22D9}" srcOrd="0" destOrd="0" presId="urn:microsoft.com/office/officeart/2005/8/layout/hList1"/>
    <dgm:cxn modelId="{63DBC492-9DCD-4CA7-80E1-7CF4288F081E}" srcId="{40EC2FF7-8D30-4684-953B-5353D24AB252}" destId="{872580C2-359C-43A1-9FB0-CBF4785AB609}" srcOrd="1" destOrd="0" parTransId="{0701FE14-63C4-4D14-9EBB-DB7F74FB9A0E}" sibTransId="{0F590DF7-E1EF-40B4-9EC8-1333D2E338CD}"/>
    <dgm:cxn modelId="{36CD8503-9198-47D6-8C6B-0F601A436603}" type="presOf" srcId="{872580C2-359C-43A1-9FB0-CBF4785AB609}" destId="{8AFC59EB-5A41-405E-98C3-9C66242C4364}" srcOrd="0" destOrd="1" presId="urn:microsoft.com/office/officeart/2005/8/layout/hList1"/>
    <dgm:cxn modelId="{0AC59C0B-505E-47E8-BE51-99D4E02D0167}" type="presParOf" srcId="{D27424EB-6B88-461E-A9C7-2108888B795A}" destId="{BF87E8A3-CC51-48B4-AE3F-B5CCC7ADCAFB}" srcOrd="0" destOrd="0" presId="urn:microsoft.com/office/officeart/2005/8/layout/hList1"/>
    <dgm:cxn modelId="{3D153B76-7A00-4B19-9F24-50CCB075610B}" type="presParOf" srcId="{BF87E8A3-CC51-48B4-AE3F-B5CCC7ADCAFB}" destId="{79295A45-6E0B-4BAD-942D-1396CF9D22D9}" srcOrd="0" destOrd="0" presId="urn:microsoft.com/office/officeart/2005/8/layout/hList1"/>
    <dgm:cxn modelId="{11C1EBF7-9304-4172-9ADF-82BA79178D54}" type="presParOf" srcId="{BF87E8A3-CC51-48B4-AE3F-B5CCC7ADCAFB}" destId="{8AFC59EB-5A41-405E-98C3-9C66242C4364}"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3F608E-D655-4523-942C-3E4CB94578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B810E428-B3FB-4612-BE40-707B9F98423B}">
      <dgm:prSet phldrT="[テキスト]"/>
      <dgm:spPr/>
      <dgm:t>
        <a:bodyPr/>
        <a:lstStyle/>
        <a:p>
          <a:r>
            <a:rPr kumimoji="1" lang="ja-JP" altLang="en-US" smtClean="0"/>
            <a:t>利点</a:t>
          </a:r>
          <a:endParaRPr kumimoji="1" lang="ja-JP" altLang="en-US"/>
        </a:p>
      </dgm:t>
    </dgm:pt>
    <dgm:pt modelId="{0E44D524-91DF-40F2-A18B-BA874BDDD2F2}" type="parTrans" cxnId="{46D2A9ED-45E3-4AE9-88E9-3D06563EAD03}">
      <dgm:prSet/>
      <dgm:spPr/>
      <dgm:t>
        <a:bodyPr/>
        <a:lstStyle/>
        <a:p>
          <a:endParaRPr kumimoji="1" lang="ja-JP" altLang="en-US"/>
        </a:p>
      </dgm:t>
    </dgm:pt>
    <dgm:pt modelId="{C08719F6-2A09-4212-97EA-BE9E7087CF13}" type="sibTrans" cxnId="{46D2A9ED-45E3-4AE9-88E9-3D06563EAD03}">
      <dgm:prSet/>
      <dgm:spPr/>
      <dgm:t>
        <a:bodyPr/>
        <a:lstStyle/>
        <a:p>
          <a:endParaRPr kumimoji="1" lang="ja-JP" altLang="en-US"/>
        </a:p>
      </dgm:t>
    </dgm:pt>
    <dgm:pt modelId="{B00D3269-CDAD-4670-A62C-D0F840EE856C}">
      <dgm:prSet phldrT="[テキスト]"/>
      <dgm:spPr/>
      <dgm:t>
        <a:bodyPr/>
        <a:lstStyle/>
        <a:p>
          <a:r>
            <a:rPr kumimoji="1" lang="ja-JP" altLang="en-US" smtClean="0"/>
            <a:t>低コスト</a:t>
          </a:r>
          <a:endParaRPr kumimoji="1" lang="ja-JP" altLang="en-US"/>
        </a:p>
      </dgm:t>
    </dgm:pt>
    <dgm:pt modelId="{E2D58274-58FC-4ECB-8285-47A6C4C5F7DD}" type="parTrans" cxnId="{42F3A937-5664-4267-8AD1-FA1234BBA512}">
      <dgm:prSet/>
      <dgm:spPr/>
      <dgm:t>
        <a:bodyPr/>
        <a:lstStyle/>
        <a:p>
          <a:endParaRPr kumimoji="1" lang="ja-JP" altLang="en-US"/>
        </a:p>
      </dgm:t>
    </dgm:pt>
    <dgm:pt modelId="{A35A0425-51AB-4539-882B-A8899F8062B6}" type="sibTrans" cxnId="{42F3A937-5664-4267-8AD1-FA1234BBA512}">
      <dgm:prSet/>
      <dgm:spPr/>
      <dgm:t>
        <a:bodyPr/>
        <a:lstStyle/>
        <a:p>
          <a:endParaRPr kumimoji="1" lang="ja-JP" altLang="en-US"/>
        </a:p>
      </dgm:t>
    </dgm:pt>
    <dgm:pt modelId="{F4A391A4-705B-406E-A549-08C8E26DDC42}">
      <dgm:prSet phldrT="[テキスト]"/>
      <dgm:spPr/>
      <dgm:t>
        <a:bodyPr/>
        <a:lstStyle/>
        <a:p>
          <a:r>
            <a:rPr kumimoji="1" lang="ja-JP" altLang="en-US" smtClean="0"/>
            <a:t>拡張性</a:t>
          </a:r>
          <a:endParaRPr kumimoji="1" lang="ja-JP" altLang="en-US"/>
        </a:p>
      </dgm:t>
    </dgm:pt>
    <dgm:pt modelId="{F650B10F-69DD-4BEC-B277-B1852AEB8551}" type="parTrans" cxnId="{EAF712E3-2C2D-4451-88EE-BE709C162423}">
      <dgm:prSet/>
      <dgm:spPr/>
      <dgm:t>
        <a:bodyPr/>
        <a:lstStyle/>
        <a:p>
          <a:endParaRPr kumimoji="1" lang="ja-JP" altLang="en-US"/>
        </a:p>
      </dgm:t>
    </dgm:pt>
    <dgm:pt modelId="{BAE781B4-D32D-40DB-8EAD-B2E2FEC0EB0C}" type="sibTrans" cxnId="{EAF712E3-2C2D-4451-88EE-BE709C162423}">
      <dgm:prSet/>
      <dgm:spPr/>
      <dgm:t>
        <a:bodyPr/>
        <a:lstStyle/>
        <a:p>
          <a:endParaRPr kumimoji="1" lang="ja-JP" altLang="en-US"/>
        </a:p>
      </dgm:t>
    </dgm:pt>
    <dgm:pt modelId="{5471A3EF-9A15-4F0C-AEE8-444C115BCB7C}">
      <dgm:prSet phldrT="[テキスト]"/>
      <dgm:spPr/>
      <dgm:t>
        <a:bodyPr/>
        <a:lstStyle/>
        <a:p>
          <a:r>
            <a:rPr kumimoji="1" lang="ja-JP" altLang="en-US" smtClean="0"/>
            <a:t>問題点</a:t>
          </a:r>
          <a:endParaRPr kumimoji="1" lang="ja-JP" altLang="en-US"/>
        </a:p>
      </dgm:t>
    </dgm:pt>
    <dgm:pt modelId="{E95F2E66-1456-451C-A887-BD77A41C9DB1}" type="parTrans" cxnId="{D0B6DF02-442B-41A9-A5FB-D7235A8B5200}">
      <dgm:prSet/>
      <dgm:spPr/>
      <dgm:t>
        <a:bodyPr/>
        <a:lstStyle/>
        <a:p>
          <a:endParaRPr kumimoji="1" lang="ja-JP" altLang="en-US"/>
        </a:p>
      </dgm:t>
    </dgm:pt>
    <dgm:pt modelId="{3992A040-F7E7-4D57-AE6D-B3B984349295}" type="sibTrans" cxnId="{D0B6DF02-442B-41A9-A5FB-D7235A8B5200}">
      <dgm:prSet/>
      <dgm:spPr/>
      <dgm:t>
        <a:bodyPr/>
        <a:lstStyle/>
        <a:p>
          <a:endParaRPr kumimoji="1" lang="ja-JP" altLang="en-US"/>
        </a:p>
      </dgm:t>
    </dgm:pt>
    <dgm:pt modelId="{7BA107B0-E989-4D17-853A-79E311EE1F46}">
      <dgm:prSet phldrT="[テキスト]"/>
      <dgm:spPr/>
      <dgm:t>
        <a:bodyPr/>
        <a:lstStyle/>
        <a:p>
          <a:r>
            <a:rPr kumimoji="1" lang="ja-JP" altLang="en-US" dirty="0" smtClean="0"/>
            <a:t>保守が難しい</a:t>
          </a:r>
          <a:endParaRPr kumimoji="1" lang="ja-JP" altLang="en-US" dirty="0"/>
        </a:p>
      </dgm:t>
    </dgm:pt>
    <dgm:pt modelId="{F1AE2D3A-7DEB-4C84-B32A-5480CDDB225A}" type="parTrans" cxnId="{743CA477-5B06-4A0C-BF7D-1D841F803CB0}">
      <dgm:prSet/>
      <dgm:spPr/>
      <dgm:t>
        <a:bodyPr/>
        <a:lstStyle/>
        <a:p>
          <a:endParaRPr kumimoji="1" lang="ja-JP" altLang="en-US"/>
        </a:p>
      </dgm:t>
    </dgm:pt>
    <dgm:pt modelId="{48E6F638-79AB-48C8-A925-2D4BB03AD814}" type="sibTrans" cxnId="{743CA477-5B06-4A0C-BF7D-1D841F803CB0}">
      <dgm:prSet/>
      <dgm:spPr/>
      <dgm:t>
        <a:bodyPr/>
        <a:lstStyle/>
        <a:p>
          <a:endParaRPr kumimoji="1" lang="ja-JP" altLang="en-US"/>
        </a:p>
      </dgm:t>
    </dgm:pt>
    <dgm:pt modelId="{EC2DC2C9-6A1A-41CC-AAF1-06D941C4D810}">
      <dgm:prSet phldrT="[テキスト]"/>
      <dgm:spPr/>
      <dgm:t>
        <a:bodyPr/>
        <a:lstStyle/>
        <a:p>
          <a:r>
            <a:rPr kumimoji="1" lang="ja-JP" altLang="en-US" smtClean="0"/>
            <a:t>解決策</a:t>
          </a:r>
          <a:endParaRPr kumimoji="1" lang="ja-JP" altLang="en-US"/>
        </a:p>
      </dgm:t>
    </dgm:pt>
    <dgm:pt modelId="{BC169D4C-78B0-4858-A526-75BD60025323}" type="parTrans" cxnId="{C1E7F46B-894D-45C0-94D9-951F48310291}">
      <dgm:prSet/>
      <dgm:spPr/>
      <dgm:t>
        <a:bodyPr/>
        <a:lstStyle/>
        <a:p>
          <a:endParaRPr kumimoji="1" lang="ja-JP" altLang="en-US"/>
        </a:p>
      </dgm:t>
    </dgm:pt>
    <dgm:pt modelId="{A6B6A07F-354C-45DA-8497-9CB806267623}" type="sibTrans" cxnId="{C1E7F46B-894D-45C0-94D9-951F48310291}">
      <dgm:prSet/>
      <dgm:spPr/>
      <dgm:t>
        <a:bodyPr/>
        <a:lstStyle/>
        <a:p>
          <a:endParaRPr kumimoji="1" lang="ja-JP" altLang="en-US"/>
        </a:p>
      </dgm:t>
    </dgm:pt>
    <dgm:pt modelId="{B6794460-E815-45FD-8F41-3C6DF7ECEA31}">
      <dgm:prSet phldrT="[テキスト]"/>
      <dgm:spPr/>
      <dgm:t>
        <a:bodyPr/>
        <a:lstStyle/>
        <a:p>
          <a:r>
            <a:rPr kumimoji="1" lang="ja-JP" altLang="en-US" smtClean="0"/>
            <a:t>安定度を高める</a:t>
          </a:r>
          <a:endParaRPr kumimoji="1" lang="ja-JP" altLang="en-US"/>
        </a:p>
      </dgm:t>
    </dgm:pt>
    <dgm:pt modelId="{B0C833CE-0856-42D8-B2FA-F0D2A0C9B1FB}" type="parTrans" cxnId="{46B89143-39B4-4F08-B03C-2A41D33451F3}">
      <dgm:prSet/>
      <dgm:spPr/>
      <dgm:t>
        <a:bodyPr/>
        <a:lstStyle/>
        <a:p>
          <a:endParaRPr kumimoji="1" lang="ja-JP" altLang="en-US"/>
        </a:p>
      </dgm:t>
    </dgm:pt>
    <dgm:pt modelId="{6772D2CB-3F72-4D34-AB1E-7F7E449E7EEA}" type="sibTrans" cxnId="{46B89143-39B4-4F08-B03C-2A41D33451F3}">
      <dgm:prSet/>
      <dgm:spPr/>
      <dgm:t>
        <a:bodyPr/>
        <a:lstStyle/>
        <a:p>
          <a:endParaRPr kumimoji="1" lang="ja-JP" altLang="en-US"/>
        </a:p>
      </dgm:t>
    </dgm:pt>
    <dgm:pt modelId="{429FA377-C221-485C-A770-53FA815AA513}">
      <dgm:prSet phldrT="[テキスト]"/>
      <dgm:spPr/>
      <dgm:t>
        <a:bodyPr/>
        <a:lstStyle/>
        <a:p>
          <a:endParaRPr kumimoji="1" lang="ja-JP" altLang="en-US"/>
        </a:p>
      </dgm:t>
    </dgm:pt>
    <dgm:pt modelId="{54AFC9F2-ADA7-4666-9DB3-F7A968A00170}" type="parTrans" cxnId="{E7A1EE4E-9B0E-4387-978B-748DBDE76E9A}">
      <dgm:prSet/>
      <dgm:spPr/>
      <dgm:t>
        <a:bodyPr/>
        <a:lstStyle/>
        <a:p>
          <a:endParaRPr kumimoji="1" lang="ja-JP" altLang="en-US"/>
        </a:p>
      </dgm:t>
    </dgm:pt>
    <dgm:pt modelId="{E6EC8097-23E3-47D4-B4F0-7C967191A55C}" type="sibTrans" cxnId="{E7A1EE4E-9B0E-4387-978B-748DBDE76E9A}">
      <dgm:prSet/>
      <dgm:spPr/>
      <dgm:t>
        <a:bodyPr/>
        <a:lstStyle/>
        <a:p>
          <a:endParaRPr kumimoji="1" lang="ja-JP" altLang="en-US"/>
        </a:p>
      </dgm:t>
    </dgm:pt>
    <dgm:pt modelId="{C4CAA383-2190-4C55-BF56-105B5ED8401C}" type="pres">
      <dgm:prSet presAssocID="{423F608E-D655-4523-942C-3E4CB94578FB}" presName="Name0" presStyleCnt="0">
        <dgm:presLayoutVars>
          <dgm:dir/>
          <dgm:animLvl val="lvl"/>
          <dgm:resizeHandles val="exact"/>
        </dgm:presLayoutVars>
      </dgm:prSet>
      <dgm:spPr/>
      <dgm:t>
        <a:bodyPr/>
        <a:lstStyle/>
        <a:p>
          <a:endParaRPr kumimoji="1" lang="ja-JP" altLang="en-US"/>
        </a:p>
      </dgm:t>
    </dgm:pt>
    <dgm:pt modelId="{7B1C823B-3FB5-491C-BCB9-59C20B5E79B9}" type="pres">
      <dgm:prSet presAssocID="{B810E428-B3FB-4612-BE40-707B9F98423B}" presName="composite" presStyleCnt="0"/>
      <dgm:spPr/>
    </dgm:pt>
    <dgm:pt modelId="{973ABDD8-7039-46EB-8E97-DB72FA02F785}" type="pres">
      <dgm:prSet presAssocID="{B810E428-B3FB-4612-BE40-707B9F98423B}" presName="parTx" presStyleLbl="alignNode1" presStyleIdx="0" presStyleCnt="3">
        <dgm:presLayoutVars>
          <dgm:chMax val="0"/>
          <dgm:chPref val="0"/>
          <dgm:bulletEnabled val="1"/>
        </dgm:presLayoutVars>
      </dgm:prSet>
      <dgm:spPr/>
      <dgm:t>
        <a:bodyPr/>
        <a:lstStyle/>
        <a:p>
          <a:endParaRPr kumimoji="1" lang="ja-JP" altLang="en-US"/>
        </a:p>
      </dgm:t>
    </dgm:pt>
    <dgm:pt modelId="{78F7F389-BF77-4E32-ABE3-2F0C09F25B1D}" type="pres">
      <dgm:prSet presAssocID="{B810E428-B3FB-4612-BE40-707B9F98423B}" presName="desTx" presStyleLbl="alignAccFollowNode1" presStyleIdx="0" presStyleCnt="3">
        <dgm:presLayoutVars>
          <dgm:bulletEnabled val="1"/>
        </dgm:presLayoutVars>
      </dgm:prSet>
      <dgm:spPr/>
      <dgm:t>
        <a:bodyPr/>
        <a:lstStyle/>
        <a:p>
          <a:endParaRPr kumimoji="1" lang="ja-JP" altLang="en-US"/>
        </a:p>
      </dgm:t>
    </dgm:pt>
    <dgm:pt modelId="{6FCD83BC-9AF2-4CD8-87D5-BA9F93923972}" type="pres">
      <dgm:prSet presAssocID="{C08719F6-2A09-4212-97EA-BE9E7087CF13}" presName="space" presStyleCnt="0"/>
      <dgm:spPr/>
    </dgm:pt>
    <dgm:pt modelId="{B13F3512-721F-4474-8723-1512DF8D8705}" type="pres">
      <dgm:prSet presAssocID="{5471A3EF-9A15-4F0C-AEE8-444C115BCB7C}" presName="composite" presStyleCnt="0"/>
      <dgm:spPr/>
    </dgm:pt>
    <dgm:pt modelId="{30D38AB3-F15D-4434-A6D5-3E6662A4B33B}" type="pres">
      <dgm:prSet presAssocID="{5471A3EF-9A15-4F0C-AEE8-444C115BCB7C}" presName="parTx" presStyleLbl="alignNode1" presStyleIdx="1" presStyleCnt="3">
        <dgm:presLayoutVars>
          <dgm:chMax val="0"/>
          <dgm:chPref val="0"/>
          <dgm:bulletEnabled val="1"/>
        </dgm:presLayoutVars>
      </dgm:prSet>
      <dgm:spPr/>
      <dgm:t>
        <a:bodyPr/>
        <a:lstStyle/>
        <a:p>
          <a:endParaRPr kumimoji="1" lang="ja-JP" altLang="en-US"/>
        </a:p>
      </dgm:t>
    </dgm:pt>
    <dgm:pt modelId="{6D233FD1-2776-4DB2-9DE0-7C4A7328BF23}" type="pres">
      <dgm:prSet presAssocID="{5471A3EF-9A15-4F0C-AEE8-444C115BCB7C}" presName="desTx" presStyleLbl="alignAccFollowNode1" presStyleIdx="1" presStyleCnt="3">
        <dgm:presLayoutVars>
          <dgm:bulletEnabled val="1"/>
        </dgm:presLayoutVars>
      </dgm:prSet>
      <dgm:spPr/>
      <dgm:t>
        <a:bodyPr/>
        <a:lstStyle/>
        <a:p>
          <a:endParaRPr kumimoji="1" lang="ja-JP" altLang="en-US"/>
        </a:p>
      </dgm:t>
    </dgm:pt>
    <dgm:pt modelId="{9E5A614F-5C8A-4DE1-94F7-67B0A0C3A7C0}" type="pres">
      <dgm:prSet presAssocID="{3992A040-F7E7-4D57-AE6D-B3B984349295}" presName="space" presStyleCnt="0"/>
      <dgm:spPr/>
    </dgm:pt>
    <dgm:pt modelId="{D8A82384-A921-4441-B8A6-1E75B3F8DF14}" type="pres">
      <dgm:prSet presAssocID="{EC2DC2C9-6A1A-41CC-AAF1-06D941C4D810}" presName="composite" presStyleCnt="0"/>
      <dgm:spPr/>
    </dgm:pt>
    <dgm:pt modelId="{CF24EE4A-6727-45E3-88CF-9A89099D6AED}" type="pres">
      <dgm:prSet presAssocID="{EC2DC2C9-6A1A-41CC-AAF1-06D941C4D810}" presName="parTx" presStyleLbl="alignNode1" presStyleIdx="2" presStyleCnt="3">
        <dgm:presLayoutVars>
          <dgm:chMax val="0"/>
          <dgm:chPref val="0"/>
          <dgm:bulletEnabled val="1"/>
        </dgm:presLayoutVars>
      </dgm:prSet>
      <dgm:spPr/>
      <dgm:t>
        <a:bodyPr/>
        <a:lstStyle/>
        <a:p>
          <a:endParaRPr kumimoji="1" lang="ja-JP" altLang="en-US"/>
        </a:p>
      </dgm:t>
    </dgm:pt>
    <dgm:pt modelId="{9B84A7D4-344E-4C63-84DE-82DE2214B413}" type="pres">
      <dgm:prSet presAssocID="{EC2DC2C9-6A1A-41CC-AAF1-06D941C4D810}" presName="desTx" presStyleLbl="alignAccFollowNode1" presStyleIdx="2" presStyleCnt="3">
        <dgm:presLayoutVars>
          <dgm:bulletEnabled val="1"/>
        </dgm:presLayoutVars>
      </dgm:prSet>
      <dgm:spPr/>
      <dgm:t>
        <a:bodyPr/>
        <a:lstStyle/>
        <a:p>
          <a:endParaRPr kumimoji="1" lang="ja-JP" altLang="en-US"/>
        </a:p>
      </dgm:t>
    </dgm:pt>
  </dgm:ptLst>
  <dgm:cxnLst>
    <dgm:cxn modelId="{C9616C69-199F-4AB1-8572-54EB33764F8F}" type="presOf" srcId="{B00D3269-CDAD-4670-A62C-D0F840EE856C}" destId="{78F7F389-BF77-4E32-ABE3-2F0C09F25B1D}" srcOrd="0" destOrd="0" presId="urn:microsoft.com/office/officeart/2005/8/layout/hList1"/>
    <dgm:cxn modelId="{9AAD7AB8-F656-4314-9220-C55A5B01FB83}" type="presOf" srcId="{429FA377-C221-485C-A770-53FA815AA513}" destId="{9B84A7D4-344E-4C63-84DE-82DE2214B413}" srcOrd="0" destOrd="1" presId="urn:microsoft.com/office/officeart/2005/8/layout/hList1"/>
    <dgm:cxn modelId="{4503B4AC-29BE-4777-B627-3F2FB70F201A}" type="presOf" srcId="{5471A3EF-9A15-4F0C-AEE8-444C115BCB7C}" destId="{30D38AB3-F15D-4434-A6D5-3E6662A4B33B}" srcOrd="0" destOrd="0" presId="urn:microsoft.com/office/officeart/2005/8/layout/hList1"/>
    <dgm:cxn modelId="{2A5CF87C-A8D1-44B0-B129-5412027EE432}" type="presOf" srcId="{423F608E-D655-4523-942C-3E4CB94578FB}" destId="{C4CAA383-2190-4C55-BF56-105B5ED8401C}" srcOrd="0" destOrd="0" presId="urn:microsoft.com/office/officeart/2005/8/layout/hList1"/>
    <dgm:cxn modelId="{743CA477-5B06-4A0C-BF7D-1D841F803CB0}" srcId="{5471A3EF-9A15-4F0C-AEE8-444C115BCB7C}" destId="{7BA107B0-E989-4D17-853A-79E311EE1F46}" srcOrd="0" destOrd="0" parTransId="{F1AE2D3A-7DEB-4C84-B32A-5480CDDB225A}" sibTransId="{48E6F638-79AB-48C8-A925-2D4BB03AD814}"/>
    <dgm:cxn modelId="{46D2A9ED-45E3-4AE9-88E9-3D06563EAD03}" srcId="{423F608E-D655-4523-942C-3E4CB94578FB}" destId="{B810E428-B3FB-4612-BE40-707B9F98423B}" srcOrd="0" destOrd="0" parTransId="{0E44D524-91DF-40F2-A18B-BA874BDDD2F2}" sibTransId="{C08719F6-2A09-4212-97EA-BE9E7087CF13}"/>
    <dgm:cxn modelId="{03538F57-94E8-4C85-B9F5-6754B7E6362C}" type="presOf" srcId="{F4A391A4-705B-406E-A549-08C8E26DDC42}" destId="{78F7F389-BF77-4E32-ABE3-2F0C09F25B1D}" srcOrd="0" destOrd="1" presId="urn:microsoft.com/office/officeart/2005/8/layout/hList1"/>
    <dgm:cxn modelId="{E3EB39F2-6A0D-4CF1-B561-2C5C1C0978D2}" type="presOf" srcId="{7BA107B0-E989-4D17-853A-79E311EE1F46}" destId="{6D233FD1-2776-4DB2-9DE0-7C4A7328BF23}" srcOrd="0" destOrd="0" presId="urn:microsoft.com/office/officeart/2005/8/layout/hList1"/>
    <dgm:cxn modelId="{B76CCE60-0159-443D-B023-DB0085882B54}" type="presOf" srcId="{EC2DC2C9-6A1A-41CC-AAF1-06D941C4D810}" destId="{CF24EE4A-6727-45E3-88CF-9A89099D6AED}" srcOrd="0" destOrd="0" presId="urn:microsoft.com/office/officeart/2005/8/layout/hList1"/>
    <dgm:cxn modelId="{B927A90E-E5C2-458F-A524-A8B49927B880}" type="presOf" srcId="{B810E428-B3FB-4612-BE40-707B9F98423B}" destId="{973ABDD8-7039-46EB-8E97-DB72FA02F785}" srcOrd="0" destOrd="0" presId="urn:microsoft.com/office/officeart/2005/8/layout/hList1"/>
    <dgm:cxn modelId="{C1E7F46B-894D-45C0-94D9-951F48310291}" srcId="{423F608E-D655-4523-942C-3E4CB94578FB}" destId="{EC2DC2C9-6A1A-41CC-AAF1-06D941C4D810}" srcOrd="2" destOrd="0" parTransId="{BC169D4C-78B0-4858-A526-75BD60025323}" sibTransId="{A6B6A07F-354C-45DA-8497-9CB806267623}"/>
    <dgm:cxn modelId="{E7A1EE4E-9B0E-4387-978B-748DBDE76E9A}" srcId="{EC2DC2C9-6A1A-41CC-AAF1-06D941C4D810}" destId="{429FA377-C221-485C-A770-53FA815AA513}" srcOrd="1" destOrd="0" parTransId="{54AFC9F2-ADA7-4666-9DB3-F7A968A00170}" sibTransId="{E6EC8097-23E3-47D4-B4F0-7C967191A55C}"/>
    <dgm:cxn modelId="{42F3A937-5664-4267-8AD1-FA1234BBA512}" srcId="{B810E428-B3FB-4612-BE40-707B9F98423B}" destId="{B00D3269-CDAD-4670-A62C-D0F840EE856C}" srcOrd="0" destOrd="0" parTransId="{E2D58274-58FC-4ECB-8285-47A6C4C5F7DD}" sibTransId="{A35A0425-51AB-4539-882B-A8899F8062B6}"/>
    <dgm:cxn modelId="{EAF712E3-2C2D-4451-88EE-BE709C162423}" srcId="{B810E428-B3FB-4612-BE40-707B9F98423B}" destId="{F4A391A4-705B-406E-A549-08C8E26DDC42}" srcOrd="1" destOrd="0" parTransId="{F650B10F-69DD-4BEC-B277-B1852AEB8551}" sibTransId="{BAE781B4-D32D-40DB-8EAD-B2E2FEC0EB0C}"/>
    <dgm:cxn modelId="{46B89143-39B4-4F08-B03C-2A41D33451F3}" srcId="{EC2DC2C9-6A1A-41CC-AAF1-06D941C4D810}" destId="{B6794460-E815-45FD-8F41-3C6DF7ECEA31}" srcOrd="0" destOrd="0" parTransId="{B0C833CE-0856-42D8-B2FA-F0D2A0C9B1FB}" sibTransId="{6772D2CB-3F72-4D34-AB1E-7F7E449E7EEA}"/>
    <dgm:cxn modelId="{D0B6DF02-442B-41A9-A5FB-D7235A8B5200}" srcId="{423F608E-D655-4523-942C-3E4CB94578FB}" destId="{5471A3EF-9A15-4F0C-AEE8-444C115BCB7C}" srcOrd="1" destOrd="0" parTransId="{E95F2E66-1456-451C-A887-BD77A41C9DB1}" sibTransId="{3992A040-F7E7-4D57-AE6D-B3B984349295}"/>
    <dgm:cxn modelId="{F65CCCF2-E39B-47C1-81D9-0A0ECD1892B6}" type="presOf" srcId="{B6794460-E815-45FD-8F41-3C6DF7ECEA31}" destId="{9B84A7D4-344E-4C63-84DE-82DE2214B413}" srcOrd="0" destOrd="0" presId="urn:microsoft.com/office/officeart/2005/8/layout/hList1"/>
    <dgm:cxn modelId="{E627A9F5-52DB-4FFB-9C79-5F180F6BB025}" type="presParOf" srcId="{C4CAA383-2190-4C55-BF56-105B5ED8401C}" destId="{7B1C823B-3FB5-491C-BCB9-59C20B5E79B9}" srcOrd="0" destOrd="0" presId="urn:microsoft.com/office/officeart/2005/8/layout/hList1"/>
    <dgm:cxn modelId="{1D71D7B5-6008-4404-9CEE-E0B751BDD474}" type="presParOf" srcId="{7B1C823B-3FB5-491C-BCB9-59C20B5E79B9}" destId="{973ABDD8-7039-46EB-8E97-DB72FA02F785}" srcOrd="0" destOrd="0" presId="urn:microsoft.com/office/officeart/2005/8/layout/hList1"/>
    <dgm:cxn modelId="{5173CAB2-7640-4406-914C-271C5823A175}" type="presParOf" srcId="{7B1C823B-3FB5-491C-BCB9-59C20B5E79B9}" destId="{78F7F389-BF77-4E32-ABE3-2F0C09F25B1D}" srcOrd="1" destOrd="0" presId="urn:microsoft.com/office/officeart/2005/8/layout/hList1"/>
    <dgm:cxn modelId="{4EFFFB5D-1163-4D12-BB13-E74B3C194D2E}" type="presParOf" srcId="{C4CAA383-2190-4C55-BF56-105B5ED8401C}" destId="{6FCD83BC-9AF2-4CD8-87D5-BA9F93923972}" srcOrd="1" destOrd="0" presId="urn:microsoft.com/office/officeart/2005/8/layout/hList1"/>
    <dgm:cxn modelId="{0407B2CA-960B-400C-86C9-EA25EA8179B2}" type="presParOf" srcId="{C4CAA383-2190-4C55-BF56-105B5ED8401C}" destId="{B13F3512-721F-4474-8723-1512DF8D8705}" srcOrd="2" destOrd="0" presId="urn:microsoft.com/office/officeart/2005/8/layout/hList1"/>
    <dgm:cxn modelId="{4F28D225-3843-47D8-9547-4F5D22970807}" type="presParOf" srcId="{B13F3512-721F-4474-8723-1512DF8D8705}" destId="{30D38AB3-F15D-4434-A6D5-3E6662A4B33B}" srcOrd="0" destOrd="0" presId="urn:microsoft.com/office/officeart/2005/8/layout/hList1"/>
    <dgm:cxn modelId="{BAD446CD-ED5E-4E05-A808-307534FED3CB}" type="presParOf" srcId="{B13F3512-721F-4474-8723-1512DF8D8705}" destId="{6D233FD1-2776-4DB2-9DE0-7C4A7328BF23}" srcOrd="1" destOrd="0" presId="urn:microsoft.com/office/officeart/2005/8/layout/hList1"/>
    <dgm:cxn modelId="{F303F561-217B-44AE-BACE-7BBBFF19406D}" type="presParOf" srcId="{C4CAA383-2190-4C55-BF56-105B5ED8401C}" destId="{9E5A614F-5C8A-4DE1-94F7-67B0A0C3A7C0}" srcOrd="3" destOrd="0" presId="urn:microsoft.com/office/officeart/2005/8/layout/hList1"/>
    <dgm:cxn modelId="{204417E7-EAC4-4371-959B-2C99D60BAB7C}" type="presParOf" srcId="{C4CAA383-2190-4C55-BF56-105B5ED8401C}" destId="{D8A82384-A921-4441-B8A6-1E75B3F8DF14}" srcOrd="4" destOrd="0" presId="urn:microsoft.com/office/officeart/2005/8/layout/hList1"/>
    <dgm:cxn modelId="{D49DEC9B-6722-49E4-907D-BE12ACE2A5E8}" type="presParOf" srcId="{D8A82384-A921-4441-B8A6-1E75B3F8DF14}" destId="{CF24EE4A-6727-45E3-88CF-9A89099D6AED}" srcOrd="0" destOrd="0" presId="urn:microsoft.com/office/officeart/2005/8/layout/hList1"/>
    <dgm:cxn modelId="{52EE5543-7DC1-4714-AFBD-42FB8F59B9AB}" type="presParOf" srcId="{D8A82384-A921-4441-B8A6-1E75B3F8DF14}" destId="{9B84A7D4-344E-4C63-84DE-82DE2214B41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95A45-6E0B-4BAD-942D-1396CF9D22D9}">
      <dsp:nvSpPr>
        <dsp:cNvPr id="0" name=""/>
        <dsp:cNvSpPr/>
      </dsp:nvSpPr>
      <dsp:spPr>
        <a:xfrm>
          <a:off x="0" y="6060"/>
          <a:ext cx="2888797"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kumimoji="1" lang="ja-JP" altLang="en-US" sz="2600" kern="1200" smtClean="0"/>
            <a:t>入力</a:t>
          </a:r>
          <a:endParaRPr kumimoji="1" lang="ja-JP" altLang="en-US" sz="2600" kern="1200"/>
        </a:p>
      </dsp:txBody>
      <dsp:txXfrm>
        <a:off x="0" y="6060"/>
        <a:ext cx="2888797" cy="748800"/>
      </dsp:txXfrm>
    </dsp:sp>
    <dsp:sp modelId="{8AFC59EB-5A41-405E-98C3-9C66242C4364}">
      <dsp:nvSpPr>
        <dsp:cNvPr id="0" name=""/>
        <dsp:cNvSpPr/>
      </dsp:nvSpPr>
      <dsp:spPr>
        <a:xfrm>
          <a:off x="0" y="754861"/>
          <a:ext cx="2888797" cy="242658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kumimoji="1" lang="ja-JP" altLang="en-US" sz="2600" kern="1200" smtClean="0"/>
            <a:t>超音波センサ</a:t>
          </a:r>
          <a:endParaRPr kumimoji="1" lang="ja-JP" altLang="en-US" sz="2600" kern="1200"/>
        </a:p>
        <a:p>
          <a:pPr marL="228600" lvl="1" indent="-228600" algn="l" defTabSz="1155700">
            <a:lnSpc>
              <a:spcPct val="90000"/>
            </a:lnSpc>
            <a:spcBef>
              <a:spcPct val="0"/>
            </a:spcBef>
            <a:spcAft>
              <a:spcPct val="15000"/>
            </a:spcAft>
            <a:buChar char="••"/>
          </a:pPr>
          <a:r>
            <a:rPr kumimoji="1" lang="ja-JP" altLang="en-US" sz="2600" kern="1200" smtClean="0"/>
            <a:t>ロードセル（重量）</a:t>
          </a:r>
          <a:endParaRPr kumimoji="1" lang="ja-JP" altLang="en-US" sz="2600" kern="1200"/>
        </a:p>
        <a:p>
          <a:pPr marL="228600" lvl="1" indent="-228600" algn="l" defTabSz="1155700">
            <a:lnSpc>
              <a:spcPct val="90000"/>
            </a:lnSpc>
            <a:spcBef>
              <a:spcPct val="0"/>
            </a:spcBef>
            <a:spcAft>
              <a:spcPct val="15000"/>
            </a:spcAft>
            <a:buChar char="••"/>
          </a:pPr>
          <a:r>
            <a:rPr kumimoji="1" lang="en-US" altLang="ja-JP" sz="2600" kern="1200" smtClean="0"/>
            <a:t>WEB</a:t>
          </a:r>
          <a:r>
            <a:rPr kumimoji="1" lang="ja-JP" altLang="en-US" sz="2600" kern="1200" smtClean="0"/>
            <a:t>カメラ（画像）</a:t>
          </a:r>
          <a:endParaRPr kumimoji="1" lang="ja-JP" altLang="en-US" sz="2600" kern="1200"/>
        </a:p>
      </dsp:txBody>
      <dsp:txXfrm>
        <a:off x="0" y="754861"/>
        <a:ext cx="2888797" cy="2426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95A45-6E0B-4BAD-942D-1396CF9D22D9}">
      <dsp:nvSpPr>
        <dsp:cNvPr id="0" name=""/>
        <dsp:cNvSpPr/>
      </dsp:nvSpPr>
      <dsp:spPr>
        <a:xfrm>
          <a:off x="0" y="32925"/>
          <a:ext cx="2920983" cy="100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kumimoji="1" lang="ja-JP" altLang="en-US" sz="3500" kern="1200" smtClean="0"/>
            <a:t>出力</a:t>
          </a:r>
          <a:endParaRPr kumimoji="1" lang="ja-JP" altLang="en-US" sz="3500" kern="1200"/>
        </a:p>
      </dsp:txBody>
      <dsp:txXfrm>
        <a:off x="0" y="32925"/>
        <a:ext cx="2920983" cy="1008000"/>
      </dsp:txXfrm>
    </dsp:sp>
    <dsp:sp modelId="{8AFC59EB-5A41-405E-98C3-9C66242C4364}">
      <dsp:nvSpPr>
        <dsp:cNvPr id="0" name=""/>
        <dsp:cNvSpPr/>
      </dsp:nvSpPr>
      <dsp:spPr>
        <a:xfrm>
          <a:off x="0" y="1040925"/>
          <a:ext cx="2920983" cy="21136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kumimoji="1" lang="ja-JP" altLang="en-US" sz="3500" kern="1200" smtClean="0"/>
            <a:t>画像データ</a:t>
          </a:r>
          <a:endParaRPr kumimoji="1" lang="ja-JP" altLang="en-US" sz="3500" kern="1200"/>
        </a:p>
        <a:p>
          <a:pPr marL="285750" lvl="1" indent="-285750" algn="l" defTabSz="1555750">
            <a:lnSpc>
              <a:spcPct val="90000"/>
            </a:lnSpc>
            <a:spcBef>
              <a:spcPct val="0"/>
            </a:spcBef>
            <a:spcAft>
              <a:spcPct val="15000"/>
            </a:spcAft>
            <a:buChar char="••"/>
          </a:pPr>
          <a:r>
            <a:rPr kumimoji="1" lang="ja-JP" altLang="en-US" sz="3500" kern="1200" smtClean="0"/>
            <a:t>フラグ（追加</a:t>
          </a:r>
          <a:r>
            <a:rPr kumimoji="1" lang="en-US" altLang="ja-JP" sz="3500" kern="1200" smtClean="0"/>
            <a:t>or</a:t>
          </a:r>
          <a:r>
            <a:rPr kumimoji="1" lang="ja-JP" altLang="en-US" sz="3500" kern="1200" smtClean="0"/>
            <a:t>削除</a:t>
          </a:r>
          <a:r>
            <a:rPr kumimoji="1" lang="en-US" altLang="ja-JP" sz="3500" kern="1200" smtClean="0"/>
            <a:t>)</a:t>
          </a:r>
          <a:endParaRPr kumimoji="1" lang="ja-JP" altLang="en-US" sz="3500" kern="1200"/>
        </a:p>
      </dsp:txBody>
      <dsp:txXfrm>
        <a:off x="0" y="1040925"/>
        <a:ext cx="2920983" cy="2113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ABDD8-7039-46EB-8E97-DB72FA02F785}">
      <dsp:nvSpPr>
        <dsp:cNvPr id="0" name=""/>
        <dsp:cNvSpPr/>
      </dsp:nvSpPr>
      <dsp:spPr>
        <a:xfrm>
          <a:off x="3143" y="23269"/>
          <a:ext cx="3064668" cy="12258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186944" rIns="327152" bIns="186944" numCol="1" spcCol="1270" anchor="ctr" anchorCtr="0">
          <a:noAutofit/>
        </a:bodyPr>
        <a:lstStyle/>
        <a:p>
          <a:pPr lvl="0" algn="ctr" defTabSz="2044700">
            <a:lnSpc>
              <a:spcPct val="90000"/>
            </a:lnSpc>
            <a:spcBef>
              <a:spcPct val="0"/>
            </a:spcBef>
            <a:spcAft>
              <a:spcPct val="35000"/>
            </a:spcAft>
          </a:pPr>
          <a:r>
            <a:rPr kumimoji="1" lang="ja-JP" altLang="en-US" sz="4600" kern="1200" smtClean="0"/>
            <a:t>利点</a:t>
          </a:r>
          <a:endParaRPr kumimoji="1" lang="ja-JP" altLang="en-US" sz="4600" kern="1200"/>
        </a:p>
      </dsp:txBody>
      <dsp:txXfrm>
        <a:off x="3143" y="23269"/>
        <a:ext cx="3064668" cy="1225867"/>
      </dsp:txXfrm>
    </dsp:sp>
    <dsp:sp modelId="{78F7F389-BF77-4E32-ABE3-2F0C09F25B1D}">
      <dsp:nvSpPr>
        <dsp:cNvPr id="0" name=""/>
        <dsp:cNvSpPr/>
      </dsp:nvSpPr>
      <dsp:spPr>
        <a:xfrm>
          <a:off x="3143" y="1249137"/>
          <a:ext cx="3064668" cy="2750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364" tIns="245364" rIns="327152" bIns="368046" numCol="1" spcCol="1270" anchor="t" anchorCtr="0">
          <a:noAutofit/>
        </a:bodyPr>
        <a:lstStyle/>
        <a:p>
          <a:pPr marL="285750" lvl="1" indent="-285750" algn="l" defTabSz="2044700">
            <a:lnSpc>
              <a:spcPct val="90000"/>
            </a:lnSpc>
            <a:spcBef>
              <a:spcPct val="0"/>
            </a:spcBef>
            <a:spcAft>
              <a:spcPct val="15000"/>
            </a:spcAft>
            <a:buChar char="••"/>
          </a:pPr>
          <a:r>
            <a:rPr kumimoji="1" lang="ja-JP" altLang="en-US" sz="4600" kern="1200" smtClean="0"/>
            <a:t>低コスト</a:t>
          </a:r>
          <a:endParaRPr kumimoji="1" lang="ja-JP" altLang="en-US" sz="4600" kern="1200"/>
        </a:p>
        <a:p>
          <a:pPr marL="285750" lvl="1" indent="-285750" algn="l" defTabSz="2044700">
            <a:lnSpc>
              <a:spcPct val="90000"/>
            </a:lnSpc>
            <a:spcBef>
              <a:spcPct val="0"/>
            </a:spcBef>
            <a:spcAft>
              <a:spcPct val="15000"/>
            </a:spcAft>
            <a:buChar char="••"/>
          </a:pPr>
          <a:r>
            <a:rPr kumimoji="1" lang="ja-JP" altLang="en-US" sz="4600" kern="1200" smtClean="0"/>
            <a:t>拡張性</a:t>
          </a:r>
          <a:endParaRPr kumimoji="1" lang="ja-JP" altLang="en-US" sz="4600" kern="1200"/>
        </a:p>
      </dsp:txBody>
      <dsp:txXfrm>
        <a:off x="3143" y="1249137"/>
        <a:ext cx="3064668" cy="2750318"/>
      </dsp:txXfrm>
    </dsp:sp>
    <dsp:sp modelId="{30D38AB3-F15D-4434-A6D5-3E6662A4B33B}">
      <dsp:nvSpPr>
        <dsp:cNvPr id="0" name=""/>
        <dsp:cNvSpPr/>
      </dsp:nvSpPr>
      <dsp:spPr>
        <a:xfrm>
          <a:off x="3496865" y="23269"/>
          <a:ext cx="3064668" cy="12258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186944" rIns="327152" bIns="186944" numCol="1" spcCol="1270" anchor="ctr" anchorCtr="0">
          <a:noAutofit/>
        </a:bodyPr>
        <a:lstStyle/>
        <a:p>
          <a:pPr lvl="0" algn="ctr" defTabSz="2044700">
            <a:lnSpc>
              <a:spcPct val="90000"/>
            </a:lnSpc>
            <a:spcBef>
              <a:spcPct val="0"/>
            </a:spcBef>
            <a:spcAft>
              <a:spcPct val="35000"/>
            </a:spcAft>
          </a:pPr>
          <a:r>
            <a:rPr kumimoji="1" lang="ja-JP" altLang="en-US" sz="4600" kern="1200" smtClean="0"/>
            <a:t>問題点</a:t>
          </a:r>
          <a:endParaRPr kumimoji="1" lang="ja-JP" altLang="en-US" sz="4600" kern="1200"/>
        </a:p>
      </dsp:txBody>
      <dsp:txXfrm>
        <a:off x="3496865" y="23269"/>
        <a:ext cx="3064668" cy="1225867"/>
      </dsp:txXfrm>
    </dsp:sp>
    <dsp:sp modelId="{6D233FD1-2776-4DB2-9DE0-7C4A7328BF23}">
      <dsp:nvSpPr>
        <dsp:cNvPr id="0" name=""/>
        <dsp:cNvSpPr/>
      </dsp:nvSpPr>
      <dsp:spPr>
        <a:xfrm>
          <a:off x="3496865" y="1249137"/>
          <a:ext cx="3064668" cy="2750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364" tIns="245364" rIns="327152" bIns="368046" numCol="1" spcCol="1270" anchor="t" anchorCtr="0">
          <a:noAutofit/>
        </a:bodyPr>
        <a:lstStyle/>
        <a:p>
          <a:pPr marL="285750" lvl="1" indent="-285750" algn="l" defTabSz="2044700">
            <a:lnSpc>
              <a:spcPct val="90000"/>
            </a:lnSpc>
            <a:spcBef>
              <a:spcPct val="0"/>
            </a:spcBef>
            <a:spcAft>
              <a:spcPct val="15000"/>
            </a:spcAft>
            <a:buChar char="••"/>
          </a:pPr>
          <a:r>
            <a:rPr kumimoji="1" lang="ja-JP" altLang="en-US" sz="4600" kern="1200" dirty="0" smtClean="0"/>
            <a:t>保守が難しい</a:t>
          </a:r>
          <a:endParaRPr kumimoji="1" lang="ja-JP" altLang="en-US" sz="4600" kern="1200" dirty="0"/>
        </a:p>
      </dsp:txBody>
      <dsp:txXfrm>
        <a:off x="3496865" y="1249137"/>
        <a:ext cx="3064668" cy="2750318"/>
      </dsp:txXfrm>
    </dsp:sp>
    <dsp:sp modelId="{CF24EE4A-6727-45E3-88CF-9A89099D6AED}">
      <dsp:nvSpPr>
        <dsp:cNvPr id="0" name=""/>
        <dsp:cNvSpPr/>
      </dsp:nvSpPr>
      <dsp:spPr>
        <a:xfrm>
          <a:off x="6990588" y="23269"/>
          <a:ext cx="3064668" cy="122586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186944" rIns="327152" bIns="186944" numCol="1" spcCol="1270" anchor="ctr" anchorCtr="0">
          <a:noAutofit/>
        </a:bodyPr>
        <a:lstStyle/>
        <a:p>
          <a:pPr lvl="0" algn="ctr" defTabSz="2044700">
            <a:lnSpc>
              <a:spcPct val="90000"/>
            </a:lnSpc>
            <a:spcBef>
              <a:spcPct val="0"/>
            </a:spcBef>
            <a:spcAft>
              <a:spcPct val="35000"/>
            </a:spcAft>
          </a:pPr>
          <a:r>
            <a:rPr kumimoji="1" lang="ja-JP" altLang="en-US" sz="4600" kern="1200" smtClean="0"/>
            <a:t>解決策</a:t>
          </a:r>
          <a:endParaRPr kumimoji="1" lang="ja-JP" altLang="en-US" sz="4600" kern="1200"/>
        </a:p>
      </dsp:txBody>
      <dsp:txXfrm>
        <a:off x="6990588" y="23269"/>
        <a:ext cx="3064668" cy="1225867"/>
      </dsp:txXfrm>
    </dsp:sp>
    <dsp:sp modelId="{9B84A7D4-344E-4C63-84DE-82DE2214B413}">
      <dsp:nvSpPr>
        <dsp:cNvPr id="0" name=""/>
        <dsp:cNvSpPr/>
      </dsp:nvSpPr>
      <dsp:spPr>
        <a:xfrm>
          <a:off x="6990588" y="1249137"/>
          <a:ext cx="3064668" cy="275031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364" tIns="245364" rIns="327152" bIns="368046" numCol="1" spcCol="1270" anchor="t" anchorCtr="0">
          <a:noAutofit/>
        </a:bodyPr>
        <a:lstStyle/>
        <a:p>
          <a:pPr marL="285750" lvl="1" indent="-285750" algn="l" defTabSz="2044700">
            <a:lnSpc>
              <a:spcPct val="90000"/>
            </a:lnSpc>
            <a:spcBef>
              <a:spcPct val="0"/>
            </a:spcBef>
            <a:spcAft>
              <a:spcPct val="15000"/>
            </a:spcAft>
            <a:buChar char="••"/>
          </a:pPr>
          <a:r>
            <a:rPr kumimoji="1" lang="ja-JP" altLang="en-US" sz="4600" kern="1200" smtClean="0"/>
            <a:t>安定度を高める</a:t>
          </a:r>
          <a:endParaRPr kumimoji="1" lang="ja-JP" altLang="en-US" sz="4600" kern="1200"/>
        </a:p>
        <a:p>
          <a:pPr marL="285750" lvl="1" indent="-285750" algn="l" defTabSz="2044700">
            <a:lnSpc>
              <a:spcPct val="90000"/>
            </a:lnSpc>
            <a:spcBef>
              <a:spcPct val="0"/>
            </a:spcBef>
            <a:spcAft>
              <a:spcPct val="15000"/>
            </a:spcAft>
            <a:buChar char="••"/>
          </a:pPr>
          <a:endParaRPr kumimoji="1" lang="ja-JP" altLang="en-US" sz="4600" kern="1200"/>
        </a:p>
      </dsp:txBody>
      <dsp:txXfrm>
        <a:off x="6990588" y="1249137"/>
        <a:ext cx="3064668" cy="275031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1DA91BF-6AB8-4AB0-95FB-F86FB88EBE86}" type="datetimeFigureOut">
              <a:rPr kumimoji="1" lang="ja-JP" altLang="en-US" smtClean="0"/>
              <a:t>2020/2/12</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ACBE052-5D20-4712-BE0D-5CAC756E56AE}" type="slidenum">
              <a:rPr kumimoji="1" lang="ja-JP" altLang="en-US" smtClean="0"/>
              <a:t>‹#›</a:t>
            </a:fld>
            <a:endParaRPr kumimoji="1" lang="ja-JP" altLang="en-US"/>
          </a:p>
        </p:txBody>
      </p:sp>
    </p:spTree>
    <p:extLst>
      <p:ext uri="{BB962C8B-B14F-4D97-AF65-F5344CB8AC3E}">
        <p14:creationId xmlns:p14="http://schemas.microsoft.com/office/powerpoint/2010/main" val="28812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2020/2/12</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mtClean="0"/>
              <a:t>これから、</a:t>
            </a:r>
            <a:r>
              <a:rPr kumimoji="1" lang="en-US" altLang="ja-JP" smtClean="0"/>
              <a:t>We</a:t>
            </a:r>
            <a:r>
              <a:rPr kumimoji="1" lang="ja-JP" altLang="en-US" smtClean="0"/>
              <a:t>ｂカメラとセンシング技術を組み合わせた商品識別システムの開発と題しまして、</a:t>
            </a:r>
            <a:r>
              <a:rPr lang="ja-JP" altLang="en-US" smtClean="0"/>
              <a:t>計算機システム研究室</a:t>
            </a:r>
            <a:r>
              <a:rPr kumimoji="1" lang="ja-JP" altLang="en-US" smtClean="0"/>
              <a:t>の</a:t>
            </a:r>
            <a:r>
              <a:rPr lang="ja-JP" altLang="en-US" smtClean="0"/>
              <a:t>段原　丞治と真鍋　樹が発表させていただきます。</a:t>
            </a:r>
            <a:endParaRPr kumimoji="1" lang="en-US" altLang="ja-JP"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0</a:t>
            </a:fld>
            <a:endParaRPr kumimoji="1" lang="ja-JP" altLang="en-US"/>
          </a:p>
        </p:txBody>
      </p:sp>
    </p:spTree>
    <p:extLst>
      <p:ext uri="{BB962C8B-B14F-4D97-AF65-F5344CB8AC3E}">
        <p14:creationId xmlns:p14="http://schemas.microsoft.com/office/powerpoint/2010/main" val="360167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en-US" altLang="ja-JP" smtClean="0"/>
              <a:t>Raspberry pi</a:t>
            </a:r>
            <a:r>
              <a:rPr kumimoji="1" lang="ja-JP" altLang="en-US" smtClean="0"/>
              <a:t>が使用する各種センサとバーコード読み取りシステム等の各種モジュールをオブジェクト指向にならい、クラス分けしました。スライドの図には、各クラスが保有する関数と変数が示されています。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402343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こちらのシーケンス図は、システムが実際に動作する際の、具体的なデータのやり取りを時系列に沿って表現したものです。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1657986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スケジュール管理にはガントチャートを使用し、グループでの開発を進めました。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11</a:t>
            </a:fld>
            <a:endParaRPr kumimoji="1" lang="ja-JP" altLang="en-US"/>
          </a:p>
        </p:txBody>
      </p:sp>
    </p:spTree>
    <p:extLst>
      <p:ext uri="{BB962C8B-B14F-4D97-AF65-F5344CB8AC3E}">
        <p14:creationId xmlns:p14="http://schemas.microsoft.com/office/powerpoint/2010/main" val="2768532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次に実装・検証についてお話しします。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12</a:t>
            </a:fld>
            <a:endParaRPr kumimoji="1" lang="ja-JP" altLang="en-US"/>
          </a:p>
        </p:txBody>
      </p:sp>
    </p:spTree>
    <p:extLst>
      <p:ext uri="{BB962C8B-B14F-4D97-AF65-F5344CB8AC3E}">
        <p14:creationId xmlns:p14="http://schemas.microsoft.com/office/powerpoint/2010/main" val="148133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実装環境について説明します。画像解析はサーバで行いました。サーバの</a:t>
            </a:r>
            <a:r>
              <a:rPr kumimoji="1" lang="en-US" altLang="ja-JP" smtClean="0"/>
              <a:t>OS</a:t>
            </a:r>
            <a:r>
              <a:rPr kumimoji="1" lang="ja-JP" altLang="en-US" smtClean="0"/>
              <a:t>は</a:t>
            </a:r>
            <a:r>
              <a:rPr kumimoji="1" lang="en-US" altLang="ja-JP" smtClean="0"/>
              <a:t>Windows10</a:t>
            </a:r>
            <a:r>
              <a:rPr kumimoji="1" lang="ja-JP" altLang="en-US" smtClean="0"/>
              <a:t>です。エッジ側は</a:t>
            </a:r>
            <a:r>
              <a:rPr kumimoji="1" lang="en-US" altLang="ja-JP" smtClean="0"/>
              <a:t>raspberry pi</a:t>
            </a:r>
            <a:r>
              <a:rPr kumimoji="1" lang="ja-JP" altLang="en-US" baseline="0" smtClean="0"/>
              <a:t> </a:t>
            </a:r>
            <a:r>
              <a:rPr kumimoji="1" lang="en-US" altLang="ja-JP" baseline="0" smtClean="0"/>
              <a:t>3B</a:t>
            </a:r>
            <a:r>
              <a:rPr kumimoji="1" lang="ja-JP" altLang="en-US" smtClean="0"/>
              <a:t>を使用しました。</a:t>
            </a:r>
            <a:r>
              <a:rPr kumimoji="1" lang="en-US" altLang="ja-JP" smtClean="0"/>
              <a:t>Web</a:t>
            </a:r>
            <a:r>
              <a:rPr kumimoji="1" lang="ja-JP" altLang="en-US" smtClean="0"/>
              <a:t>カメラはロジクールの</a:t>
            </a:r>
            <a:r>
              <a:rPr kumimoji="1" lang="en-US" altLang="ja-JP" smtClean="0"/>
              <a:t>C615</a:t>
            </a:r>
            <a:r>
              <a:rPr kumimoji="1" lang="ja-JP" altLang="en-US" smtClean="0"/>
              <a:t>モデルを使用しています。ユーザの動きを検知するために超音波距離センサモジュールを使用しました。商品の重量を検知するセンサとして、ロードセルを使用しました。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13</a:t>
            </a:fld>
            <a:endParaRPr kumimoji="1" lang="ja-JP" altLang="en-US"/>
          </a:p>
        </p:txBody>
      </p:sp>
    </p:spTree>
    <p:extLst>
      <p:ext uri="{BB962C8B-B14F-4D97-AF65-F5344CB8AC3E}">
        <p14:creationId xmlns:p14="http://schemas.microsoft.com/office/powerpoint/2010/main" val="2613592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今回実装した</a:t>
            </a:r>
            <a:r>
              <a:rPr kumimoji="1" lang="en-US" altLang="ja-JP" smtClean="0"/>
              <a:t>raspberry pi</a:t>
            </a:r>
            <a:r>
              <a:rPr kumimoji="1" lang="ja-JP" altLang="en-US" smtClean="0"/>
              <a:t>と各種センサの配線はこのようになっております。</a:t>
            </a:r>
            <a:r>
              <a:rPr kumimoji="1" lang="en-US" altLang="ja-JP" smtClean="0"/>
              <a:t>LED</a:t>
            </a:r>
            <a:r>
              <a:rPr kumimoji="1" lang="ja-JP" altLang="en-US" smtClean="0"/>
              <a:t>は</a:t>
            </a:r>
            <a:r>
              <a:rPr kumimoji="1" lang="en-US" altLang="ja-JP" smtClean="0"/>
              <a:t>WEB</a:t>
            </a:r>
            <a:r>
              <a:rPr kumimoji="1" lang="ja-JP" altLang="en-US" smtClean="0"/>
              <a:t>カメラの起動時と、正しく商品追加・削除ができた時にユーザへ通知するために点灯します。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14</a:t>
            </a:fld>
            <a:endParaRPr kumimoji="1" lang="ja-JP" altLang="en-US"/>
          </a:p>
        </p:txBody>
      </p:sp>
    </p:spTree>
    <p:extLst>
      <p:ext uri="{BB962C8B-B14F-4D97-AF65-F5344CB8AC3E}">
        <p14:creationId xmlns:p14="http://schemas.microsoft.com/office/powerpoint/2010/main" val="748801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エッジ側の入力は、商品の重量と、超音波センサの反応時に</a:t>
            </a:r>
            <a:r>
              <a:rPr kumimoji="1" lang="en-US" altLang="ja-JP" smtClean="0"/>
              <a:t>WEB</a:t>
            </a:r>
            <a:r>
              <a:rPr kumimoji="1" lang="ja-JP" altLang="en-US" smtClean="0"/>
              <a:t>カメラで撮影した画像データです。解析システムへのエッジ側からの出力は、画像データと、商品の追加・削除を示すフラグです。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15</a:t>
            </a:fld>
            <a:endParaRPr kumimoji="1" lang="ja-JP" altLang="en-US"/>
          </a:p>
        </p:txBody>
      </p:sp>
    </p:spTree>
    <p:extLst>
      <p:ext uri="{BB962C8B-B14F-4D97-AF65-F5344CB8AC3E}">
        <p14:creationId xmlns:p14="http://schemas.microsoft.com/office/powerpoint/2010/main" val="979151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実装</a:t>
            </a:r>
            <a:r>
              <a:rPr kumimoji="1" lang="ja-JP" altLang="en-US" dirty="0" smtClean="0"/>
              <a:t>を</a:t>
            </a:r>
            <a:r>
              <a:rPr kumimoji="1" lang="ja-JP" altLang="en-US" smtClean="0"/>
              <a:t>行った後、詳細設計を検証するために、</a:t>
            </a:r>
            <a:r>
              <a:rPr kumimoji="1" lang="en-US" altLang="ja-JP" smtClean="0"/>
              <a:t>V</a:t>
            </a:r>
            <a:r>
              <a:rPr kumimoji="1" lang="ja-JP" altLang="en-US" smtClean="0"/>
              <a:t>字開発モデルに従い、モジュール</a:t>
            </a:r>
            <a:r>
              <a:rPr kumimoji="1" lang="ja-JP" altLang="en-US" dirty="0" smtClean="0"/>
              <a:t>ごとの単体テストを行いました。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16</a:t>
            </a:fld>
            <a:endParaRPr kumimoji="1" lang="ja-JP" altLang="en-US"/>
          </a:p>
        </p:txBody>
      </p:sp>
    </p:spTree>
    <p:extLst>
      <p:ext uri="{BB962C8B-B14F-4D97-AF65-F5344CB8AC3E}">
        <p14:creationId xmlns:p14="http://schemas.microsoft.com/office/powerpoint/2010/main" val="3456853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こちら</a:t>
            </a:r>
            <a:r>
              <a:rPr kumimoji="1" lang="ja-JP" altLang="en-US" dirty="0" smtClean="0"/>
              <a:t>のスライドにエッジ側で実装した各センサごとの単体テスト項目を示します。項目が多いので重要な項目の説明のみ行います。</a:t>
            </a:r>
            <a:endParaRPr kumimoji="1" lang="en-US" altLang="ja-JP" dirty="0" smtClean="0"/>
          </a:p>
          <a:p>
            <a:r>
              <a:rPr kumimoji="1" lang="ja-JP" altLang="en-US" dirty="0" smtClean="0"/>
              <a:t>今回はロードセルセンサの説明を</a:t>
            </a:r>
            <a:r>
              <a:rPr kumimoji="1" lang="ja-JP" altLang="en-US" smtClean="0"/>
              <a:t>行います。まず、ロードセルセンサでセンサ上</a:t>
            </a:r>
            <a:r>
              <a:rPr kumimoji="1" lang="ja-JP" altLang="en-US" dirty="0" smtClean="0"/>
              <a:t>においてある物体の</a:t>
            </a:r>
            <a:r>
              <a:rPr kumimoji="1" lang="ja-JP" altLang="en-US" smtClean="0"/>
              <a:t>重量を量ります。</a:t>
            </a:r>
            <a:endParaRPr kumimoji="1" lang="en-US" altLang="ja-JP" dirty="0" smtClean="0"/>
          </a:p>
          <a:p>
            <a:r>
              <a:rPr kumimoji="1" lang="ja-JP" altLang="en-US" dirty="0" smtClean="0"/>
              <a:t>本研究ではユーザ</a:t>
            </a:r>
            <a:r>
              <a:rPr kumimoji="1" lang="ja-JP" altLang="en-US" smtClean="0"/>
              <a:t>が、カゴへ商品</a:t>
            </a:r>
            <a:r>
              <a:rPr kumimoji="1" lang="ja-JP" altLang="en-US" dirty="0" smtClean="0"/>
              <a:t>を追加する場合</a:t>
            </a:r>
            <a:r>
              <a:rPr kumimoji="1" lang="ja-JP" altLang="en-US" smtClean="0"/>
              <a:t>と、カゴから商品を取り除く場合</a:t>
            </a:r>
            <a:r>
              <a:rPr kumimoji="1" lang="ja-JP" altLang="en-US" dirty="0" smtClean="0"/>
              <a:t>の</a:t>
            </a:r>
            <a:r>
              <a:rPr kumimoji="1" lang="en-US" altLang="ja-JP" smtClean="0"/>
              <a:t>2</a:t>
            </a:r>
            <a:r>
              <a:rPr kumimoji="1" lang="ja-JP" altLang="en-US" smtClean="0"/>
              <a:t>つのパターンを</a:t>
            </a:r>
            <a:r>
              <a:rPr kumimoji="1" lang="ja-JP" altLang="en-US" dirty="0" smtClean="0"/>
              <a:t>、判断する必要がありました。</a:t>
            </a:r>
            <a:endParaRPr kumimoji="1" lang="en-US" altLang="ja-JP" dirty="0" smtClean="0"/>
          </a:p>
          <a:p>
            <a:r>
              <a:rPr kumimoji="1" lang="ja-JP" altLang="en-US" dirty="0" smtClean="0"/>
              <a:t>そこで、ロードセルが出力する重量の値が、増加した場合はユーザが商品を追加したものと判断し、重量が減少した場合は、カート内から商品</a:t>
            </a:r>
            <a:r>
              <a:rPr kumimoji="1" lang="ja-JP" altLang="en-US" smtClean="0"/>
              <a:t>が取り除かれたものと</a:t>
            </a:r>
            <a:r>
              <a:rPr kumimoji="1" lang="ja-JP" altLang="en-US" dirty="0" smtClean="0"/>
              <a:t>判断しました。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17</a:t>
            </a:fld>
            <a:endParaRPr kumimoji="1" lang="ja-JP" altLang="en-US"/>
          </a:p>
        </p:txBody>
      </p:sp>
    </p:spTree>
    <p:extLst>
      <p:ext uri="{BB962C8B-B14F-4D97-AF65-F5344CB8AC3E}">
        <p14:creationId xmlns:p14="http://schemas.microsoft.com/office/powerpoint/2010/main" val="150702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エッジ側</a:t>
            </a:r>
            <a:r>
              <a:rPr kumimoji="1" lang="ja-JP" altLang="en-US" dirty="0" smtClean="0"/>
              <a:t>のデータ送信</a:t>
            </a:r>
            <a:r>
              <a:rPr kumimoji="1" lang="ja-JP" altLang="en-US" smtClean="0"/>
              <a:t>のテストについては</a:t>
            </a:r>
            <a:r>
              <a:rPr kumimoji="1" lang="ja-JP" altLang="en-US" dirty="0" smtClean="0"/>
              <a:t>、</a:t>
            </a:r>
            <a:r>
              <a:rPr kumimoji="1" lang="en-US" altLang="ja-JP" dirty="0" smtClean="0"/>
              <a:t>Web</a:t>
            </a:r>
            <a:r>
              <a:rPr kumimoji="1" lang="ja-JP" altLang="en-US" dirty="0" smtClean="0"/>
              <a:t>カメラからの画像データや、商品の追加・削除のフラグをサーバへ正しく、送信</a:t>
            </a:r>
            <a:r>
              <a:rPr kumimoji="1" lang="ja-JP" altLang="en-US" smtClean="0"/>
              <a:t>できたかどうかを</a:t>
            </a:r>
            <a:r>
              <a:rPr kumimoji="1" lang="ja-JP" altLang="en-US" dirty="0" smtClean="0"/>
              <a:t>確認する項目になっています。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18</a:t>
            </a:fld>
            <a:endParaRPr kumimoji="1" lang="ja-JP" altLang="en-US"/>
          </a:p>
        </p:txBody>
      </p:sp>
    </p:spTree>
    <p:extLst>
      <p:ext uri="{BB962C8B-B14F-4D97-AF65-F5344CB8AC3E}">
        <p14:creationId xmlns:p14="http://schemas.microsoft.com/office/powerpoint/2010/main" val="276497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目次はこのようになっております。</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dirty="0"/>
          </a:p>
        </p:txBody>
      </p:sp>
    </p:spTree>
    <p:extLst>
      <p:ext uri="{BB962C8B-B14F-4D97-AF65-F5344CB8AC3E}">
        <p14:creationId xmlns:p14="http://schemas.microsoft.com/office/powerpoint/2010/main" val="1794580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次</a:t>
            </a:r>
            <a:r>
              <a:rPr kumimoji="1" lang="ja-JP" altLang="en-US" dirty="0" smtClean="0"/>
              <a:t>に、結合、総合テストについて説明</a:t>
            </a:r>
            <a:r>
              <a:rPr kumimoji="1" lang="ja-JP" altLang="en-US" smtClean="0"/>
              <a:t>します。</a:t>
            </a:r>
            <a:endParaRPr kumimoji="1" lang="en-US" altLang="ja-JP" smtClean="0"/>
          </a:p>
          <a:p>
            <a:r>
              <a:rPr kumimoji="1" lang="ja-JP" altLang="en-US" smtClean="0"/>
              <a:t>結合テストは</a:t>
            </a:r>
            <a:r>
              <a:rPr kumimoji="1" lang="en-US" altLang="ja-JP" smtClean="0"/>
              <a:t>V</a:t>
            </a:r>
            <a:r>
              <a:rPr kumimoji="1" lang="ja-JP" altLang="en-US" smtClean="0"/>
              <a:t>字開発モデルでいう基本設計を検証するために、また、総合テストは要求分析を満たしているかの検証をするために行いました。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19</a:t>
            </a:fld>
            <a:endParaRPr kumimoji="1" lang="ja-JP" altLang="en-US"/>
          </a:p>
        </p:txBody>
      </p:sp>
    </p:spTree>
    <p:extLst>
      <p:ext uri="{BB962C8B-B14F-4D97-AF65-F5344CB8AC3E}">
        <p14:creationId xmlns:p14="http://schemas.microsoft.com/office/powerpoint/2010/main" val="484769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結合</a:t>
            </a:r>
            <a:r>
              <a:rPr kumimoji="1" lang="ja-JP" altLang="en-US" dirty="0" smtClean="0"/>
              <a:t>テストは、先ほどの各モジュールの単体テストが成功したか確認し、それらを結合した場合に問題なくシステムが動作するか確認しました。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20</a:t>
            </a:fld>
            <a:endParaRPr kumimoji="1" lang="ja-JP" altLang="en-US"/>
          </a:p>
        </p:txBody>
      </p:sp>
    </p:spTree>
    <p:extLst>
      <p:ext uri="{BB962C8B-B14F-4D97-AF65-F5344CB8AC3E}">
        <p14:creationId xmlns:p14="http://schemas.microsoft.com/office/powerpoint/2010/main" val="51113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総合</a:t>
            </a:r>
            <a:r>
              <a:rPr kumimoji="1" lang="ja-JP" altLang="en-US" dirty="0" smtClean="0"/>
              <a:t>テストは、ユーザが実際に商品を購入する動きを想定して問題なく動作するかの確認しました。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21</a:t>
            </a:fld>
            <a:endParaRPr kumimoji="1" lang="ja-JP" altLang="en-US"/>
          </a:p>
        </p:txBody>
      </p:sp>
    </p:spTree>
    <p:extLst>
      <p:ext uri="{BB962C8B-B14F-4D97-AF65-F5344CB8AC3E}">
        <p14:creationId xmlns:p14="http://schemas.microsoft.com/office/powerpoint/2010/main" val="1352178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本システム</a:t>
            </a:r>
            <a:r>
              <a:rPr kumimoji="1" lang="ja-JP" altLang="en-US" dirty="0" smtClean="0"/>
              <a:t>を実装し、テスト項目にて要件の確認を行ったのち、システム全体の評価と考察を行いました。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22</a:t>
            </a:fld>
            <a:endParaRPr kumimoji="1" lang="ja-JP" altLang="en-US"/>
          </a:p>
        </p:txBody>
      </p:sp>
    </p:spTree>
    <p:extLst>
      <p:ext uri="{BB962C8B-B14F-4D97-AF65-F5344CB8AC3E}">
        <p14:creationId xmlns:p14="http://schemas.microsoft.com/office/powerpoint/2010/main" val="1903801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lang="ja-JP" altLang="en-US" smtClean="0"/>
              <a:t>本システム</a:t>
            </a:r>
            <a:r>
              <a:rPr lang="ja-JP" altLang="en-US" dirty="0" smtClean="0"/>
              <a:t>のメリットの一つとして、低コストの実現が挙げられます。例として、中小規模店舗のスーパーマーケットを仮定し、従来のセルフレジの導入と本システムの導入を比較しました。</a:t>
            </a:r>
            <a:endParaRPr lang="en-US" altLang="ja-JP" dirty="0" smtClean="0"/>
          </a:p>
          <a:p>
            <a:r>
              <a:rPr lang="ja-JP" altLang="en-US" dirty="0" smtClean="0"/>
              <a:t>登録機 </a:t>
            </a:r>
            <a:r>
              <a:rPr lang="en-US" altLang="ja-JP" smtClean="0"/>
              <a:t>1 </a:t>
            </a:r>
            <a:r>
              <a:rPr lang="ja-JP" altLang="en-US" smtClean="0"/>
              <a:t>台と精算機</a:t>
            </a:r>
            <a:r>
              <a:rPr lang="en-US" altLang="ja-JP" smtClean="0"/>
              <a:t>7</a:t>
            </a:r>
            <a:r>
              <a:rPr lang="ja-JP" altLang="en-US" smtClean="0"/>
              <a:t>台 </a:t>
            </a:r>
            <a:r>
              <a:rPr lang="ja-JP" altLang="en-US" dirty="0" smtClean="0"/>
              <a:t>として，</a:t>
            </a:r>
            <a:r>
              <a:rPr lang="ja-JP" altLang="en-US" smtClean="0"/>
              <a:t>合わせておよそ</a:t>
            </a:r>
            <a:r>
              <a:rPr lang="en-US" altLang="ja-JP" smtClean="0"/>
              <a:t>2100</a:t>
            </a:r>
            <a:r>
              <a:rPr lang="ja-JP" altLang="en-US" smtClean="0"/>
              <a:t>万円程度と</a:t>
            </a:r>
            <a:r>
              <a:rPr lang="ja-JP" altLang="en-US" dirty="0" smtClean="0"/>
              <a:t>なる。</a:t>
            </a:r>
            <a:endParaRPr lang="en-US" altLang="ja-JP" dirty="0" smtClean="0"/>
          </a:p>
          <a:p>
            <a:r>
              <a:rPr lang="en-US" altLang="ja-JP" smtClean="0"/>
              <a:t>Raspberry Pi</a:t>
            </a:r>
            <a:r>
              <a:rPr lang="ja-JP" altLang="en-US" smtClean="0"/>
              <a:t>と各種センサ、周辺</a:t>
            </a:r>
            <a:r>
              <a:rPr lang="ja-JP" altLang="en-US" dirty="0" smtClean="0"/>
              <a:t>機器</a:t>
            </a:r>
            <a:r>
              <a:rPr lang="ja-JP" altLang="en-US" smtClean="0"/>
              <a:t>の合計金額は約</a:t>
            </a:r>
            <a:r>
              <a:rPr lang="en-US" altLang="ja-JP" smtClean="0"/>
              <a:t>9,200 </a:t>
            </a:r>
            <a:r>
              <a:rPr lang="ja-JP" altLang="en-US" smtClean="0"/>
              <a:t>円となり、サーバにかかる金額が約</a:t>
            </a:r>
            <a:r>
              <a:rPr lang="en-US" altLang="ja-JP" smtClean="0"/>
              <a:t>15</a:t>
            </a:r>
            <a:r>
              <a:rPr lang="ja-JP" altLang="en-US" smtClean="0"/>
              <a:t>万円となる．サーバ</a:t>
            </a:r>
            <a:r>
              <a:rPr lang="en-US" altLang="ja-JP" smtClean="0"/>
              <a:t>1</a:t>
            </a:r>
            <a:r>
              <a:rPr lang="ja-JP" altLang="en-US" smtClean="0"/>
              <a:t>台とカゴ</a:t>
            </a:r>
            <a:r>
              <a:rPr lang="en-US" altLang="ja-JP" smtClean="0"/>
              <a:t>90</a:t>
            </a:r>
            <a:r>
              <a:rPr lang="ja-JP" altLang="en-US" smtClean="0"/>
              <a:t>個とすると，本システムでかかる金額は約</a:t>
            </a:r>
            <a:r>
              <a:rPr lang="en-US" altLang="ja-JP" smtClean="0"/>
              <a:t>97</a:t>
            </a:r>
            <a:r>
              <a:rPr lang="ja-JP" altLang="en-US" smtClean="0"/>
              <a:t>万円</a:t>
            </a:r>
            <a:r>
              <a:rPr lang="ja-JP" altLang="en-US" dirty="0" smtClean="0"/>
              <a:t>となり，従来</a:t>
            </a:r>
            <a:r>
              <a:rPr lang="ja-JP" altLang="en-US" smtClean="0"/>
              <a:t>のセルフレジの約</a:t>
            </a:r>
            <a:r>
              <a:rPr lang="en-US" altLang="ja-JP" smtClean="0"/>
              <a:t>5</a:t>
            </a:r>
            <a:r>
              <a:rPr lang="en-US" altLang="ja-JP" dirty="0" smtClean="0"/>
              <a:t>%</a:t>
            </a:r>
            <a:r>
              <a:rPr lang="ja-JP" altLang="en-US" smtClean="0"/>
              <a:t>程の金額と</a:t>
            </a:r>
            <a:r>
              <a:rPr lang="ja-JP" altLang="en-US" dirty="0" smtClean="0"/>
              <a:t>なること</a:t>
            </a:r>
            <a:r>
              <a:rPr lang="ja-JP" altLang="en-US" smtClean="0"/>
              <a:t>が分かりました．</a:t>
            </a:r>
            <a:endParaRPr lang="en-US" altLang="ja-JP" dirty="0" smtClean="0"/>
          </a:p>
          <a:p>
            <a:endParaRPr kumimoji="1" lang="en-US" altLang="ja-JP" dirty="0" smtClean="0"/>
          </a:p>
          <a:p>
            <a:r>
              <a:rPr kumimoji="1" lang="en-US" altLang="ja-JP" dirty="0" smtClean="0"/>
              <a:t>------------------------------------------------------------------------</a:t>
            </a:r>
          </a:p>
          <a:p>
            <a:r>
              <a:rPr lang="ja-JP" altLang="en-US" dirty="0" smtClean="0"/>
              <a:t>表 </a:t>
            </a:r>
            <a:r>
              <a:rPr lang="en-US" altLang="ja-JP" dirty="0" smtClean="0"/>
              <a:t>3.1 </a:t>
            </a:r>
            <a:r>
              <a:rPr lang="ja-JP" altLang="en-US" dirty="0" smtClean="0"/>
              <a:t>を対象として設定した理由を下記に述べる．本研究では小規模店舗と中規模店 舗のスーパーマーケットを対象とする．小規模店舗は「売場面積</a:t>
            </a:r>
            <a:r>
              <a:rPr lang="en-US" altLang="ja-JP" dirty="0" smtClean="0"/>
              <a:t>800m2</a:t>
            </a:r>
            <a:r>
              <a:rPr lang="ja-JP" altLang="en-US" dirty="0" smtClean="0"/>
              <a:t>未満」あるいは「 売場面積 </a:t>
            </a:r>
            <a:r>
              <a:rPr lang="en-US" altLang="ja-JP" dirty="0" smtClean="0"/>
              <a:t>800m2</a:t>
            </a:r>
            <a:r>
              <a:rPr lang="ja-JP" altLang="en-US" dirty="0" smtClean="0"/>
              <a:t>～</a:t>
            </a:r>
            <a:r>
              <a:rPr lang="en-US" altLang="ja-JP" dirty="0" smtClean="0"/>
              <a:t>1, 200m2</a:t>
            </a:r>
            <a:r>
              <a:rPr lang="ja-JP" altLang="en-US" dirty="0" smtClean="0"/>
              <a:t>未満」の店舗，中規模店舗は「売場面積 </a:t>
            </a:r>
            <a:r>
              <a:rPr lang="en-US" altLang="ja-JP" dirty="0" smtClean="0"/>
              <a:t>800m2</a:t>
            </a:r>
            <a:r>
              <a:rPr lang="ja-JP" altLang="en-US" dirty="0" smtClean="0"/>
              <a:t>～</a:t>
            </a:r>
            <a:r>
              <a:rPr lang="en-US" altLang="ja-JP" dirty="0" smtClean="0"/>
              <a:t>1, 200m2</a:t>
            </a:r>
            <a:r>
              <a:rPr lang="ja-JP" altLang="en-US" dirty="0" smtClean="0"/>
              <a:t>未 満」または「売場面積</a:t>
            </a:r>
            <a:r>
              <a:rPr lang="en-US" altLang="ja-JP" dirty="0" smtClean="0"/>
              <a:t>1, 200m2</a:t>
            </a:r>
            <a:r>
              <a:rPr lang="ja-JP" altLang="en-US" dirty="0" smtClean="0"/>
              <a:t>～</a:t>
            </a:r>
            <a:r>
              <a:rPr lang="en-US" altLang="ja-JP" dirty="0" smtClean="0"/>
              <a:t>1, 600m2</a:t>
            </a:r>
            <a:r>
              <a:rPr lang="ja-JP" altLang="en-US" dirty="0" smtClean="0"/>
              <a:t>未満」の店舗を指す </a:t>
            </a:r>
            <a:r>
              <a:rPr lang="en-US" altLang="ja-JP" dirty="0" smtClean="0"/>
              <a:t>[2]</a:t>
            </a:r>
            <a:r>
              <a:rPr lang="ja-JP" altLang="en-US" dirty="0" err="1" smtClean="0"/>
              <a:t>．</a:t>
            </a:r>
            <a:r>
              <a:rPr lang="ja-JP" altLang="en-US" dirty="0" smtClean="0"/>
              <a:t>本研究では，小規模 店舗と中規模店舗の平均である，売り場面積</a:t>
            </a:r>
            <a:r>
              <a:rPr lang="en-US" altLang="ja-JP" dirty="0" smtClean="0"/>
              <a:t>1, 200m2</a:t>
            </a:r>
            <a:r>
              <a:rPr lang="ja-JP" altLang="en-US" dirty="0" smtClean="0"/>
              <a:t>の店舗を本研究の対象の店舗と</a:t>
            </a:r>
            <a:r>
              <a:rPr lang="ja-JP" altLang="en-US" dirty="0" err="1" smtClean="0"/>
              <a:t>す</a:t>
            </a:r>
            <a:r>
              <a:rPr lang="ja-JP" altLang="en-US" dirty="0" smtClean="0"/>
              <a:t> る．売場面積 </a:t>
            </a:r>
            <a:r>
              <a:rPr lang="en-US" altLang="ja-JP" dirty="0" smtClean="0"/>
              <a:t>1, 000m2</a:t>
            </a:r>
            <a:r>
              <a:rPr lang="ja-JP" altLang="en-US" dirty="0" smtClean="0"/>
              <a:t>あたりレジ台数は，平均 </a:t>
            </a:r>
            <a:r>
              <a:rPr lang="en-US" altLang="ja-JP" dirty="0" smtClean="0"/>
              <a:t>5.7 </a:t>
            </a:r>
            <a:r>
              <a:rPr lang="ja-JP" altLang="en-US" dirty="0" smtClean="0"/>
              <a:t>台のため，対象の売場面積 </a:t>
            </a:r>
            <a:r>
              <a:rPr lang="en-US" altLang="ja-JP" dirty="0" smtClean="0"/>
              <a:t>1, 200m2 </a:t>
            </a:r>
            <a:r>
              <a:rPr lang="ja-JP" altLang="en-US" dirty="0" smtClean="0"/>
              <a:t>の店舗ではレジ台数平均 </a:t>
            </a:r>
            <a:r>
              <a:rPr lang="en-US" altLang="ja-JP" dirty="0" smtClean="0"/>
              <a:t>6.84 </a:t>
            </a:r>
            <a:r>
              <a:rPr lang="ja-JP" altLang="en-US" dirty="0" smtClean="0"/>
              <a:t>台と仮定できる </a:t>
            </a:r>
            <a:r>
              <a:rPr lang="en-US" altLang="ja-JP" dirty="0" smtClean="0"/>
              <a:t>[2]</a:t>
            </a:r>
            <a:r>
              <a:rPr lang="ja-JP" altLang="en-US" dirty="0" err="1" smtClean="0"/>
              <a:t>．</a:t>
            </a:r>
            <a:r>
              <a:rPr lang="ja-JP" altLang="en-US" dirty="0" smtClean="0"/>
              <a:t>四捨五入してレジ台数は </a:t>
            </a:r>
            <a:r>
              <a:rPr lang="en-US" altLang="ja-JP" dirty="0" smtClean="0"/>
              <a:t>7 </a:t>
            </a:r>
            <a:r>
              <a:rPr lang="ja-JP" altLang="en-US" dirty="0" smtClean="0"/>
              <a:t>台とし ，対象のレジ台数とする．また，売場面積が </a:t>
            </a:r>
            <a:r>
              <a:rPr lang="en-US" altLang="ja-JP" dirty="0" smtClean="0"/>
              <a:t>1, 200m2</a:t>
            </a:r>
            <a:r>
              <a:rPr lang="ja-JP" altLang="en-US" dirty="0" smtClean="0"/>
              <a:t>～</a:t>
            </a:r>
            <a:r>
              <a:rPr lang="en-US" altLang="ja-JP" dirty="0" smtClean="0"/>
              <a:t>1, 600m2 </a:t>
            </a:r>
            <a:r>
              <a:rPr lang="ja-JP" altLang="en-US" dirty="0" smtClean="0"/>
              <a:t>のスーパーマーケッ トの場合，平日レジ一台あたり一日客数は中央値として </a:t>
            </a:r>
            <a:r>
              <a:rPr lang="en-US" altLang="ja-JP" dirty="0" smtClean="0"/>
              <a:t>225.5 </a:t>
            </a:r>
            <a:r>
              <a:rPr lang="ja-JP" altLang="en-US" dirty="0" smtClean="0"/>
              <a:t>人である </a:t>
            </a:r>
            <a:r>
              <a:rPr lang="en-US" altLang="ja-JP" dirty="0" smtClean="0"/>
              <a:t>[2]</a:t>
            </a:r>
            <a:r>
              <a:rPr lang="ja-JP" altLang="en-US" dirty="0" err="1" smtClean="0"/>
              <a:t>．</a:t>
            </a:r>
            <a:r>
              <a:rPr lang="ja-JP" altLang="en-US" dirty="0" smtClean="0"/>
              <a:t>なお，平均営業時間は </a:t>
            </a:r>
            <a:r>
              <a:rPr lang="en-US" altLang="ja-JP" dirty="0" smtClean="0"/>
              <a:t>12.3 </a:t>
            </a:r>
            <a:r>
              <a:rPr lang="ja-JP" altLang="en-US" dirty="0" smtClean="0"/>
              <a:t>時間のため，一時間あたり約 </a:t>
            </a:r>
            <a:r>
              <a:rPr lang="en-US" altLang="ja-JP" dirty="0" smtClean="0"/>
              <a:t>18 </a:t>
            </a:r>
            <a:r>
              <a:rPr lang="ja-JP" altLang="en-US" dirty="0" smtClean="0"/>
              <a:t>人の客がレジを使用すると予測で きる </a:t>
            </a:r>
            <a:r>
              <a:rPr lang="en-US" altLang="ja-JP" dirty="0" smtClean="0"/>
              <a:t>[2]</a:t>
            </a:r>
            <a:r>
              <a:rPr lang="ja-JP" altLang="en-US" dirty="0" err="1" smtClean="0"/>
              <a:t>．</a:t>
            </a:r>
            <a:r>
              <a:rPr lang="en-US" altLang="ja-JP" dirty="0" smtClean="0"/>
              <a:t>1 </a:t>
            </a:r>
            <a:r>
              <a:rPr lang="ja-JP" altLang="en-US" dirty="0" smtClean="0"/>
              <a:t>人につき </a:t>
            </a:r>
            <a:r>
              <a:rPr lang="en-US" altLang="ja-JP" dirty="0" smtClean="0"/>
              <a:t>1 </a:t>
            </a:r>
            <a:r>
              <a:rPr lang="ja-JP" altLang="en-US" dirty="0" smtClean="0"/>
              <a:t>個のカゴを使用しピーク時等の客入りを </a:t>
            </a:r>
            <a:r>
              <a:rPr lang="en-US" altLang="ja-JP" dirty="0" smtClean="0"/>
              <a:t>5 </a:t>
            </a:r>
            <a:r>
              <a:rPr lang="ja-JP" altLang="en-US" dirty="0" smtClean="0"/>
              <a:t>倍，かつ店内に滞在 する時間を </a:t>
            </a:r>
            <a:r>
              <a:rPr lang="en-US" altLang="ja-JP" dirty="0" smtClean="0"/>
              <a:t>1 </a:t>
            </a:r>
            <a:r>
              <a:rPr lang="ja-JP" altLang="en-US" dirty="0" smtClean="0"/>
              <a:t>人につき </a:t>
            </a:r>
            <a:r>
              <a:rPr lang="en-US" altLang="ja-JP" dirty="0" smtClean="0"/>
              <a:t>1 </a:t>
            </a:r>
            <a:r>
              <a:rPr lang="ja-JP" altLang="en-US" dirty="0" smtClean="0"/>
              <a:t>時間と仮定すると，約 </a:t>
            </a:r>
            <a:r>
              <a:rPr lang="en-US" altLang="ja-JP" dirty="0" smtClean="0"/>
              <a:t>90 </a:t>
            </a:r>
            <a:r>
              <a:rPr lang="ja-JP" altLang="en-US" dirty="0" smtClean="0"/>
              <a:t>個のカゴが必要と仮定した．</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23</a:t>
            </a:fld>
            <a:endParaRPr kumimoji="1" lang="ja-JP" altLang="en-US"/>
          </a:p>
        </p:txBody>
      </p:sp>
    </p:spTree>
    <p:extLst>
      <p:ext uri="{BB962C8B-B14F-4D97-AF65-F5344CB8AC3E}">
        <p14:creationId xmlns:p14="http://schemas.microsoft.com/office/powerpoint/2010/main" val="3623538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本システム</a:t>
            </a:r>
            <a:r>
              <a:rPr kumimoji="1" lang="ja-JP" altLang="en-US" dirty="0" smtClean="0"/>
              <a:t>の利点としまして、先ほど述べたコストの件と、拡張性がある点が挙げられます。</a:t>
            </a:r>
            <a:endParaRPr kumimoji="1" lang="en-US" altLang="ja-JP" dirty="0" smtClean="0"/>
          </a:p>
          <a:p>
            <a:r>
              <a:rPr kumimoji="1" lang="ja-JP" altLang="en-US" dirty="0" smtClean="0"/>
              <a:t>本システムでバーコードを読み取る方法としてバーコードリーダではなく</a:t>
            </a:r>
            <a:r>
              <a:rPr kumimoji="1" lang="en-US" altLang="ja-JP" dirty="0" smtClean="0"/>
              <a:t>WEB</a:t>
            </a:r>
            <a:r>
              <a:rPr kumimoji="1" lang="ja-JP" altLang="en-US" dirty="0" smtClean="0"/>
              <a:t>カメラを使用したことが</a:t>
            </a:r>
            <a:r>
              <a:rPr kumimoji="1" lang="ja-JP" altLang="en-US" smtClean="0"/>
              <a:t>本システムの特徴の</a:t>
            </a:r>
            <a:r>
              <a:rPr kumimoji="1" lang="ja-JP" altLang="en-US" dirty="0" smtClean="0"/>
              <a:t>一つであると考えられます。</a:t>
            </a:r>
            <a:endParaRPr kumimoji="1" lang="en-US" altLang="ja-JP" dirty="0" smtClean="0"/>
          </a:p>
          <a:p>
            <a:r>
              <a:rPr kumimoji="1" lang="en-US" altLang="ja-JP" dirty="0" smtClean="0"/>
              <a:t>WEB</a:t>
            </a:r>
            <a:r>
              <a:rPr kumimoji="1" lang="ja-JP" altLang="en-US" dirty="0" smtClean="0"/>
              <a:t>カメラと</a:t>
            </a:r>
            <a:r>
              <a:rPr kumimoji="1" lang="en-US" altLang="ja-JP" smtClean="0"/>
              <a:t>Yolo</a:t>
            </a:r>
            <a:r>
              <a:rPr kumimoji="1" lang="ja-JP" altLang="en-US" smtClean="0"/>
              <a:t>を使用した</a:t>
            </a:r>
            <a:r>
              <a:rPr kumimoji="1" lang="ja-JP" altLang="en-US" dirty="0" smtClean="0"/>
              <a:t>ことにより、バーコード情報のみならず、商品のカテゴリ分け等が期待されます。</a:t>
            </a:r>
            <a:endParaRPr kumimoji="1" lang="en-US" altLang="ja-JP" dirty="0" smtClean="0"/>
          </a:p>
          <a:p>
            <a:endParaRPr kumimoji="1" lang="en-US" altLang="ja-JP" dirty="0" smtClean="0"/>
          </a:p>
          <a:p>
            <a:r>
              <a:rPr kumimoji="1" lang="ja-JP" altLang="en-US" dirty="0" smtClean="0"/>
              <a:t>問題点としては、設計上システムを導入する際にカゴの個数分だけ設備を用意する必要があり、カゴに取り付けられたセンサ等の保守が難しいという点があります。</a:t>
            </a:r>
            <a:endParaRPr kumimoji="1" lang="en-US" altLang="ja-JP" dirty="0" smtClean="0"/>
          </a:p>
          <a:p>
            <a:r>
              <a:rPr kumimoji="1" lang="ja-JP" altLang="en-US" dirty="0" smtClean="0"/>
              <a:t>カゴ周辺機器のセンサの固定や、動作の安定度と信頼性をあげることで解決が見込めると考えています。</a:t>
            </a:r>
            <a:endParaRPr kumimoji="1" lang="en-US" altLang="ja-JP" dirty="0" smtClean="0"/>
          </a:p>
          <a:p>
            <a:endParaRPr kumimoji="1" lang="en-US" altLang="ja-JP" dirty="0" smtClean="0"/>
          </a:p>
          <a:p>
            <a:r>
              <a:rPr kumimoji="1" lang="en-US" altLang="ja-JP" dirty="0" smtClean="0"/>
              <a:t>--------------------------------------</a:t>
            </a:r>
          </a:p>
          <a:p>
            <a:r>
              <a:rPr kumimoji="1" lang="ja-JP" altLang="en-US" dirty="0" smtClean="0"/>
              <a:t>バーコードの向きが固定されることに対しての解決策：</a:t>
            </a:r>
            <a:endParaRPr kumimoji="1" lang="en-US" altLang="ja-JP" dirty="0" smtClean="0"/>
          </a:p>
          <a:p>
            <a:r>
              <a:rPr lang="ja-JP" altLang="en-US" dirty="0" smtClean="0"/>
              <a:t>バーコードが </a:t>
            </a:r>
            <a:r>
              <a:rPr lang="en-US" altLang="ja-JP" dirty="0" smtClean="0"/>
              <a:t>Web </a:t>
            </a:r>
            <a:r>
              <a:rPr lang="ja-JP" altLang="en-US" dirty="0" smtClean="0"/>
              <a:t>カメラに向けて置かれなかった場合 についても，</a:t>
            </a:r>
            <a:r>
              <a:rPr lang="en-US" altLang="ja-JP" dirty="0" smtClean="0"/>
              <a:t>YOLO</a:t>
            </a:r>
            <a:r>
              <a:rPr lang="ja-JP" altLang="en-US" dirty="0" smtClean="0"/>
              <a:t>などの物体識別技術開発が進めば、商品のジャンルを判定できる可能性がある．</a:t>
            </a:r>
            <a:endParaRPr lang="en-US" altLang="ja-JP" dirty="0" smtClean="0"/>
          </a:p>
          <a:p>
            <a:r>
              <a:rPr lang="ja-JP" altLang="en-US" dirty="0" smtClean="0"/>
              <a:t>重量データと掛け合わせて商 品を確定することができる可能性もある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24</a:t>
            </a:fld>
            <a:endParaRPr kumimoji="1" lang="ja-JP" altLang="en-US"/>
          </a:p>
        </p:txBody>
      </p:sp>
    </p:spTree>
    <p:extLst>
      <p:ext uri="{BB962C8B-B14F-4D97-AF65-F5344CB8AC3E}">
        <p14:creationId xmlns:p14="http://schemas.microsoft.com/office/powerpoint/2010/main" val="186118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研究背景としましては、現在日本では少子高齢化が進んでおり、働き手が減少しております。普段私たちが使用しているスーパーマーケットでは、人手不足対策としてセルフレジの導入を進めております。</a:t>
            </a:r>
            <a:endParaRPr kumimoji="1" lang="en-US" altLang="ja-JP" smtClean="0"/>
          </a:p>
          <a:p>
            <a:endParaRPr kumimoji="1" lang="en-US" altLang="ja-JP" smtClean="0"/>
          </a:p>
          <a:p>
            <a:r>
              <a:rPr kumimoji="1" lang="en-US" altLang="ja-JP" sz="1200" b="0" i="0" u="none" strike="noStrike" kern="1200" baseline="0" smtClean="0">
                <a:solidFill>
                  <a:schemeClr val="tx1"/>
                </a:solidFill>
                <a:latin typeface="+mn-lt"/>
                <a:ea typeface="+mn-ea"/>
                <a:cs typeface="+mn-cs"/>
              </a:rPr>
              <a:t>[2] </a:t>
            </a:r>
            <a:r>
              <a:rPr kumimoji="1" lang="ja-JP" altLang="en-US" sz="1200" b="0" i="0" u="none" strike="noStrike" kern="1200" baseline="0" smtClean="0">
                <a:solidFill>
                  <a:schemeClr val="tx1"/>
                </a:solidFill>
                <a:latin typeface="+mn-lt"/>
                <a:ea typeface="+mn-ea"/>
                <a:cs typeface="+mn-cs"/>
              </a:rPr>
              <a:t>一般社団法人　全国スーパーマーケット協会，年次統計調査　</a:t>
            </a:r>
            <a:r>
              <a:rPr kumimoji="1" lang="en-US" altLang="ja-JP" sz="1200" b="0" i="0" u="none" strike="noStrike" kern="1200" baseline="0" smtClean="0">
                <a:solidFill>
                  <a:schemeClr val="tx1"/>
                </a:solidFill>
                <a:latin typeface="+mn-lt"/>
                <a:ea typeface="+mn-ea"/>
                <a:cs typeface="+mn-cs"/>
              </a:rPr>
              <a:t>2019 </a:t>
            </a:r>
            <a:r>
              <a:rPr kumimoji="1" lang="ja-JP" altLang="en-US" sz="1200" b="0" i="0" u="none" strike="noStrike" kern="1200" baseline="0" smtClean="0">
                <a:solidFill>
                  <a:schemeClr val="tx1"/>
                </a:solidFill>
                <a:latin typeface="+mn-lt"/>
                <a:ea typeface="+mn-ea"/>
                <a:cs typeface="+mn-cs"/>
              </a:rPr>
              <a:t>年</a:t>
            </a:r>
          </a:p>
          <a:p>
            <a:r>
              <a:rPr kumimoji="1" lang="ja-JP" altLang="en-US" sz="1200" b="0" i="0" u="none" strike="noStrike" kern="1200" baseline="0" smtClean="0">
                <a:solidFill>
                  <a:schemeClr val="tx1"/>
                </a:solidFill>
                <a:latin typeface="+mn-lt"/>
                <a:ea typeface="+mn-ea"/>
                <a:cs typeface="+mn-cs"/>
              </a:rPr>
              <a:t>調査，</a:t>
            </a:r>
            <a:r>
              <a:rPr kumimoji="1" lang="en-US" altLang="ja-JP" sz="1200" b="0" i="0" u="none" strike="noStrike" kern="1200" baseline="0" smtClean="0">
                <a:solidFill>
                  <a:schemeClr val="tx1"/>
                </a:solidFill>
                <a:latin typeface="+mn-lt"/>
                <a:ea typeface="+mn-ea"/>
                <a:cs typeface="+mn-cs"/>
              </a:rPr>
              <a:t>http://www.super.or.jp/wp-content/uploads/2019/10/2019nenji-tokei.pdf</a:t>
            </a:r>
            <a:r>
              <a:rPr kumimoji="1" lang="ja-JP" altLang="en-US" sz="1200" b="0" i="0" u="none" strike="noStrike" kern="1200" baseline="0" smtClean="0">
                <a:solidFill>
                  <a:schemeClr val="tx1"/>
                </a:solidFill>
                <a:latin typeface="+mn-lt"/>
                <a:ea typeface="+mn-ea"/>
                <a:cs typeface="+mn-cs"/>
              </a:rPr>
              <a:t>，</a:t>
            </a:r>
          </a:p>
          <a:p>
            <a:r>
              <a:rPr kumimoji="1" lang="en-US" altLang="ja-JP" sz="1200" b="0" i="0" u="none" strike="noStrike" kern="1200" baseline="0" smtClean="0">
                <a:solidFill>
                  <a:schemeClr val="tx1"/>
                </a:solidFill>
                <a:latin typeface="+mn-lt"/>
                <a:ea typeface="+mn-ea"/>
                <a:cs typeface="+mn-cs"/>
              </a:rPr>
              <a:t>2019-10</a:t>
            </a:r>
            <a:endParaRPr kumimoji="1" lang="en-US" altLang="ja-JP" smtClean="0"/>
          </a:p>
          <a:p>
            <a:endParaRPr kumimoji="1" lang="en-US" altLang="ja-JP"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0720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まなべ</a:t>
            </a:r>
            <a:r>
              <a:rPr kumimoji="1" lang="en-US" altLang="ja-JP" smtClean="0"/>
              <a:t>】</a:t>
            </a:r>
          </a:p>
          <a:p>
            <a:r>
              <a:rPr kumimoji="1" lang="ja-JP" altLang="en-US" smtClean="0"/>
              <a:t>しかしながらセルフレジについて、中小店ではコストの点から導入が難しいという問題があります。そこで私たちは、中小店でも導入できる安価なシステムの開発を本研究の目的としました。</a:t>
            </a:r>
            <a:endParaRPr kumimoji="1" lang="en-US" altLang="ja-JP" smtClean="0"/>
          </a:p>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37340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私たちが開発したシステムの概要をこれから説明します。このシステムは</a:t>
            </a:r>
            <a:r>
              <a:rPr kumimoji="1" lang="en-US" altLang="ja-JP" smtClean="0"/>
              <a:t>3</a:t>
            </a:r>
            <a:r>
              <a:rPr kumimoji="1" lang="ja-JP" altLang="en-US" smtClean="0"/>
              <a:t>つのステップで構成されています。一つ目に、顧客情報の登録、二つ目に商品情報取得、三つ目に決済となります。今回私たちが実装を行ったのは、二つ目と三つ目のステップになっております。理由としましては、研究目的の達成のため、実装優先度の高いステップを選定した次第で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373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商品情報取得するために、今回は</a:t>
            </a:r>
            <a:r>
              <a:rPr kumimoji="1" lang="en-US" altLang="ja-JP" smtClean="0"/>
              <a:t>Raspberry</a:t>
            </a:r>
            <a:r>
              <a:rPr kumimoji="1" lang="en-US" altLang="ja-JP" baseline="0" smtClean="0"/>
              <a:t> pi</a:t>
            </a:r>
            <a:r>
              <a:rPr kumimoji="1" lang="ja-JP" altLang="en-US" baseline="0" smtClean="0"/>
              <a:t>と</a:t>
            </a:r>
            <a:r>
              <a:rPr kumimoji="1" lang="en-US" altLang="ja-JP" baseline="0" smtClean="0"/>
              <a:t>web</a:t>
            </a:r>
            <a:r>
              <a:rPr kumimoji="1" lang="ja-JP" altLang="en-US" baseline="0" smtClean="0"/>
              <a:t>カメラを使用し、</a:t>
            </a:r>
            <a:r>
              <a:rPr kumimoji="1" lang="ja-JP" altLang="en-US" smtClean="0"/>
              <a:t>バーコードを読み取るという方法をとりました。今回</a:t>
            </a:r>
            <a:r>
              <a:rPr kumimoji="1" lang="en-US" altLang="ja-JP" smtClean="0"/>
              <a:t>Raspberry</a:t>
            </a:r>
            <a:r>
              <a:rPr kumimoji="1" lang="en-US" altLang="ja-JP" baseline="0" smtClean="0"/>
              <a:t> pi</a:t>
            </a:r>
            <a:r>
              <a:rPr kumimoji="1" lang="ja-JP" altLang="en-US" baseline="0" smtClean="0"/>
              <a:t>で</a:t>
            </a:r>
            <a:r>
              <a:rPr kumimoji="1" lang="ja-JP" altLang="en-US" smtClean="0"/>
              <a:t>使用した、センサ類はスライドのとおりとなっております。</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5</a:t>
            </a:fld>
            <a:endParaRPr kumimoji="1" lang="ja-JP" altLang="en-US"/>
          </a:p>
        </p:txBody>
      </p:sp>
    </p:spTree>
    <p:extLst>
      <p:ext uri="{BB962C8B-B14F-4D97-AF65-F5344CB8AC3E}">
        <p14:creationId xmlns:p14="http://schemas.microsoft.com/office/powerpoint/2010/main" val="33653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6</a:t>
            </a:fld>
            <a:endParaRPr kumimoji="1" lang="ja-JP" altLang="en-US"/>
          </a:p>
        </p:txBody>
      </p:sp>
    </p:spTree>
    <p:extLst>
      <p:ext uri="{BB962C8B-B14F-4D97-AF65-F5344CB8AC3E}">
        <p14:creationId xmlns:p14="http://schemas.microsoft.com/office/powerpoint/2010/main" val="248483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本研究では、グループで開発を行いました。開発者同士のコミュニケーションギャップの解消のため、</a:t>
            </a:r>
            <a:r>
              <a:rPr kumimoji="1" lang="en-US" altLang="ja-JP" smtClean="0"/>
              <a:t>V</a:t>
            </a:r>
            <a:r>
              <a:rPr kumimoji="1" lang="ja-JP" altLang="en-US" smtClean="0"/>
              <a:t>字モデルに従い開発・検証を行いました。設計の際には、</a:t>
            </a:r>
            <a:r>
              <a:rPr kumimoji="1" lang="en-US" altLang="ja-JP" smtClean="0"/>
              <a:t>Unified Modeling Language</a:t>
            </a:r>
            <a:r>
              <a:rPr kumimoji="1" lang="ja-JP" altLang="en-US" smtClean="0"/>
              <a:t>という統一モデリング言語を用い、あいまいな定義になるのを防ぎました。</a:t>
            </a:r>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1660181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mtClean="0"/>
              <a:t>【</a:t>
            </a:r>
            <a:r>
              <a:rPr kumimoji="1" lang="ja-JP" altLang="en-US" smtClean="0"/>
              <a:t>段原</a:t>
            </a:r>
            <a:r>
              <a:rPr kumimoji="1" lang="en-US" altLang="ja-JP" smtClean="0"/>
              <a:t>】</a:t>
            </a:r>
          </a:p>
          <a:p>
            <a:r>
              <a:rPr kumimoji="1" lang="ja-JP" altLang="en-US" smtClean="0"/>
              <a:t>ユースケース図とはシステムがどのように機能すべきかという振る舞いとその外部環境を表します。本研究ではグループで開発を行いました。私が、バーコード読み取る機能の実装と、決済システムの実装を行いました。真鍋が、</a:t>
            </a:r>
            <a:r>
              <a:rPr kumimoji="1" lang="en-US" altLang="ja-JP" smtClean="0"/>
              <a:t>Raspberry pi</a:t>
            </a:r>
            <a:r>
              <a:rPr kumimoji="1" lang="ja-JP" altLang="en-US" smtClean="0"/>
              <a:t>と各種センサのハードウェア構築と、制御ソフトウェアを実装しました。</a:t>
            </a:r>
            <a:endParaRPr kumimoji="1" lang="en-US" altLang="ja-JP" smtClean="0"/>
          </a:p>
          <a:p>
            <a:r>
              <a:rPr kumimoji="1" lang="ja-JP" altLang="en-US" smtClean="0"/>
              <a:t>これから、システムの動きを順に説明します。まずはじめに、ユーザが商品をカートに入れます。カートに入れる際、</a:t>
            </a:r>
            <a:r>
              <a:rPr kumimoji="1" lang="en-US" altLang="ja-JP" smtClean="0"/>
              <a:t>Raspberry pi</a:t>
            </a:r>
            <a:r>
              <a:rPr kumimoji="1" lang="ja-JP" altLang="en-US" smtClean="0"/>
              <a:t>と各種センサが連動してユーザの動きを検知します。センサが検知後、</a:t>
            </a:r>
            <a:r>
              <a:rPr kumimoji="1" lang="en-US" altLang="ja-JP" smtClean="0"/>
              <a:t>web</a:t>
            </a:r>
            <a:r>
              <a:rPr kumimoji="1" lang="ja-JP" altLang="en-US" smtClean="0"/>
              <a:t>カメラで商品のバーコードを撮影します。次に、画像データをサーバへ送信し、画像の解析を行います。ユーザが決済する際は、データベースに保存していた購入予定の商品情報を参照し、所持金額から合計金額を引き、終了します。</a:t>
            </a:r>
            <a:endParaRPr kumimoji="1" lang="en-US" altLang="ja-JP"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350606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DB34049-4C60-4FA3-9E3E-A872660373D4}"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2B1C8DF-EAB5-43F7-8462-42F0F4F3EEAD}"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4AF5F8E-C413-4E10-B014-B9E3DDF4AA8A}"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BED1F3E-ACA0-4F95-987E-01D568505390}"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DE9BDE-30E7-491D-AD22-7D2FB58F7AD6}" type="datetime1">
              <a:rPr kumimoji="1" lang="ja-JP" altLang="en-US" smtClean="0"/>
              <a:t>2020/2/12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01C14695-FF6C-4395-B911-F0729EE23D79}" type="datetime1">
              <a:rPr lang="ja-JP" altLang="en-US" smtClean="0"/>
              <a:t>2020/2/12</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D69C187-8977-41F7-95DA-2528A3317C68}"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300910F-F157-4918-8BCF-E20DCDAE6C36}" type="datetime1">
              <a:rPr kumimoji="1" lang="ja-JP" altLang="en-US" smtClean="0"/>
              <a:t>2020/2/12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FC5CB-9D3B-49FC-80CB-278BB2E2E7E8}" type="datetime1">
              <a:rPr kumimoji="1" lang="ja-JP" altLang="en-US" smtClean="0"/>
              <a:t>2020/2/12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0B2C0-68FC-49CF-B0BB-3155B45D6910}" type="datetime1">
              <a:rPr kumimoji="1" lang="ja-JP" altLang="en-US" smtClean="0"/>
              <a:t>2020/2/12</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A1233B6-6B32-4459-9D83-2853E0269600}" type="datetime1">
              <a:rPr kumimoji="1" lang="ja-JP" altLang="en-US" smtClean="0"/>
              <a:t>2020/2/12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3D987-17AA-4DBB-A451-16E4C533DF6A}" type="datetime1">
              <a:rPr kumimoji="1" lang="ja-JP" altLang="en-US" smtClean="0"/>
              <a:t>2020/2/12</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3C3988C9-8C6C-49D7-8D82-24DA391FB063}" type="slidenum">
              <a:rPr lang="ja-JP" altLang="en-US" smtClean="0"/>
              <a:pPr/>
              <a:t>‹#›</a:t>
            </a:fld>
            <a:endParaRPr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5"/>
            <a:ext cx="10058400" cy="2032908"/>
          </a:xfrm>
        </p:spPr>
        <p:txBody>
          <a:bodyPr>
            <a:noAutofit/>
          </a:bodyPr>
          <a:lstStyle/>
          <a:p>
            <a:r>
              <a:rPr kumimoji="1" lang="ja-JP" altLang="en-US" sz="4200" smtClean="0"/>
              <a:t>センシング技術を用いた</a:t>
            </a:r>
            <a:r>
              <a:rPr kumimoji="1" lang="en-US" altLang="ja-JP" sz="4200" smtClean="0"/>
              <a:t/>
            </a:r>
            <a:br>
              <a:rPr kumimoji="1" lang="en-US" altLang="ja-JP" sz="4200" smtClean="0"/>
            </a:br>
            <a:r>
              <a:rPr kumimoji="1" lang="ja-JP" altLang="en-US" sz="4200" smtClean="0"/>
              <a:t>モビリティショッピング端末の開発</a:t>
            </a:r>
            <a:endParaRPr kumimoji="1" lang="ja-JP" altLang="en-US" sz="4200" dirty="0"/>
          </a:p>
        </p:txBody>
      </p:sp>
      <p:sp>
        <p:nvSpPr>
          <p:cNvPr id="3" name="サブタイトル 2"/>
          <p:cNvSpPr>
            <a:spLocks noGrp="1"/>
          </p:cNvSpPr>
          <p:nvPr>
            <p:ph type="subTitle" idx="1"/>
          </p:nvPr>
        </p:nvSpPr>
        <p:spPr>
          <a:xfrm>
            <a:off x="1124544" y="4487176"/>
            <a:ext cx="10058400" cy="1143000"/>
          </a:xfrm>
        </p:spPr>
        <p:txBody>
          <a:bodyPr>
            <a:noAutofit/>
          </a:bodyPr>
          <a:lstStyle/>
          <a:p>
            <a:r>
              <a:rPr kumimoji="1" lang="en-US" altLang="ja-JP" smtClean="0"/>
              <a:t>2019/02/17</a:t>
            </a:r>
          </a:p>
          <a:p>
            <a:r>
              <a:rPr lang="ja-JP" altLang="en-US" smtClean="0"/>
              <a:t>計算機システム研究室</a:t>
            </a:r>
            <a:endParaRPr lang="en-US" altLang="ja-JP" smtClean="0"/>
          </a:p>
          <a:p>
            <a:r>
              <a:rPr lang="ja-JP" altLang="en-US" smtClean="0"/>
              <a:t>真鍋</a:t>
            </a:r>
            <a:r>
              <a:rPr lang="ja-JP" altLang="en-US" dirty="0" smtClean="0"/>
              <a:t>　樹</a:t>
            </a:r>
            <a:endParaRPr kumimoji="1" lang="en-US" altLang="ja-JP"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326579" y="2721207"/>
            <a:ext cx="11550894" cy="4272981"/>
            <a:chOff x="316851" y="1911176"/>
            <a:chExt cx="11629491" cy="4315758"/>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18" y="2133601"/>
              <a:ext cx="11231757" cy="3050970"/>
            </a:xfrm>
            <a:prstGeom prst="rect">
              <a:avLst/>
            </a:prstGeom>
          </p:spPr>
        </p:pic>
        <p:sp>
          <p:nvSpPr>
            <p:cNvPr id="6" name="角丸四角形 5"/>
            <p:cNvSpPr/>
            <p:nvPr/>
          </p:nvSpPr>
          <p:spPr>
            <a:xfrm>
              <a:off x="316851" y="1985319"/>
              <a:ext cx="3023685" cy="330067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857349" y="2237422"/>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8" name="角丸四角形 7"/>
            <p:cNvSpPr/>
            <p:nvPr/>
          </p:nvSpPr>
          <p:spPr>
            <a:xfrm>
              <a:off x="3370619" y="1911176"/>
              <a:ext cx="8575723" cy="337482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1385243" y="4142208"/>
              <a:ext cx="461665" cy="2084726"/>
            </a:xfrm>
            <a:prstGeom prst="rect">
              <a:avLst/>
            </a:prstGeom>
            <a:noFill/>
          </p:spPr>
          <p:txBody>
            <a:bodyPr vert="eaVert" wrap="square" rtlCol="0">
              <a:spAutoFit/>
            </a:bodyPr>
            <a:lstStyle/>
            <a:p>
              <a:r>
                <a:rPr kumimoji="1" lang="ja-JP" altLang="en-US" smtClean="0"/>
                <a:t>段原</a:t>
              </a:r>
              <a:endParaRPr kumimoji="1" lang="ja-JP" altLang="en-US"/>
            </a:p>
          </p:txBody>
        </p:sp>
      </p:grpSp>
      <p:sp>
        <p:nvSpPr>
          <p:cNvPr id="10" name="タイトル 3"/>
          <p:cNvSpPr txBox="1">
            <a:spLocks/>
          </p:cNvSpPr>
          <p:nvPr/>
        </p:nvSpPr>
        <p:spPr>
          <a:xfrm>
            <a:off x="141691" y="286482"/>
            <a:ext cx="2337898" cy="669106"/>
          </a:xfrm>
          <a:prstGeom prst="rect">
            <a:avLst/>
          </a:prstGeom>
          <a:solidFill>
            <a:schemeClr val="bg1">
              <a:lumMod val="95000"/>
            </a:schemeClr>
          </a:solidFill>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mtClean="0"/>
              <a:t>クラス図</a:t>
            </a:r>
            <a:endParaRPr lang="ja-JP" altLang="en-US"/>
          </a:p>
        </p:txBody>
      </p:sp>
      <p:pic>
        <p:nvPicPr>
          <p:cNvPr id="11" name="図 10"/>
          <p:cNvPicPr>
            <a:picLocks noChangeAspect="1"/>
          </p:cNvPicPr>
          <p:nvPr/>
        </p:nvPicPr>
        <p:blipFill>
          <a:blip r:embed="rId4"/>
          <a:stretch>
            <a:fillRect/>
          </a:stretch>
        </p:blipFill>
        <p:spPr>
          <a:xfrm>
            <a:off x="7866668" y="556131"/>
            <a:ext cx="4325332" cy="2300435"/>
          </a:xfrm>
          <a:prstGeom prst="rect">
            <a:avLst/>
          </a:prstGeom>
          <a:solidFill>
            <a:schemeClr val="bg1">
              <a:lumMod val="95000"/>
            </a:schemeClr>
          </a:solidFill>
        </p:spPr>
      </p:pic>
      <p:sp>
        <p:nvSpPr>
          <p:cNvPr id="12" name="楕円 11"/>
          <p:cNvSpPr/>
          <p:nvPr/>
        </p:nvSpPr>
        <p:spPr>
          <a:xfrm>
            <a:off x="7669786" y="1025951"/>
            <a:ext cx="2038419" cy="763645"/>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4441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320404" y="107004"/>
            <a:ext cx="7092073" cy="6750996"/>
            <a:chOff x="2606404" y="0"/>
            <a:chExt cx="6979191" cy="6858000"/>
          </a:xfrm>
        </p:grpSpPr>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404" y="0"/>
              <a:ext cx="6979191" cy="6858000"/>
            </a:xfrm>
            <a:prstGeom prst="rect">
              <a:avLst/>
            </a:prstGeom>
          </p:spPr>
        </p:pic>
        <p:sp>
          <p:nvSpPr>
            <p:cNvPr id="7" name="角丸四角形 6"/>
            <p:cNvSpPr/>
            <p:nvPr/>
          </p:nvSpPr>
          <p:spPr>
            <a:xfrm>
              <a:off x="2726724" y="700217"/>
              <a:ext cx="3277783" cy="232057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482605" y="840005"/>
              <a:ext cx="461665" cy="2040993"/>
            </a:xfrm>
            <a:prstGeom prst="rect">
              <a:avLst/>
            </a:prstGeom>
            <a:noFill/>
          </p:spPr>
          <p:txBody>
            <a:bodyPr vert="eaVert" wrap="square" rtlCol="0">
              <a:spAutoFit/>
            </a:bodyPr>
            <a:lstStyle/>
            <a:p>
              <a:r>
                <a:rPr kumimoji="1" lang="ja-JP" altLang="en-US" smtClean="0"/>
                <a:t>真鍋</a:t>
              </a:r>
              <a:endParaRPr kumimoji="1" lang="ja-JP" altLang="en-US"/>
            </a:p>
          </p:txBody>
        </p:sp>
        <p:sp>
          <p:nvSpPr>
            <p:cNvPr id="9" name="角丸四角形 8"/>
            <p:cNvSpPr/>
            <p:nvPr/>
          </p:nvSpPr>
          <p:spPr>
            <a:xfrm>
              <a:off x="4275538" y="3020786"/>
              <a:ext cx="5049694" cy="3837214"/>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762916" y="3263391"/>
              <a:ext cx="461665" cy="948314"/>
            </a:xfrm>
            <a:prstGeom prst="rect">
              <a:avLst/>
            </a:prstGeom>
            <a:noFill/>
          </p:spPr>
          <p:txBody>
            <a:bodyPr vert="eaVert" wrap="square" rtlCol="0">
              <a:spAutoFit/>
            </a:bodyPr>
            <a:lstStyle/>
            <a:p>
              <a:r>
                <a:rPr kumimoji="1" lang="ja-JP" altLang="en-US" smtClean="0"/>
                <a:t>段原</a:t>
              </a:r>
              <a:endParaRPr kumimoji="1" lang="ja-JP" altLang="en-US"/>
            </a:p>
          </p:txBody>
        </p:sp>
      </p:grpSp>
      <p:sp>
        <p:nvSpPr>
          <p:cNvPr id="11" name="タイトル 3"/>
          <p:cNvSpPr txBox="1">
            <a:spLocks/>
          </p:cNvSpPr>
          <p:nvPr/>
        </p:nvSpPr>
        <p:spPr>
          <a:xfrm>
            <a:off x="8245168" y="5424842"/>
            <a:ext cx="3572691" cy="693113"/>
          </a:xfrm>
          <a:prstGeom prst="rect">
            <a:avLst/>
          </a:prstGeom>
          <a:solidFill>
            <a:schemeClr val="bg1">
              <a:lumMod val="95000"/>
            </a:schemeClr>
          </a:solidFill>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mtClean="0"/>
              <a:t>シーケンス図</a:t>
            </a:r>
            <a:endParaRPr lang="ja-JP" altLang="en-US"/>
          </a:p>
        </p:txBody>
      </p:sp>
      <p:pic>
        <p:nvPicPr>
          <p:cNvPr id="12" name="図 11"/>
          <p:cNvPicPr>
            <a:picLocks noChangeAspect="1"/>
          </p:cNvPicPr>
          <p:nvPr/>
        </p:nvPicPr>
        <p:blipFill>
          <a:blip r:embed="rId4"/>
          <a:stretch>
            <a:fillRect/>
          </a:stretch>
        </p:blipFill>
        <p:spPr>
          <a:xfrm>
            <a:off x="7609359" y="322667"/>
            <a:ext cx="4325332" cy="2300435"/>
          </a:xfrm>
          <a:prstGeom prst="rect">
            <a:avLst/>
          </a:prstGeom>
          <a:solidFill>
            <a:schemeClr val="bg1">
              <a:lumMod val="95000"/>
            </a:schemeClr>
          </a:solidFill>
        </p:spPr>
      </p:pic>
      <p:sp>
        <p:nvSpPr>
          <p:cNvPr id="13" name="楕円 12"/>
          <p:cNvSpPr/>
          <p:nvPr/>
        </p:nvSpPr>
        <p:spPr>
          <a:xfrm>
            <a:off x="8245168" y="1472884"/>
            <a:ext cx="1422102" cy="738469"/>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9206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smtClean="0"/>
              <a:t>スケジュール管理</a:t>
            </a:r>
            <a:endParaRPr kumimoji="1" lang="ja-JP" altLang="en-US"/>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z="3200" smtClean="0"/>
              <a:t>11</a:t>
            </a:fld>
            <a:endParaRPr kumimoji="1" lang="ja-JP" altLang="en-US" sz="320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6693"/>
            <a:ext cx="12192000" cy="2684613"/>
          </a:xfrm>
          <a:prstGeom prst="rect">
            <a:avLst/>
          </a:prstGeom>
        </p:spPr>
      </p:pic>
    </p:spTree>
    <p:extLst>
      <p:ext uri="{BB962C8B-B14F-4D97-AF65-F5344CB8AC3E}">
        <p14:creationId xmlns:p14="http://schemas.microsoft.com/office/powerpoint/2010/main" val="42705214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実装・検証</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12</a:t>
            </a:fld>
            <a:endParaRPr lang="ja-JP" altLang="en-US"/>
          </a:p>
        </p:txBody>
      </p:sp>
    </p:spTree>
    <p:extLst>
      <p:ext uri="{BB962C8B-B14F-4D97-AF65-F5344CB8AC3E}">
        <p14:creationId xmlns:p14="http://schemas.microsoft.com/office/powerpoint/2010/main" val="22026275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13</a:t>
            </a:fld>
            <a:endParaRPr lang="ja-JP" altLang="en-US"/>
          </a:p>
        </p:txBody>
      </p:sp>
      <p:sp>
        <p:nvSpPr>
          <p:cNvPr id="2" name="タイトル 1"/>
          <p:cNvSpPr>
            <a:spLocks noGrp="1"/>
          </p:cNvSpPr>
          <p:nvPr>
            <p:ph type="title" idx="4294967295"/>
          </p:nvPr>
        </p:nvSpPr>
        <p:spPr>
          <a:xfrm>
            <a:off x="867721" y="-337246"/>
            <a:ext cx="10058400" cy="1449387"/>
          </a:xfrm>
        </p:spPr>
        <p:txBody>
          <a:bodyPr/>
          <a:lstStyle/>
          <a:p>
            <a:r>
              <a:rPr lang="ja-JP" altLang="en-US" smtClean="0"/>
              <a:t>実装</a:t>
            </a:r>
            <a:r>
              <a:rPr lang="ja-JP" altLang="en-US"/>
              <a:t>環境</a:t>
            </a:r>
            <a:endParaRPr kumimoji="1" lang="ja-JP" altLang="en-US"/>
          </a:p>
        </p:txBody>
      </p:sp>
      <p:pic>
        <p:nvPicPr>
          <p:cNvPr id="5" name="コンテンツ プレースホルダー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073275" y="3183317"/>
            <a:ext cx="8085644" cy="2922368"/>
          </a:xfrm>
        </p:spPr>
      </p:pic>
      <p:pic>
        <p:nvPicPr>
          <p:cNvPr id="6" name="コンテンツ プレースホルダ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721" y="1289191"/>
            <a:ext cx="11096512" cy="1540026"/>
          </a:xfrm>
          <a:prstGeom prst="rect">
            <a:avLst/>
          </a:prstGeom>
          <a:ln w="19050">
            <a:solidFill>
              <a:schemeClr val="tx1"/>
            </a:solidFill>
          </a:ln>
        </p:spPr>
      </p:pic>
    </p:spTree>
    <p:extLst>
      <p:ext uri="{BB962C8B-B14F-4D97-AF65-F5344CB8AC3E}">
        <p14:creationId xmlns:p14="http://schemas.microsoft.com/office/powerpoint/2010/main" val="2224660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318687"/>
            <a:ext cx="10058400" cy="1450757"/>
          </a:xfrm>
        </p:spPr>
        <p:txBody>
          <a:bodyPr/>
          <a:lstStyle/>
          <a:p>
            <a:r>
              <a:rPr kumimoji="1" lang="ja-JP" altLang="en-US" smtClean="0"/>
              <a:t>画像送信システムと各種センサ</a:t>
            </a:r>
            <a:endParaRPr kumimoji="1" lang="ja-JP" altLang="en-US"/>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14</a:t>
            </a:fld>
            <a:endParaRPr kumimoji="1" lang="ja-JP" altLang="en-US"/>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4868" y="1769444"/>
            <a:ext cx="6963224" cy="4543799"/>
          </a:xfrm>
          <a:prstGeom prst="rect">
            <a:avLst/>
          </a:prstGeom>
        </p:spPr>
      </p:pic>
      <p:sp>
        <p:nvSpPr>
          <p:cNvPr id="5" name="テキスト ボックス 4"/>
          <p:cNvSpPr txBox="1"/>
          <p:nvPr/>
        </p:nvSpPr>
        <p:spPr>
          <a:xfrm>
            <a:off x="2586682" y="2930934"/>
            <a:ext cx="2265693" cy="954107"/>
          </a:xfrm>
          <a:prstGeom prst="rect">
            <a:avLst/>
          </a:prstGeom>
          <a:noFill/>
        </p:spPr>
        <p:txBody>
          <a:bodyPr wrap="square" rtlCol="0">
            <a:spAutoFit/>
          </a:bodyPr>
          <a:lstStyle/>
          <a:p>
            <a:r>
              <a:rPr kumimoji="1" lang="ja-JP" altLang="en-US" sz="2800" smtClean="0"/>
              <a:t>ロードセル（重量センサ）</a:t>
            </a:r>
            <a:endParaRPr kumimoji="1" lang="ja-JP" altLang="en-US" sz="2800"/>
          </a:p>
        </p:txBody>
      </p:sp>
      <p:sp>
        <p:nvSpPr>
          <p:cNvPr id="6" name="テキスト ボックス 5"/>
          <p:cNvSpPr txBox="1"/>
          <p:nvPr/>
        </p:nvSpPr>
        <p:spPr>
          <a:xfrm>
            <a:off x="2677429" y="1743039"/>
            <a:ext cx="2265693" cy="523220"/>
          </a:xfrm>
          <a:prstGeom prst="rect">
            <a:avLst/>
          </a:prstGeom>
          <a:noFill/>
        </p:spPr>
        <p:txBody>
          <a:bodyPr wrap="square" rtlCol="0">
            <a:spAutoFit/>
          </a:bodyPr>
          <a:lstStyle/>
          <a:p>
            <a:r>
              <a:rPr kumimoji="1" lang="ja-JP" altLang="en-US" sz="2800" smtClean="0"/>
              <a:t>超音波センサ</a:t>
            </a:r>
            <a:endParaRPr kumimoji="1" lang="en-US" altLang="ja-JP" sz="2800" smtClean="0"/>
          </a:p>
        </p:txBody>
      </p:sp>
      <p:sp>
        <p:nvSpPr>
          <p:cNvPr id="7" name="テキスト ボックス 6"/>
          <p:cNvSpPr txBox="1"/>
          <p:nvPr/>
        </p:nvSpPr>
        <p:spPr>
          <a:xfrm>
            <a:off x="8316099" y="5661778"/>
            <a:ext cx="2265693" cy="523220"/>
          </a:xfrm>
          <a:prstGeom prst="rect">
            <a:avLst/>
          </a:prstGeom>
          <a:noFill/>
        </p:spPr>
        <p:txBody>
          <a:bodyPr wrap="square" rtlCol="0">
            <a:spAutoFit/>
          </a:bodyPr>
          <a:lstStyle/>
          <a:p>
            <a:r>
              <a:rPr kumimoji="1" lang="en-US" altLang="ja-JP" sz="2800" smtClean="0"/>
              <a:t>Raspberry Pi </a:t>
            </a:r>
            <a:endParaRPr kumimoji="1" lang="ja-JP" altLang="en-US" sz="2800"/>
          </a:p>
        </p:txBody>
      </p:sp>
      <p:sp>
        <p:nvSpPr>
          <p:cNvPr id="8" name="テキスト ボックス 7"/>
          <p:cNvSpPr txBox="1"/>
          <p:nvPr/>
        </p:nvSpPr>
        <p:spPr>
          <a:xfrm>
            <a:off x="6849762" y="1672134"/>
            <a:ext cx="1058562" cy="523220"/>
          </a:xfrm>
          <a:prstGeom prst="rect">
            <a:avLst/>
          </a:prstGeom>
          <a:noFill/>
        </p:spPr>
        <p:txBody>
          <a:bodyPr wrap="square" rtlCol="0">
            <a:spAutoFit/>
          </a:bodyPr>
          <a:lstStyle/>
          <a:p>
            <a:r>
              <a:rPr kumimoji="1" lang="en-US" altLang="ja-JP" sz="2800" smtClean="0"/>
              <a:t>LED</a:t>
            </a:r>
            <a:endParaRPr kumimoji="1" lang="ja-JP" altLang="en-US" sz="2800"/>
          </a:p>
        </p:txBody>
      </p:sp>
    </p:spTree>
    <p:extLst>
      <p:ext uri="{BB962C8B-B14F-4D97-AF65-F5344CB8AC3E}">
        <p14:creationId xmlns:p14="http://schemas.microsoft.com/office/powerpoint/2010/main" val="41409715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テキスト ボックス 45"/>
          <p:cNvSpPr txBox="1"/>
          <p:nvPr/>
        </p:nvSpPr>
        <p:spPr>
          <a:xfrm>
            <a:off x="10017634" y="1902886"/>
            <a:ext cx="1525411" cy="954107"/>
          </a:xfrm>
          <a:prstGeom prst="rect">
            <a:avLst/>
          </a:prstGeom>
          <a:solidFill>
            <a:schemeClr val="accent5"/>
          </a:solidFill>
        </p:spPr>
        <p:txBody>
          <a:bodyPr wrap="square" rtlCol="0">
            <a:spAutoFit/>
          </a:bodyPr>
          <a:lstStyle/>
          <a:p>
            <a:r>
              <a:rPr lang="ja-JP" altLang="en-US" sz="2800" smtClean="0">
                <a:solidFill>
                  <a:schemeClr val="bg1"/>
                </a:solidFill>
              </a:rPr>
              <a:t>解析</a:t>
            </a:r>
            <a:endParaRPr lang="en-US" altLang="ja-JP" sz="2800" smtClean="0">
              <a:solidFill>
                <a:schemeClr val="bg1"/>
              </a:solidFill>
            </a:endParaRPr>
          </a:p>
          <a:p>
            <a:r>
              <a:rPr lang="ja-JP" altLang="en-US" sz="2800" smtClean="0">
                <a:solidFill>
                  <a:schemeClr val="bg1"/>
                </a:solidFill>
              </a:rPr>
              <a:t>システム</a:t>
            </a:r>
            <a:endParaRPr kumimoji="1" lang="ja-JP" altLang="en-US" sz="2800">
              <a:solidFill>
                <a:schemeClr val="bg1"/>
              </a:solidFill>
            </a:endParaRPr>
          </a:p>
        </p:txBody>
      </p:sp>
      <p:sp>
        <p:nvSpPr>
          <p:cNvPr id="29" name="角丸四角形 28"/>
          <p:cNvSpPr/>
          <p:nvPr/>
        </p:nvSpPr>
        <p:spPr>
          <a:xfrm>
            <a:off x="596768" y="1735868"/>
            <a:ext cx="8382476" cy="4568679"/>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lang="ja-JP" altLang="en-US" smtClean="0"/>
              <a:t>エッジ側入出力と</a:t>
            </a:r>
            <a:r>
              <a:rPr lang="ja-JP" altLang="en-US"/>
              <a:t>各種センサ</a:t>
            </a:r>
            <a:endParaRPr kumimoji="1" lang="ja-JP" altLang="en-US" dirty="0"/>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r>
              <a:rPr kumimoji="1" lang="en-US" altLang="ja-JP" sz="2800" dirty="0" smtClean="0">
                <a:solidFill>
                  <a:schemeClr val="bg1"/>
                </a:solidFill>
              </a:rPr>
              <a:t>Raspberry pi</a:t>
            </a:r>
            <a:endParaRPr kumimoji="1" lang="ja-JP" altLang="en-US" sz="2800" dirty="0">
              <a:solidFill>
                <a:schemeClr val="bg1"/>
              </a:solidFill>
            </a:endParaRPr>
          </a:p>
        </p:txBody>
      </p:sp>
      <p:pic>
        <p:nvPicPr>
          <p:cNvPr id="1040" name="Picture 16" descr="サーバーのイラスト（1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695" y="3186624"/>
            <a:ext cx="2166645" cy="2564077"/>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9259330" y="1735867"/>
            <a:ext cx="2479087" cy="4568679"/>
          </a:xfrm>
          <a:prstGeom prst="roundRect">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 name="図表 3"/>
          <p:cNvGraphicFramePr/>
          <p:nvPr>
            <p:extLst>
              <p:ext uri="{D42A27DB-BD31-4B8C-83A1-F6EECF244321}">
                <p14:modId xmlns:p14="http://schemas.microsoft.com/office/powerpoint/2010/main" val="3595158295"/>
              </p:ext>
            </p:extLst>
          </p:nvPr>
        </p:nvGraphicFramePr>
        <p:xfrm>
          <a:off x="1123030" y="2654187"/>
          <a:ext cx="2888797" cy="31875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3" name="スライド番号プレースホルダー 32"/>
          <p:cNvSpPr>
            <a:spLocks noGrp="1"/>
          </p:cNvSpPr>
          <p:nvPr>
            <p:ph type="sldNum" sz="quarter" idx="12"/>
          </p:nvPr>
        </p:nvSpPr>
        <p:spPr/>
        <p:txBody>
          <a:bodyPr/>
          <a:lstStyle/>
          <a:p>
            <a:fld id="{3C3988C9-8C6C-49D7-8D82-24DA391FB063}" type="slidenum">
              <a:rPr lang="ja-JP" altLang="en-US" smtClean="0"/>
              <a:pPr/>
              <a:t>15</a:t>
            </a:fld>
            <a:endParaRPr lang="ja-JP" altLang="en-US"/>
          </a:p>
        </p:txBody>
      </p:sp>
      <p:graphicFrame>
        <p:nvGraphicFramePr>
          <p:cNvPr id="26" name="図表 25"/>
          <p:cNvGraphicFramePr/>
          <p:nvPr>
            <p:extLst>
              <p:ext uri="{D42A27DB-BD31-4B8C-83A1-F6EECF244321}">
                <p14:modId xmlns:p14="http://schemas.microsoft.com/office/powerpoint/2010/main" val="3552656640"/>
              </p:ext>
            </p:extLst>
          </p:nvPr>
        </p:nvGraphicFramePr>
        <p:xfrm>
          <a:off x="5632505" y="2654187"/>
          <a:ext cx="2920983" cy="318750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0" name="直線矢印コネクタ 9"/>
          <p:cNvCxnSpPr/>
          <p:nvPr/>
        </p:nvCxnSpPr>
        <p:spPr>
          <a:xfrm>
            <a:off x="3682314" y="4366054"/>
            <a:ext cx="2065343" cy="8237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3682314" y="3904735"/>
            <a:ext cx="2065343" cy="10791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8456687" y="4109398"/>
            <a:ext cx="1407037" cy="2599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8456686" y="4739593"/>
            <a:ext cx="1407037" cy="2599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121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mtClean="0"/>
              <a:t>単体テスト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16</a:t>
            </a:fld>
            <a:endParaRPr lang="ja-JP" altLang="en-US"/>
          </a:p>
        </p:txBody>
      </p:sp>
    </p:spTree>
    <p:extLst>
      <p:ext uri="{BB962C8B-B14F-4D97-AF65-F5344CB8AC3E}">
        <p14:creationId xmlns:p14="http://schemas.microsoft.com/office/powerpoint/2010/main" val="1298879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エッジ側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17</a:t>
            </a:fld>
            <a:endParaRPr lang="ja-JP" altLang="en-US"/>
          </a:p>
        </p:txBody>
      </p:sp>
      <p:pic>
        <p:nvPicPr>
          <p:cNvPr id="5" name="図 4"/>
          <p:cNvPicPr>
            <a:picLocks noChangeAspect="1"/>
          </p:cNvPicPr>
          <p:nvPr/>
        </p:nvPicPr>
        <p:blipFill>
          <a:blip r:embed="rId3"/>
          <a:stretch>
            <a:fillRect/>
          </a:stretch>
        </p:blipFill>
        <p:spPr>
          <a:xfrm>
            <a:off x="1175101" y="1816551"/>
            <a:ext cx="9867804" cy="1882126"/>
          </a:xfrm>
          <a:prstGeom prst="rect">
            <a:avLst/>
          </a:prstGeom>
        </p:spPr>
      </p:pic>
      <p:pic>
        <p:nvPicPr>
          <p:cNvPr id="6" name="図 5"/>
          <p:cNvPicPr>
            <a:picLocks noChangeAspect="1"/>
          </p:cNvPicPr>
          <p:nvPr/>
        </p:nvPicPr>
        <p:blipFill>
          <a:blip r:embed="rId4"/>
          <a:stretch>
            <a:fillRect/>
          </a:stretch>
        </p:blipFill>
        <p:spPr>
          <a:xfrm>
            <a:off x="1175100" y="3735421"/>
            <a:ext cx="9865793" cy="2500737"/>
          </a:xfrm>
          <a:prstGeom prst="rect">
            <a:avLst/>
          </a:prstGeom>
        </p:spPr>
      </p:pic>
    </p:spTree>
    <p:extLst>
      <p:ext uri="{BB962C8B-B14F-4D97-AF65-F5344CB8AC3E}">
        <p14:creationId xmlns:p14="http://schemas.microsoft.com/office/powerpoint/2010/main" val="1530393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エッジ側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18</a:t>
            </a:fld>
            <a:endParaRPr lang="ja-JP" altLang="en-US"/>
          </a:p>
        </p:txBody>
      </p:sp>
      <p:pic>
        <p:nvPicPr>
          <p:cNvPr id="3" name="図 2"/>
          <p:cNvPicPr>
            <a:picLocks noChangeAspect="1"/>
          </p:cNvPicPr>
          <p:nvPr/>
        </p:nvPicPr>
        <p:blipFill>
          <a:blip r:embed="rId3"/>
          <a:stretch>
            <a:fillRect/>
          </a:stretch>
        </p:blipFill>
        <p:spPr>
          <a:xfrm>
            <a:off x="1097280" y="2107692"/>
            <a:ext cx="10115203" cy="977350"/>
          </a:xfrm>
          <a:prstGeom prst="rect">
            <a:avLst/>
          </a:prstGeom>
        </p:spPr>
      </p:pic>
      <p:pic>
        <p:nvPicPr>
          <p:cNvPr id="7" name="図 6"/>
          <p:cNvPicPr>
            <a:picLocks noChangeAspect="1"/>
          </p:cNvPicPr>
          <p:nvPr/>
        </p:nvPicPr>
        <p:blipFill>
          <a:blip r:embed="rId4"/>
          <a:stretch>
            <a:fillRect/>
          </a:stretch>
        </p:blipFill>
        <p:spPr>
          <a:xfrm>
            <a:off x="1097279" y="3363409"/>
            <a:ext cx="10115203" cy="1929313"/>
          </a:xfrm>
          <a:prstGeom prst="rect">
            <a:avLst/>
          </a:prstGeom>
        </p:spPr>
      </p:pic>
    </p:spTree>
    <p:extLst>
      <p:ext uri="{BB962C8B-B14F-4D97-AF65-F5344CB8AC3E}">
        <p14:creationId xmlns:p14="http://schemas.microsoft.com/office/powerpoint/2010/main" val="2117591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kumimoji="1" lang="ja-JP" altLang="en-US" sz="4000" dirty="0" smtClean="0"/>
              <a:t>　</a:t>
            </a:r>
            <a:r>
              <a:rPr lang="ja-JP" altLang="en-US" sz="4000" smtClean="0"/>
              <a:t>研究背景</a:t>
            </a:r>
            <a:endParaRPr lang="en-US" altLang="ja-JP" sz="4000" dirty="0"/>
          </a:p>
          <a:p>
            <a:pPr>
              <a:buFont typeface="Wingdings" panose="05000000000000000000" pitchFamily="2" charset="2"/>
              <a:buChar char="l"/>
            </a:pPr>
            <a:r>
              <a:rPr kumimoji="1" lang="ja-JP" altLang="en-US" sz="4000" smtClean="0"/>
              <a:t>　研究目的・目標</a:t>
            </a:r>
            <a:endParaRPr kumimoji="1" lang="en-US" altLang="ja-JP" sz="4000" smtClean="0"/>
          </a:p>
          <a:p>
            <a:pPr>
              <a:buFont typeface="Wingdings" panose="05000000000000000000" pitchFamily="2" charset="2"/>
              <a:buChar char="l"/>
            </a:pPr>
            <a:r>
              <a:rPr kumimoji="1" lang="ja-JP" altLang="en-US" sz="4000" smtClean="0"/>
              <a:t>　</a:t>
            </a:r>
            <a:r>
              <a:rPr lang="ja-JP" altLang="en-US" sz="4000"/>
              <a:t>設計</a:t>
            </a:r>
            <a:endParaRPr lang="en-US" altLang="ja-JP" sz="4000" smtClean="0"/>
          </a:p>
          <a:p>
            <a:pPr>
              <a:buFont typeface="Wingdings" panose="05000000000000000000" pitchFamily="2" charset="2"/>
              <a:buChar char="l"/>
            </a:pPr>
            <a:r>
              <a:rPr lang="ja-JP" altLang="en-US" sz="4000" smtClean="0"/>
              <a:t>　実装・検証</a:t>
            </a:r>
            <a:endParaRPr lang="en-US" altLang="ja-JP" sz="4000" smtClean="0"/>
          </a:p>
          <a:p>
            <a:pPr>
              <a:buFont typeface="Wingdings" panose="05000000000000000000" pitchFamily="2" charset="2"/>
              <a:buChar char="l"/>
            </a:pPr>
            <a:r>
              <a:rPr lang="ja-JP" altLang="en-US" sz="4000" smtClean="0"/>
              <a:t>　評価・考察</a:t>
            </a:r>
            <a:endParaRPr lang="en-US" altLang="ja-JP" sz="4000" smtClean="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結合テスト・総合テスト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19</a:t>
            </a:fld>
            <a:endParaRPr lang="ja-JP" altLang="en-US"/>
          </a:p>
        </p:txBody>
      </p:sp>
    </p:spTree>
    <p:extLst>
      <p:ext uri="{BB962C8B-B14F-4D97-AF65-F5344CB8AC3E}">
        <p14:creationId xmlns:p14="http://schemas.microsoft.com/office/powerpoint/2010/main" val="3874406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結合テスト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20</a:t>
            </a:fld>
            <a:endParaRPr lang="ja-JP" altLang="en-US"/>
          </a:p>
        </p:txBody>
      </p:sp>
      <p:pic>
        <p:nvPicPr>
          <p:cNvPr id="5" name="図 4"/>
          <p:cNvPicPr>
            <a:picLocks noChangeAspect="1"/>
          </p:cNvPicPr>
          <p:nvPr/>
        </p:nvPicPr>
        <p:blipFill>
          <a:blip r:embed="rId3"/>
          <a:stretch>
            <a:fillRect/>
          </a:stretch>
        </p:blipFill>
        <p:spPr>
          <a:xfrm>
            <a:off x="2273731" y="1804644"/>
            <a:ext cx="7705497" cy="4451253"/>
          </a:xfrm>
          <a:prstGeom prst="rect">
            <a:avLst/>
          </a:prstGeom>
        </p:spPr>
      </p:pic>
    </p:spTree>
    <p:extLst>
      <p:ext uri="{BB962C8B-B14F-4D97-AF65-F5344CB8AC3E}">
        <p14:creationId xmlns:p14="http://schemas.microsoft.com/office/powerpoint/2010/main" val="3566653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総合テスト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21</a:t>
            </a:fld>
            <a:endParaRPr lang="ja-JP" altLang="en-US"/>
          </a:p>
        </p:txBody>
      </p:sp>
      <p:pic>
        <p:nvPicPr>
          <p:cNvPr id="5" name="図 4"/>
          <p:cNvPicPr>
            <a:picLocks noChangeAspect="1"/>
          </p:cNvPicPr>
          <p:nvPr/>
        </p:nvPicPr>
        <p:blipFill>
          <a:blip r:embed="rId3"/>
          <a:stretch>
            <a:fillRect/>
          </a:stretch>
        </p:blipFill>
        <p:spPr>
          <a:xfrm>
            <a:off x="1134959" y="2173396"/>
            <a:ext cx="9983041" cy="3461285"/>
          </a:xfrm>
          <a:prstGeom prst="rect">
            <a:avLst/>
          </a:prstGeom>
        </p:spPr>
      </p:pic>
    </p:spTree>
    <p:extLst>
      <p:ext uri="{BB962C8B-B14F-4D97-AF65-F5344CB8AC3E}">
        <p14:creationId xmlns:p14="http://schemas.microsoft.com/office/powerpoint/2010/main" val="525439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評価・考察</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22</a:t>
            </a:fld>
            <a:endParaRPr lang="ja-JP" altLang="en-US"/>
          </a:p>
        </p:txBody>
      </p:sp>
    </p:spTree>
    <p:extLst>
      <p:ext uri="{BB962C8B-B14F-4D97-AF65-F5344CB8AC3E}">
        <p14:creationId xmlns:p14="http://schemas.microsoft.com/office/powerpoint/2010/main" val="3917420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46928" y="3770714"/>
            <a:ext cx="2791326" cy="188967"/>
          </a:xfrm>
          <a:prstGeom prst="rect">
            <a:avLst/>
          </a:prstGeom>
          <a:solidFill>
            <a:srgbClr val="FFCC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z="3200" smtClean="0"/>
              <a:t>23</a:t>
            </a:fld>
            <a:endParaRPr kumimoji="1" lang="ja-JP" altLang="en-US" sz="3200"/>
          </a:p>
        </p:txBody>
      </p:sp>
      <p:sp>
        <p:nvSpPr>
          <p:cNvPr id="5" name="テキスト ボックス 4"/>
          <p:cNvSpPr txBox="1"/>
          <p:nvPr/>
        </p:nvSpPr>
        <p:spPr>
          <a:xfrm>
            <a:off x="1097279" y="1865807"/>
            <a:ext cx="1767841" cy="523220"/>
          </a:xfrm>
          <a:prstGeom prst="rect">
            <a:avLst/>
          </a:prstGeom>
          <a:solidFill>
            <a:schemeClr val="bg1">
              <a:lumMod val="95000"/>
            </a:schemeClr>
          </a:solidFill>
        </p:spPr>
        <p:txBody>
          <a:bodyPr wrap="square" rtlCol="0">
            <a:spAutoFit/>
          </a:bodyPr>
          <a:lstStyle/>
          <a:p>
            <a:r>
              <a:rPr lang="ja-JP" altLang="en-US" sz="2800" dirty="0" smtClean="0"/>
              <a:t>コスト削減</a:t>
            </a:r>
            <a:endParaRPr kumimoji="1" lang="ja-JP" altLang="en-US" sz="2800" dirty="0"/>
          </a:p>
        </p:txBody>
      </p:sp>
      <p:sp>
        <p:nvSpPr>
          <p:cNvPr id="8" name="正方形/長方形 7"/>
          <p:cNvSpPr/>
          <p:nvPr/>
        </p:nvSpPr>
        <p:spPr>
          <a:xfrm>
            <a:off x="1546928" y="4911725"/>
            <a:ext cx="2571550" cy="167832"/>
          </a:xfrm>
          <a:prstGeom prst="rect">
            <a:avLst/>
          </a:prstGeom>
          <a:solidFill>
            <a:srgbClr val="FFCC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097279" y="2649868"/>
            <a:ext cx="10115204" cy="2492990"/>
          </a:xfrm>
          <a:prstGeom prst="rect">
            <a:avLst/>
          </a:prstGeom>
          <a:noFill/>
        </p:spPr>
        <p:txBody>
          <a:bodyPr wrap="square">
            <a:spAutoFit/>
          </a:bodyPr>
          <a:lstStyle/>
          <a:p>
            <a:r>
              <a:rPr lang="ja-JP" altLang="en-US" sz="2400" spc="300" dirty="0"/>
              <a:t>セルフレジ</a:t>
            </a:r>
            <a:r>
              <a:rPr lang="en-US" altLang="ja-JP" sz="2400" spc="300" dirty="0"/>
              <a:t>1</a:t>
            </a:r>
            <a:r>
              <a:rPr lang="ja-JP" altLang="en-US" sz="2400" spc="300" dirty="0"/>
              <a:t>セットを購入するのにかかる値段</a:t>
            </a:r>
            <a:endParaRPr lang="en-US" altLang="ja-JP" sz="2400" spc="300" dirty="0"/>
          </a:p>
          <a:p>
            <a:pPr lvl="1"/>
            <a:r>
              <a:rPr lang="ja-JP" altLang="en-US" sz="2400" spc="300" smtClean="0"/>
              <a:t>約</a:t>
            </a:r>
            <a:r>
              <a:rPr lang="en-US" altLang="ja-JP" sz="2400" spc="300" smtClean="0"/>
              <a:t>1,875,000</a:t>
            </a:r>
            <a:r>
              <a:rPr lang="ja-JP" altLang="en-US" sz="2400" spc="300" smtClean="0"/>
              <a:t>（登録機）</a:t>
            </a:r>
            <a:r>
              <a:rPr lang="en-US" altLang="ja-JP" sz="2400" spc="300" smtClean="0"/>
              <a:t>+</a:t>
            </a:r>
            <a:r>
              <a:rPr lang="ja-JP" altLang="en-US" sz="2400" spc="300" smtClean="0"/>
              <a:t>約</a:t>
            </a:r>
            <a:r>
              <a:rPr lang="en-US" altLang="ja-JP" sz="2400" spc="300" smtClean="0"/>
              <a:t>2,750,000</a:t>
            </a:r>
            <a:r>
              <a:rPr lang="ja-JP" altLang="en-US" sz="2400" spc="300" smtClean="0"/>
              <a:t>円（精算機） </a:t>
            </a:r>
            <a:r>
              <a:rPr lang="en-US" altLang="ja-JP" sz="2400" spc="300" smtClean="0"/>
              <a:t>* 7</a:t>
            </a:r>
            <a:r>
              <a:rPr lang="ja-JP" altLang="en-US" sz="2400" spc="300" smtClean="0"/>
              <a:t>台 </a:t>
            </a:r>
            <a:r>
              <a:rPr lang="en-US" altLang="ja-JP" sz="2400" spc="300" smtClean="0"/>
              <a:t>= </a:t>
            </a:r>
            <a:r>
              <a:rPr lang="en-US" altLang="ja-JP" sz="3200" spc="300" smtClean="0"/>
              <a:t>21,125,000</a:t>
            </a:r>
            <a:r>
              <a:rPr lang="ja-JP" altLang="en-US" sz="3200" spc="300" smtClean="0"/>
              <a:t>円</a:t>
            </a:r>
            <a:endParaRPr lang="en-US" altLang="ja-JP" sz="2400" spc="300" dirty="0"/>
          </a:p>
          <a:p>
            <a:r>
              <a:rPr lang="en-US" altLang="ja-JP" sz="2400" spc="300" dirty="0"/>
              <a:t>Web</a:t>
            </a:r>
            <a:r>
              <a:rPr lang="ja-JP" altLang="en-US" sz="2400" spc="300" dirty="0"/>
              <a:t>カメラを使用し、本システムを導入した場合にかかる機材の費用</a:t>
            </a:r>
            <a:endParaRPr lang="en-US" altLang="ja-JP" sz="2400" spc="300" dirty="0"/>
          </a:p>
          <a:p>
            <a:pPr lvl="1"/>
            <a:r>
              <a:rPr lang="ja-JP" altLang="en-US" sz="2000" spc="300" smtClean="0"/>
              <a:t>約</a:t>
            </a:r>
            <a:r>
              <a:rPr lang="en-US" altLang="ja-JP" sz="2000" spc="300" smtClean="0"/>
              <a:t>150,000</a:t>
            </a:r>
            <a:r>
              <a:rPr lang="ja-JP" altLang="en-US" sz="2000" spc="300" smtClean="0"/>
              <a:t>（サーバ代）</a:t>
            </a:r>
            <a:r>
              <a:rPr lang="en-US" altLang="ja-JP" sz="2000" spc="300" smtClean="0"/>
              <a:t>+</a:t>
            </a:r>
            <a:r>
              <a:rPr lang="ja-JP" altLang="en-US" sz="2000" spc="300" smtClean="0"/>
              <a:t>約</a:t>
            </a:r>
            <a:r>
              <a:rPr lang="en-US" altLang="ja-JP" sz="2000" spc="300" smtClean="0"/>
              <a:t>9</a:t>
            </a:r>
            <a:r>
              <a:rPr lang="en-US" altLang="ja-JP" sz="2000" spc="300"/>
              <a:t>,</a:t>
            </a:r>
            <a:r>
              <a:rPr lang="en-US" altLang="ja-JP" sz="2000" spc="300" smtClean="0"/>
              <a:t>200</a:t>
            </a:r>
            <a:r>
              <a:rPr lang="ja-JP" altLang="en-US" sz="2000" spc="300" smtClean="0"/>
              <a:t>円（周辺機器） </a:t>
            </a:r>
            <a:r>
              <a:rPr lang="en-US" altLang="ja-JP" sz="2000" spc="300" smtClean="0"/>
              <a:t>* 90</a:t>
            </a:r>
            <a:r>
              <a:rPr lang="ja-JP" altLang="en-US" sz="2000" spc="300" dirty="0" smtClean="0"/>
              <a:t>個（カゴの個数） </a:t>
            </a:r>
            <a:r>
              <a:rPr lang="en-US" altLang="ja-JP" sz="2000" spc="300"/>
              <a:t>= </a:t>
            </a:r>
            <a:r>
              <a:rPr lang="en-US" altLang="ja-JP" sz="3200" spc="300" smtClean="0"/>
              <a:t>978,000</a:t>
            </a:r>
            <a:r>
              <a:rPr lang="ja-JP" altLang="en-US" sz="3200" spc="300" smtClean="0"/>
              <a:t>円</a:t>
            </a:r>
            <a:endParaRPr lang="en-US" altLang="ja-JP" sz="2400" spc="300" dirty="0"/>
          </a:p>
        </p:txBody>
      </p:sp>
    </p:spTree>
    <p:extLst>
      <p:ext uri="{BB962C8B-B14F-4D97-AF65-F5344CB8AC3E}">
        <p14:creationId xmlns:p14="http://schemas.microsoft.com/office/powerpoint/2010/main" val="1330612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382253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24</a:t>
            </a:fld>
            <a:endParaRPr lang="ja-JP" altLang="en-US"/>
          </a:p>
        </p:txBody>
      </p:sp>
    </p:spTree>
    <p:extLst>
      <p:ext uri="{BB962C8B-B14F-4D97-AF65-F5344CB8AC3E}">
        <p14:creationId xmlns:p14="http://schemas.microsoft.com/office/powerpoint/2010/main" val="2591448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1845734"/>
            <a:ext cx="10058399" cy="4023360"/>
          </a:xfrm>
        </p:spPr>
        <p:txBody>
          <a:bodyPr>
            <a:noAutofit/>
          </a:bodyPr>
          <a:lstStyle/>
          <a:p>
            <a:r>
              <a:rPr lang="ja-JP" altLang="en-US" sz="2800"/>
              <a:t>少子高齢化によって働き手が減少しつつある今日のスーパーでは</a:t>
            </a:r>
            <a:r>
              <a:rPr lang="ja-JP" altLang="en-US" sz="2800" smtClean="0"/>
              <a:t>、従業員</a:t>
            </a:r>
            <a:r>
              <a:rPr lang="ja-JP" altLang="en-US" sz="2800"/>
              <a:t>の数が少なくても経営できるようにセルフレジの導入を進めている</a:t>
            </a:r>
            <a:r>
              <a:rPr lang="ja-JP" altLang="en-US" sz="2800" smtClean="0"/>
              <a:t>。</a:t>
            </a:r>
            <a:endParaRPr lang="en-US" altLang="ja-JP" sz="2800"/>
          </a:p>
        </p:txBody>
      </p:sp>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a:p>
        </p:txBody>
      </p:sp>
      <p:graphicFrame>
        <p:nvGraphicFramePr>
          <p:cNvPr id="12" name="グラフ 11"/>
          <p:cNvGraphicFramePr/>
          <p:nvPr>
            <p:extLst>
              <p:ext uri="{D42A27DB-BD31-4B8C-83A1-F6EECF244321}">
                <p14:modId xmlns:p14="http://schemas.microsoft.com/office/powerpoint/2010/main" val="1427011913"/>
              </p:ext>
            </p:extLst>
          </p:nvPr>
        </p:nvGraphicFramePr>
        <p:xfrm>
          <a:off x="2032000" y="3035029"/>
          <a:ext cx="8128000" cy="31033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40069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8313" y="825446"/>
            <a:ext cx="8995169"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602534" y="1855592"/>
            <a:ext cx="10983687" cy="4277312"/>
          </a:xfrm>
        </p:spPr>
        <p:txBody>
          <a:bodyPr>
            <a:noAutofit/>
          </a:bodyPr>
          <a:lstStyle/>
          <a:p>
            <a:r>
              <a:rPr lang="en-US" altLang="ja-JP" sz="2800" b="1" smtClean="0"/>
              <a:t>【</a:t>
            </a:r>
            <a:r>
              <a:rPr lang="ja-JP" altLang="en-US" sz="2800" b="1" smtClean="0"/>
              <a:t>目的</a:t>
            </a:r>
            <a:r>
              <a:rPr lang="en-US" altLang="ja-JP" sz="2800" b="1" smtClean="0"/>
              <a:t>】</a:t>
            </a:r>
          </a:p>
          <a:p>
            <a:r>
              <a:rPr lang="ja-JP" altLang="en-US" sz="3200"/>
              <a:t>既存の無人レジ店舗のよう</a:t>
            </a:r>
            <a:r>
              <a:rPr lang="ja-JP" altLang="en-US" sz="3200" smtClean="0"/>
              <a:t>な複雑</a:t>
            </a:r>
            <a:r>
              <a:rPr lang="ja-JP" altLang="en-US" sz="3200"/>
              <a:t>で高価なシステムではなく</a:t>
            </a:r>
            <a:r>
              <a:rPr lang="ja-JP" altLang="en-US" sz="3200" smtClean="0"/>
              <a:t>，小規模</a:t>
            </a:r>
            <a:r>
              <a:rPr lang="ja-JP" altLang="en-US" sz="3200"/>
              <a:t>や中規模の企業でも導入できる安価な</a:t>
            </a:r>
            <a:r>
              <a:rPr lang="ja-JP" altLang="en-US" sz="3200" smtClean="0"/>
              <a:t>スマートモビリティレジシステム</a:t>
            </a:r>
            <a:r>
              <a:rPr lang="ja-JP" altLang="en-US" sz="3200"/>
              <a:t>の</a:t>
            </a:r>
            <a:r>
              <a:rPr lang="ja-JP" altLang="en-US" sz="3200" smtClean="0"/>
              <a:t>作成</a:t>
            </a:r>
            <a:endParaRPr lang="en-US" altLang="ja-JP" sz="3200" smtClean="0"/>
          </a:p>
          <a:p>
            <a:r>
              <a:rPr lang="en-US" altLang="ja-JP" sz="2800" b="1"/>
              <a:t>【</a:t>
            </a:r>
            <a:r>
              <a:rPr lang="ja-JP" altLang="en-US" sz="2800" b="1" smtClean="0"/>
              <a:t>目標</a:t>
            </a:r>
            <a:r>
              <a:rPr lang="en-US" altLang="ja-JP" sz="2800" b="1" smtClean="0"/>
              <a:t>】</a:t>
            </a:r>
          </a:p>
          <a:p>
            <a:pPr>
              <a:buFont typeface="Wingdings" panose="05000000000000000000" pitchFamily="2" charset="2"/>
              <a:buChar char="l"/>
            </a:pPr>
            <a:r>
              <a:rPr lang="ja-JP" altLang="en-US" sz="2800" b="1"/>
              <a:t>　</a:t>
            </a:r>
            <a:r>
              <a:rPr lang="ja-JP" altLang="en-US" sz="2800" b="1" smtClean="0"/>
              <a:t>従来のセルフレジよりコストは抑えられる</a:t>
            </a:r>
            <a:endParaRPr lang="en-US" altLang="ja-JP" sz="2800" b="1" smtClean="0"/>
          </a:p>
          <a:p>
            <a:pPr>
              <a:buFont typeface="Wingdings" panose="05000000000000000000" pitchFamily="2" charset="2"/>
              <a:buChar char="l"/>
            </a:pPr>
            <a:r>
              <a:rPr lang="ja-JP" altLang="en-US" sz="2800" b="1"/>
              <a:t>　</a:t>
            </a:r>
            <a:r>
              <a:rPr lang="ja-JP" altLang="en-US" sz="2800" b="1" smtClean="0"/>
              <a:t>既存の中小店でも導入が容易</a:t>
            </a:r>
            <a:endParaRPr lang="en-US" altLang="ja-JP" sz="2800" b="1" smtClean="0"/>
          </a:p>
          <a:p>
            <a:pPr>
              <a:buFont typeface="Wingdings" panose="05000000000000000000" pitchFamily="2" charset="2"/>
              <a:buChar char="l"/>
            </a:pPr>
            <a:r>
              <a:rPr lang="ja-JP" altLang="en-US" sz="2800" b="1"/>
              <a:t>　</a:t>
            </a:r>
            <a:r>
              <a:rPr lang="ja-JP" altLang="en-US" sz="2800" b="1" smtClean="0"/>
              <a:t>従来のセルフレジより簡単な動作で決済まで行える</a:t>
            </a:r>
            <a:endParaRPr lang="en-US" altLang="ja-JP" sz="2800" b="1" dirty="0" smtClean="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a:p>
        </p:txBody>
      </p:sp>
    </p:spTree>
    <p:extLst>
      <p:ext uri="{BB962C8B-B14F-4D97-AF65-F5344CB8AC3E}">
        <p14:creationId xmlns:p14="http://schemas.microsoft.com/office/powerpoint/2010/main" val="220596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153403" y="2791526"/>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solidFill>
                  <a:schemeClr val="bg1">
                    <a:lumMod val="75000"/>
                  </a:schemeClr>
                </a:solidFill>
                <a:latin typeface="Bauhaus 93" panose="04030905020B02020C02" pitchFamily="82" charset="0"/>
              </a:rPr>
              <a:t>　　　　　　　　　　　</a:t>
            </a:r>
            <a:r>
              <a:rPr lang="en-US" altLang="ja-JP" dirty="0" smtClean="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208294" y="2885282"/>
            <a:ext cx="5004189" cy="20556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4</a:t>
            </a:fld>
            <a:endParaRPr kumimoji="1" lang="ja-JP" altLang="en-US"/>
          </a:p>
        </p:txBody>
      </p:sp>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r>
              <a:rPr kumimoji="1" lang="ja-JP" altLang="en-US" sz="2400" smtClean="0"/>
              <a:t>顧客情報と</a:t>
            </a:r>
            <a:r>
              <a:rPr lang="ja-JP" altLang="en-US" sz="2400"/>
              <a:t>カゴ</a:t>
            </a:r>
            <a:r>
              <a:rPr kumimoji="1" lang="ja-JP" altLang="en-US" sz="2400" smtClean="0"/>
              <a:t>情報を結びつける</a:t>
            </a:r>
            <a:endParaRPr kumimoji="1" lang="ja-JP" altLang="en-US" sz="2400"/>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r>
              <a:rPr kumimoji="1" lang="ja-JP" altLang="en-US" sz="2400" smtClean="0"/>
              <a:t>決済</a:t>
            </a:r>
            <a:endParaRPr kumimoji="1" lang="ja-JP" altLang="en-US" sz="2400"/>
          </a:p>
        </p:txBody>
      </p:sp>
      <p:sp>
        <p:nvSpPr>
          <p:cNvPr id="27" name="テキスト ボックス 26"/>
          <p:cNvSpPr txBox="1"/>
          <p:nvPr/>
        </p:nvSpPr>
        <p:spPr>
          <a:xfrm>
            <a:off x="5219591" y="5459237"/>
            <a:ext cx="3138346" cy="461665"/>
          </a:xfrm>
          <a:prstGeom prst="rect">
            <a:avLst/>
          </a:prstGeom>
          <a:solidFill>
            <a:schemeClr val="bg1">
              <a:lumMod val="95000"/>
            </a:schemeClr>
          </a:solidFill>
        </p:spPr>
        <p:txBody>
          <a:bodyPr wrap="square" rtlCol="0">
            <a:spAutoFit/>
          </a:bodyPr>
          <a:lstStyle/>
          <a:p>
            <a:r>
              <a:rPr kumimoji="1" lang="ja-JP" altLang="en-US" sz="2400" smtClean="0"/>
              <a:t>カゴ上で商品情報取得</a:t>
            </a:r>
            <a:endParaRPr kumimoji="1" lang="ja-JP" altLang="en-US" sz="2400"/>
          </a:p>
        </p:txBody>
      </p:sp>
    </p:spTree>
    <p:extLst>
      <p:ext uri="{BB962C8B-B14F-4D97-AF65-F5344CB8AC3E}">
        <p14:creationId xmlns:p14="http://schemas.microsoft.com/office/powerpoint/2010/main" val="17798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9152781" cy="4568679"/>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8" name="直線コネクタ 17"/>
          <p:cNvCxnSpPr/>
          <p:nvPr/>
        </p:nvCxnSpPr>
        <p:spPr>
          <a:xfrm>
            <a:off x="2751364" y="4572903"/>
            <a:ext cx="5706836"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2607935" y="1829597"/>
            <a:ext cx="1735968" cy="146249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1097280" y="286603"/>
            <a:ext cx="10058400" cy="1083063"/>
          </a:xfrm>
        </p:spPr>
        <p:txBody>
          <a:bodyPr/>
          <a:lstStyle/>
          <a:p>
            <a:r>
              <a:rPr lang="ja-JP" altLang="en-US" smtClean="0"/>
              <a:t>画像</a:t>
            </a:r>
            <a:r>
              <a:rPr lang="ja-JP" altLang="en-US"/>
              <a:t>送信システムと各種センサ</a:t>
            </a:r>
            <a:endParaRPr kumimoji="1" lang="ja-JP" altLang="en-US"/>
          </a:p>
        </p:txBody>
      </p:sp>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410" y="1929801"/>
            <a:ext cx="1511105" cy="151110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9330" y="4384140"/>
            <a:ext cx="1088120" cy="643410"/>
          </a:xfrm>
          <a:prstGeom prst="rect">
            <a:avLst/>
          </a:prstGeom>
        </p:spPr>
      </p:pic>
      <p:sp>
        <p:nvSpPr>
          <p:cNvPr id="11" name="正方形/長方形 10"/>
          <p:cNvSpPr/>
          <p:nvPr/>
        </p:nvSpPr>
        <p:spPr>
          <a:xfrm>
            <a:off x="3822864" y="4841259"/>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ひずみゲージ</a:t>
            </a:r>
            <a:endParaRPr kumimoji="1" lang="ja-JP" altLang="en-US" sz="1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8386" y="4572903"/>
            <a:ext cx="2163022" cy="2163022"/>
          </a:xfrm>
          <a:prstGeom prst="rect">
            <a:avLst/>
          </a:prstGeom>
        </p:spPr>
      </p:pic>
      <p:sp>
        <p:nvSpPr>
          <p:cNvPr id="12" name="テキスト ボックス 11"/>
          <p:cNvSpPr txBox="1"/>
          <p:nvPr/>
        </p:nvSpPr>
        <p:spPr>
          <a:xfrm>
            <a:off x="979653" y="3874958"/>
            <a:ext cx="2264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超音波センサ</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7" name="テキスト ボックス 16"/>
          <p:cNvSpPr txBox="1"/>
          <p:nvPr/>
        </p:nvSpPr>
        <p:spPr>
          <a:xfrm>
            <a:off x="4610513" y="1744032"/>
            <a:ext cx="173231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WEB</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カメラ</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3" name="正方形/長方形 12"/>
          <p:cNvSpPr/>
          <p:nvPr/>
        </p:nvSpPr>
        <p:spPr>
          <a:xfrm>
            <a:off x="4851423" y="3927021"/>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商品</a:t>
            </a:r>
            <a:endParaRPr kumimoji="1" lang="ja-JP" altLang="en-US" sz="1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4" name="テキスト ボックス 13"/>
          <p:cNvSpPr txBox="1"/>
          <p:nvPr/>
        </p:nvSpPr>
        <p:spPr>
          <a:xfrm>
            <a:off x="5827196" y="3716517"/>
            <a:ext cx="14287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t>バーコード</a:t>
            </a: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 name="正方形/長方形 14"/>
          <p:cNvSpPr/>
          <p:nvPr/>
        </p:nvSpPr>
        <p:spPr>
          <a:xfrm>
            <a:off x="4965864" y="3921893"/>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rPr>
              <a:t>Raspberry pi</a:t>
            </a:r>
            <a:endPar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0" name="直線矢印コネクタ 19"/>
          <p:cNvCxnSpPr>
            <a:endCxn id="15" idx="0"/>
          </p:cNvCxnSpPr>
          <p:nvPr/>
        </p:nvCxnSpPr>
        <p:spPr>
          <a:xfrm>
            <a:off x="5391834" y="3069788"/>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3822864" y="4841258"/>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4" name="Picture 10" descr="https://1.bp.blogspot.com/-65XO6-LHzX0/XOdok0AgpzI/AAAAAAABS9E/0zYxUYo-Bc8j4knBUKg9CmuotJQu29HyACLcBGAs/s800/led_blu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08919" y="3003342"/>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73839" y="2998491"/>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6542" y="2998491"/>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6655780" y="2520422"/>
            <a:ext cx="7269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LED</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1040" name="Picture 16" descr="サーバーのイラスト（1台）"/>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50333" y="3382479"/>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10114352" y="1735867"/>
            <a:ext cx="1624065" cy="4568679"/>
          </a:xfrm>
          <a:prstGeom prst="roundRect">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1" name="右矢印 30"/>
          <p:cNvSpPr/>
          <p:nvPr/>
        </p:nvSpPr>
        <p:spPr>
          <a:xfrm>
            <a:off x="9211727" y="2778509"/>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5" name="右矢印 44"/>
          <p:cNvSpPr/>
          <p:nvPr/>
        </p:nvSpPr>
        <p:spPr>
          <a:xfrm flipH="1">
            <a:off x="9089462" y="4691113"/>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rPr>
              <a:t>サーバ</a:t>
            </a:r>
          </a:p>
        </p:txBody>
      </p:sp>
      <p:sp>
        <p:nvSpPr>
          <p:cNvPr id="47" name="テキスト ボックス 46"/>
          <p:cNvSpPr txBox="1"/>
          <p:nvPr/>
        </p:nvSpPr>
        <p:spPr>
          <a:xfrm>
            <a:off x="7352723" y="1969336"/>
            <a:ext cx="3082428"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画像データ</a:t>
            </a:r>
            <a:endPar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フラグ</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追加</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or</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削除</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48" name="テキスト ボックス 47"/>
          <p:cNvSpPr txBox="1"/>
          <p:nvPr/>
        </p:nvSpPr>
        <p:spPr>
          <a:xfrm>
            <a:off x="9052877" y="5634514"/>
            <a:ext cx="1663387" cy="523220"/>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Yes or No</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1042" name="Picture 18" descr="https://images-na.ssl-images-amazon.com/images/I/51BA1m4SS6L._AC_SL1000_.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08846" y="3051318"/>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880682" y="2572025"/>
            <a:ext cx="2264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バッテリー</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5</a:t>
            </a:fld>
            <a:endParaRPr kumimoji="1" lang="ja-JP" altLang="en-US"/>
          </a:p>
        </p:txBody>
      </p:sp>
    </p:spTree>
    <p:extLst>
      <p:ext uri="{BB962C8B-B14F-4D97-AF65-F5344CB8AC3E}">
        <p14:creationId xmlns:p14="http://schemas.microsoft.com/office/powerpoint/2010/main" val="416498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システムの設計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6</a:t>
            </a:fld>
            <a:endParaRPr lang="ja-JP" altLang="en-US"/>
          </a:p>
        </p:txBody>
      </p:sp>
    </p:spTree>
    <p:extLst>
      <p:ext uri="{BB962C8B-B14F-4D97-AF65-F5344CB8AC3E}">
        <p14:creationId xmlns:p14="http://schemas.microsoft.com/office/powerpoint/2010/main" val="1538349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smtClean="0"/>
              <a:t>研究方針</a:t>
            </a:r>
            <a:r>
              <a:rPr kumimoji="1" lang="en-US" altLang="ja-JP" smtClean="0"/>
              <a:t/>
            </a:r>
            <a:br>
              <a:rPr kumimoji="1" lang="en-US" altLang="ja-JP" smtClean="0"/>
            </a:br>
            <a:r>
              <a:rPr kumimoji="1" lang="en-US" altLang="ja-JP" smtClean="0"/>
              <a:t>V</a:t>
            </a:r>
            <a:r>
              <a:rPr kumimoji="1" lang="ja-JP" altLang="en-US" smtClean="0"/>
              <a:t>字開発モデル</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7</a:t>
            </a:fld>
            <a:endParaRPr kumimoji="1" lang="ja-JP" altLang="en-US"/>
          </a:p>
        </p:txBody>
      </p:sp>
      <p:grpSp>
        <p:nvGrpSpPr>
          <p:cNvPr id="16" name="グループ化 15"/>
          <p:cNvGrpSpPr/>
          <p:nvPr/>
        </p:nvGrpSpPr>
        <p:grpSpPr>
          <a:xfrm>
            <a:off x="2009273" y="1857676"/>
            <a:ext cx="8232007" cy="4381246"/>
            <a:chOff x="2009273" y="1857676"/>
            <a:chExt cx="8232007" cy="4381246"/>
          </a:xfrm>
        </p:grpSpPr>
        <p:cxnSp>
          <p:nvCxnSpPr>
            <p:cNvPr id="13" name="直線コネクタ 12"/>
            <p:cNvCxnSpPr/>
            <p:nvPr/>
          </p:nvCxnSpPr>
          <p:spPr>
            <a:xfrm rot="16200000">
              <a:off x="6400117" y="2275498"/>
              <a:ext cx="3231696" cy="3378339"/>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2564324" y="2466777"/>
              <a:ext cx="3226326" cy="3383963"/>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2009273" y="1857677"/>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2787498"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5254504" y="5462558"/>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640817" y="4260930"/>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3698053" y="4260931"/>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7773495"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8684830" y="1857676"/>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3565723" y="2050191"/>
              <a:ext cx="5119106"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4343948" y="3226597"/>
              <a:ext cx="3429547"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8" name="右矢印 17"/>
            <p:cNvSpPr/>
            <p:nvPr/>
          </p:nvSpPr>
          <p:spPr>
            <a:xfrm>
              <a:off x="5255282" y="4438013"/>
              <a:ext cx="1385535"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grpSp>
    </p:spTree>
    <p:extLst>
      <p:ext uri="{BB962C8B-B14F-4D97-AF65-F5344CB8AC3E}">
        <p14:creationId xmlns:p14="http://schemas.microsoft.com/office/powerpoint/2010/main" val="97729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532137" y="1251762"/>
            <a:ext cx="6512598" cy="5066660"/>
          </a:xfrm>
        </p:spPr>
      </p:pic>
      <p:sp>
        <p:nvSpPr>
          <p:cNvPr id="3" name="角丸四角形 2"/>
          <p:cNvSpPr/>
          <p:nvPr/>
        </p:nvSpPr>
        <p:spPr>
          <a:xfrm>
            <a:off x="5213288" y="1309817"/>
            <a:ext cx="2457450" cy="129383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p:nvSpPr>
        <p:spPr>
          <a:xfrm>
            <a:off x="5266386" y="2645262"/>
            <a:ext cx="2457450" cy="119673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919442" y="2645263"/>
            <a:ext cx="738664" cy="1375845"/>
          </a:xfrm>
          <a:prstGeom prst="rect">
            <a:avLst/>
          </a:prstGeom>
          <a:noFill/>
        </p:spPr>
        <p:txBody>
          <a:bodyPr vert="eaVert" wrap="square" rtlCol="0">
            <a:spAutoFit/>
          </a:bodyPr>
          <a:lstStyle/>
          <a:p>
            <a:r>
              <a:rPr kumimoji="1" lang="ja-JP" altLang="en-US" smtClean="0"/>
              <a:t>真鍋</a:t>
            </a:r>
            <a:endParaRPr kumimoji="1" lang="en-US" altLang="ja-JP" smtClean="0"/>
          </a:p>
          <a:p>
            <a:r>
              <a:rPr kumimoji="1" lang="ja-JP" altLang="en-US" smtClean="0"/>
              <a:t>（エッジ側）</a:t>
            </a:r>
            <a:endParaRPr kumimoji="1" lang="ja-JP" altLang="en-US"/>
          </a:p>
        </p:txBody>
      </p:sp>
      <p:sp>
        <p:nvSpPr>
          <p:cNvPr id="8" name="テキスト ボックス 7"/>
          <p:cNvSpPr txBox="1"/>
          <p:nvPr/>
        </p:nvSpPr>
        <p:spPr>
          <a:xfrm>
            <a:off x="6919442" y="1350751"/>
            <a:ext cx="738664" cy="1252896"/>
          </a:xfrm>
          <a:prstGeom prst="rect">
            <a:avLst/>
          </a:prstGeom>
          <a:noFill/>
        </p:spPr>
        <p:txBody>
          <a:bodyPr vert="eaVert" wrap="square" rtlCol="0">
            <a:spAutoFit/>
          </a:bodyPr>
          <a:lstStyle/>
          <a:p>
            <a:r>
              <a:rPr kumimoji="1" lang="ja-JP" altLang="en-US" smtClean="0"/>
              <a:t>段原</a:t>
            </a:r>
            <a:endParaRPr kumimoji="1" lang="en-US" altLang="ja-JP" smtClean="0"/>
          </a:p>
          <a:p>
            <a:r>
              <a:rPr kumimoji="1" lang="ja-JP" altLang="en-US" smtClean="0"/>
              <a:t>（サーバ側）</a:t>
            </a:r>
            <a:endParaRPr kumimoji="1" lang="ja-JP" altLang="en-US"/>
          </a:p>
        </p:txBody>
      </p:sp>
      <p:sp>
        <p:nvSpPr>
          <p:cNvPr id="11" name="正方形/長方形 10"/>
          <p:cNvSpPr/>
          <p:nvPr/>
        </p:nvSpPr>
        <p:spPr>
          <a:xfrm>
            <a:off x="0" y="303212"/>
            <a:ext cx="4366054" cy="769441"/>
          </a:xfrm>
          <a:prstGeom prst="rect">
            <a:avLst/>
          </a:prstGeom>
          <a:solidFill>
            <a:schemeClr val="bg1">
              <a:lumMod val="95000"/>
            </a:schemeClr>
          </a:solidFill>
        </p:spPr>
        <p:txBody>
          <a:bodyPr wrap="square">
            <a:spAutoFit/>
          </a:bodyPr>
          <a:lstStyle/>
          <a:p>
            <a:r>
              <a:rPr lang="ja-JP" altLang="en-US" sz="4400" spc="300">
                <a:solidFill>
                  <a:prstClr val="black">
                    <a:lumMod val="75000"/>
                    <a:lumOff val="25000"/>
                  </a:prstClr>
                </a:solidFill>
                <a:latin typeface="Calibri Light" panose="020F0302020204030204"/>
                <a:cs typeface="+mj-cs"/>
              </a:rPr>
              <a:t>ユースケース図</a:t>
            </a:r>
            <a:endParaRPr lang="ja-JP" altLang="en-US" sz="1600"/>
          </a:p>
        </p:txBody>
      </p:sp>
      <p:sp>
        <p:nvSpPr>
          <p:cNvPr id="12" name="角丸四角形 11"/>
          <p:cNvSpPr/>
          <p:nvPr/>
        </p:nvSpPr>
        <p:spPr>
          <a:xfrm>
            <a:off x="5269530" y="3949092"/>
            <a:ext cx="2457450" cy="226223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196442" y="4097723"/>
            <a:ext cx="461665" cy="1759380"/>
          </a:xfrm>
          <a:prstGeom prst="rect">
            <a:avLst/>
          </a:prstGeom>
          <a:noFill/>
        </p:spPr>
        <p:txBody>
          <a:bodyPr vert="eaVert" wrap="square" rtlCol="0">
            <a:spAutoFit/>
          </a:bodyPr>
          <a:lstStyle/>
          <a:p>
            <a:r>
              <a:rPr kumimoji="1" lang="ja-JP" altLang="en-US" smtClean="0"/>
              <a:t>段原（サーバ側）</a:t>
            </a:r>
            <a:endParaRPr kumimoji="1" lang="ja-JP" altLang="en-US"/>
          </a:p>
        </p:txBody>
      </p:sp>
      <p:pic>
        <p:nvPicPr>
          <p:cNvPr id="2" name="図 1"/>
          <p:cNvPicPr>
            <a:picLocks noChangeAspect="1"/>
          </p:cNvPicPr>
          <p:nvPr/>
        </p:nvPicPr>
        <p:blipFill>
          <a:blip r:embed="rId4"/>
          <a:stretch>
            <a:fillRect/>
          </a:stretch>
        </p:blipFill>
        <p:spPr>
          <a:xfrm>
            <a:off x="7866668" y="556131"/>
            <a:ext cx="4325332" cy="2300435"/>
          </a:xfrm>
          <a:prstGeom prst="rect">
            <a:avLst/>
          </a:prstGeom>
          <a:solidFill>
            <a:schemeClr val="bg1">
              <a:lumMod val="95000"/>
            </a:schemeClr>
          </a:solidFill>
        </p:spPr>
      </p:pic>
      <p:sp>
        <p:nvSpPr>
          <p:cNvPr id="26" name="楕円 25"/>
          <p:cNvSpPr/>
          <p:nvPr/>
        </p:nvSpPr>
        <p:spPr>
          <a:xfrm>
            <a:off x="7115309" y="244018"/>
            <a:ext cx="2184334" cy="887827"/>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5920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5035</TotalTime>
  <Words>2148</Words>
  <Application>Microsoft Office PowerPoint</Application>
  <PresentationFormat>ワイド画面</PresentationFormat>
  <Paragraphs>219</Paragraphs>
  <Slides>25</Slides>
  <Notes>25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ＭＳ Ｐゴシック</vt:lpstr>
      <vt:lpstr>游ゴシック</vt:lpstr>
      <vt:lpstr>Bauhaus 93</vt:lpstr>
      <vt:lpstr>Calibri</vt:lpstr>
      <vt:lpstr>Calibri Light</vt:lpstr>
      <vt:lpstr>Wingdings</vt:lpstr>
      <vt:lpstr>レトロスペクト</vt:lpstr>
      <vt:lpstr>センシング技術を用いた モビリティショッピング端末の開発</vt:lpstr>
      <vt:lpstr>目次</vt:lpstr>
      <vt:lpstr>研究背景</vt:lpstr>
      <vt:lpstr>研究目的・目標</vt:lpstr>
      <vt:lpstr>　　　　　　　　　　　Summary</vt:lpstr>
      <vt:lpstr>画像送信システムと各種センサ</vt:lpstr>
      <vt:lpstr>システムの設計</vt:lpstr>
      <vt:lpstr>研究方針 V字開発モデル</vt:lpstr>
      <vt:lpstr>PowerPoint プレゼンテーション</vt:lpstr>
      <vt:lpstr>PowerPoint プレゼンテーション</vt:lpstr>
      <vt:lpstr>PowerPoint プレゼンテーション</vt:lpstr>
      <vt:lpstr>スケジュール管理</vt:lpstr>
      <vt:lpstr>実装・検証</vt:lpstr>
      <vt:lpstr>実装環境</vt:lpstr>
      <vt:lpstr>画像送信システムと各種センサ</vt:lpstr>
      <vt:lpstr>エッジ側入出力と各種センサ</vt:lpstr>
      <vt:lpstr>単体テスト</vt:lpstr>
      <vt:lpstr>エッジ側　単体テスト</vt:lpstr>
      <vt:lpstr>エッジ側　単体テスト</vt:lpstr>
      <vt:lpstr>結合テスト・総合テスト</vt:lpstr>
      <vt:lpstr>結合テスト</vt:lpstr>
      <vt:lpstr>総合テスト</vt:lpstr>
      <vt:lpstr>評価・考察</vt:lpstr>
      <vt:lpstr>メリット・効果</vt:lpstr>
      <vt:lpstr>まとめ</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238</cp:revision>
  <cp:lastPrinted>2020-02-12T06:14:13Z</cp:lastPrinted>
  <dcterms:created xsi:type="dcterms:W3CDTF">2019-10-08T07:00:30Z</dcterms:created>
  <dcterms:modified xsi:type="dcterms:W3CDTF">2020-02-12T06:58:57Z</dcterms:modified>
</cp:coreProperties>
</file>