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33"/>
  </p:notesMasterIdLst>
  <p:handoutMasterIdLst>
    <p:handoutMasterId r:id="rId34"/>
  </p:handoutMasterIdLst>
  <p:sldIdLst>
    <p:sldId id="256" r:id="rId2"/>
    <p:sldId id="257" r:id="rId3"/>
    <p:sldId id="296" r:id="rId4"/>
    <p:sldId id="297" r:id="rId5"/>
    <p:sldId id="295" r:id="rId6"/>
    <p:sldId id="294" r:id="rId7"/>
    <p:sldId id="303" r:id="rId8"/>
    <p:sldId id="276" r:id="rId9"/>
    <p:sldId id="318" r:id="rId10"/>
    <p:sldId id="319" r:id="rId11"/>
    <p:sldId id="320" r:id="rId12"/>
    <p:sldId id="292" r:id="rId13"/>
    <p:sldId id="300" r:id="rId14"/>
    <p:sldId id="304" r:id="rId15"/>
    <p:sldId id="305" r:id="rId16"/>
    <p:sldId id="293" r:id="rId17"/>
    <p:sldId id="298" r:id="rId18"/>
    <p:sldId id="317" r:id="rId19"/>
    <p:sldId id="306" r:id="rId20"/>
    <p:sldId id="309" r:id="rId21"/>
    <p:sldId id="310" r:id="rId22"/>
    <p:sldId id="311" r:id="rId23"/>
    <p:sldId id="313" r:id="rId24"/>
    <p:sldId id="307" r:id="rId25"/>
    <p:sldId id="314" r:id="rId26"/>
    <p:sldId id="315" r:id="rId27"/>
    <p:sldId id="316" r:id="rId28"/>
    <p:sldId id="302" r:id="rId29"/>
    <p:sldId id="299" r:id="rId30"/>
    <p:sldId id="290" r:id="rId31"/>
    <p:sldId id="308" r:id="rId3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3922" autoAdjust="0"/>
  </p:normalViewPr>
  <p:slideViewPr>
    <p:cSldViewPr snapToGrid="0">
      <p:cViewPr varScale="1">
        <p:scale>
          <a:sx n="115" d="100"/>
          <a:sy n="115"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入力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03B3FD47-D917-4C51-904C-FA98E07B6FCE}">
      <dgm:prSet phldrT="[テキスト]"/>
      <dgm:spPr/>
      <dgm:t>
        <a:bodyPr/>
        <a:lstStyle/>
        <a:p>
          <a:r>
            <a:rPr kumimoji="1" lang="ja-JP" altLang="en-US" smtClean="0"/>
            <a:t>超音波</a:t>
          </a:r>
          <a:r>
            <a:rPr kumimoji="1" lang="ja-JP" altLang="en-US" smtClean="0"/>
            <a:t>センサ</a:t>
          </a:r>
          <a:endParaRPr kumimoji="1" lang="ja-JP" altLang="en-US"/>
        </a:p>
      </dgm:t>
    </dgm:pt>
    <dgm:pt modelId="{230568E9-E294-4B18-89CE-CEB6618B0A7A}" type="parTrans" cxnId="{8FFC1905-B6DF-4E44-A2ED-BC40E31D7C19}">
      <dgm:prSet/>
      <dgm:spPr/>
      <dgm:t>
        <a:bodyPr/>
        <a:lstStyle/>
        <a:p>
          <a:endParaRPr kumimoji="1" lang="ja-JP" altLang="en-US"/>
        </a:p>
      </dgm:t>
    </dgm:pt>
    <dgm:pt modelId="{3C887774-3FD4-4F88-B32F-94F233C077A7}" type="sibTrans" cxnId="{8FFC1905-B6DF-4E44-A2ED-BC40E31D7C19}">
      <dgm:prSet/>
      <dgm:spPr/>
      <dgm:t>
        <a:bodyPr/>
        <a:lstStyle/>
        <a:p>
          <a:endParaRPr kumimoji="1" lang="ja-JP" altLang="en-US"/>
        </a:p>
      </dgm:t>
    </dgm:pt>
    <dgm:pt modelId="{9973FC79-DD54-4CEC-A5D2-348342277555}">
      <dgm:prSet phldrT="[テキスト]"/>
      <dgm:spPr/>
      <dgm:t>
        <a:bodyPr/>
        <a:lstStyle/>
        <a:p>
          <a:r>
            <a:rPr kumimoji="1" lang="en-US" altLang="ja-JP" smtClean="0"/>
            <a:t>WEB</a:t>
          </a:r>
          <a:r>
            <a:rPr kumimoji="1" lang="ja-JP" altLang="en-US" smtClean="0"/>
            <a:t>カメラ（画像）</a:t>
          </a:r>
          <a:endParaRPr kumimoji="1" lang="ja-JP" altLang="en-US"/>
        </a:p>
      </dgm:t>
    </dgm:pt>
    <dgm:pt modelId="{C17F99B8-F597-4923-A469-F4687A53E1AF}" type="parTrans" cxnId="{FBE5BB6B-B79A-4621-98C7-1A42938AE6EF}">
      <dgm:prSet/>
      <dgm:spPr/>
      <dgm:t>
        <a:bodyPr/>
        <a:lstStyle/>
        <a:p>
          <a:endParaRPr kumimoji="1" lang="ja-JP" altLang="en-US"/>
        </a:p>
      </dgm:t>
    </dgm:pt>
    <dgm:pt modelId="{B24DA0E9-2C77-4293-B539-59107D5F5F63}" type="sibTrans" cxnId="{FBE5BB6B-B79A-4621-98C7-1A42938AE6EF}">
      <dgm:prSet/>
      <dgm:spPr/>
      <dgm:t>
        <a:bodyPr/>
        <a:lstStyle/>
        <a:p>
          <a:endParaRPr kumimoji="1" lang="ja-JP" altLang="en-US"/>
        </a:p>
      </dgm:t>
    </dgm:pt>
    <dgm:pt modelId="{BECD88D3-D98C-44D9-A74D-4A54E4B848C1}">
      <dgm:prSet phldrT="[テキスト]"/>
      <dgm:spPr/>
      <dgm:t>
        <a:bodyPr/>
        <a:lstStyle/>
        <a:p>
          <a:r>
            <a:rPr kumimoji="1" lang="ja-JP" altLang="en-US" smtClean="0"/>
            <a:t>ロードセル（重量）</a:t>
          </a:r>
          <a:endParaRPr kumimoji="1" lang="ja-JP" altLang="en-US"/>
        </a:p>
      </dgm:t>
    </dgm:pt>
    <dgm:pt modelId="{7EB5F6DA-2699-492B-872E-914188799538}" type="parTrans" cxnId="{EB307F75-27A6-4B13-BBB8-1E7F5863D396}">
      <dgm:prSet/>
      <dgm:spPr/>
      <dgm:t>
        <a:bodyPr/>
        <a:lstStyle/>
        <a:p>
          <a:endParaRPr kumimoji="1" lang="ja-JP" altLang="en-US"/>
        </a:p>
      </dgm:t>
    </dgm:pt>
    <dgm:pt modelId="{9BF012F4-BA8B-4C77-AAEB-917CC56A042C}" type="sibTrans" cxnId="{EB307F75-27A6-4B13-BBB8-1E7F5863D396}">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5260DC71-C198-4EFB-B8F1-C00485A56D17}" type="presOf" srcId="{BECD88D3-D98C-44D9-A74D-4A54E4B848C1}" destId="{8AFC59EB-5A41-405E-98C3-9C66242C4364}" srcOrd="0" destOrd="1"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EB307F75-27A6-4B13-BBB8-1E7F5863D396}" srcId="{40EC2FF7-8D30-4684-953B-5353D24AB252}" destId="{BECD88D3-D98C-44D9-A74D-4A54E4B848C1}" srcOrd="1" destOrd="0" parTransId="{7EB5F6DA-2699-492B-872E-914188799538}" sibTransId="{9BF012F4-BA8B-4C77-AAEB-917CC56A042C}"/>
    <dgm:cxn modelId="{EFF1F356-9D26-4820-BCCA-A4CCEC493A17}" type="presOf" srcId="{349742D3-7C15-491C-A57C-071288FAF507}" destId="{D27424EB-6B88-461E-A9C7-2108888B795A}" srcOrd="0" destOrd="0" presId="urn:microsoft.com/office/officeart/2005/8/layout/hList1"/>
    <dgm:cxn modelId="{8C5C15F6-89C2-4320-ADEC-DD69DE84D1DD}" type="presOf" srcId="{03B3FD47-D917-4C51-904C-FA98E07B6FCE}" destId="{8AFC59EB-5A41-405E-98C3-9C66242C4364}" srcOrd="0" destOrd="0" presId="urn:microsoft.com/office/officeart/2005/8/layout/hList1"/>
    <dgm:cxn modelId="{8FFC1905-B6DF-4E44-A2ED-BC40E31D7C19}" srcId="{40EC2FF7-8D30-4684-953B-5353D24AB252}" destId="{03B3FD47-D917-4C51-904C-FA98E07B6FCE}" srcOrd="0" destOrd="0" parTransId="{230568E9-E294-4B18-89CE-CEB6618B0A7A}" sibTransId="{3C887774-3FD4-4F88-B32F-94F233C077A7}"/>
    <dgm:cxn modelId="{E0422ED5-4B6B-496D-AB76-6BE594DEEDA9}" type="presOf" srcId="{40EC2FF7-8D30-4684-953B-5353D24AB252}" destId="{79295A45-6E0B-4BAD-942D-1396CF9D22D9}" srcOrd="0" destOrd="0" presId="urn:microsoft.com/office/officeart/2005/8/layout/hList1"/>
    <dgm:cxn modelId="{A28B4C0E-BE28-4172-AF96-B85809B143B9}" type="presOf" srcId="{9973FC79-DD54-4CEC-A5D2-348342277555}" destId="{8AFC59EB-5A41-405E-98C3-9C66242C4364}" srcOrd="0" destOrd="2" presId="urn:microsoft.com/office/officeart/2005/8/layout/hList1"/>
    <dgm:cxn modelId="{FBE5BB6B-B79A-4621-98C7-1A42938AE6EF}" srcId="{40EC2FF7-8D30-4684-953B-5353D24AB252}" destId="{9973FC79-DD54-4CEC-A5D2-348342277555}" srcOrd="2" destOrd="0" parTransId="{C17F99B8-F597-4923-A469-F4687A53E1AF}" sibTransId="{B24DA0E9-2C77-4293-B539-59107D5F5F63}"/>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出力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8F26C5F0-2360-4495-AD88-828AB9083AEE}">
      <dgm:prSet phldrT="[テキスト]"/>
      <dgm:spPr/>
      <dgm:t>
        <a:bodyPr/>
        <a:lstStyle/>
        <a:p>
          <a:r>
            <a:rPr kumimoji="1" lang="ja-JP" altLang="en-US" smtClean="0"/>
            <a:t>画像データ</a:t>
          </a:r>
          <a:endParaRPr kumimoji="1" lang="ja-JP" altLang="en-US"/>
        </a:p>
      </dgm:t>
    </dgm:pt>
    <dgm:pt modelId="{F70F4D4E-B98B-4F8F-8565-2CA18B62FBDE}" type="parTrans" cxnId="{4A486BAA-3325-4144-8309-7551BB0E06E3}">
      <dgm:prSet/>
      <dgm:spPr/>
      <dgm:t>
        <a:bodyPr/>
        <a:lstStyle/>
        <a:p>
          <a:endParaRPr kumimoji="1" lang="ja-JP" altLang="en-US"/>
        </a:p>
      </dgm:t>
    </dgm:pt>
    <dgm:pt modelId="{AF96E54A-0473-4B3D-A225-876883A67457}" type="sibTrans" cxnId="{4A486BAA-3325-4144-8309-7551BB0E06E3}">
      <dgm:prSet/>
      <dgm:spPr/>
      <dgm:t>
        <a:bodyPr/>
        <a:lstStyle/>
        <a:p>
          <a:endParaRPr kumimoji="1" lang="ja-JP" altLang="en-US"/>
        </a:p>
      </dgm:t>
    </dgm:pt>
    <dgm:pt modelId="{872580C2-359C-43A1-9FB0-CBF4785AB609}">
      <dgm:prSet phldrT="[テキスト]"/>
      <dgm:spPr/>
      <dgm:t>
        <a:bodyPr/>
        <a:lstStyle/>
        <a:p>
          <a:r>
            <a:rPr kumimoji="1" lang="ja-JP" altLang="en-US" smtClean="0"/>
            <a:t>フラグ（追加</a:t>
          </a:r>
          <a:r>
            <a:rPr kumimoji="1" lang="en-US" altLang="ja-JP" smtClean="0"/>
            <a:t>or</a:t>
          </a:r>
          <a:r>
            <a:rPr kumimoji="1" lang="ja-JP" altLang="en-US" smtClean="0"/>
            <a:t>削除</a:t>
          </a:r>
          <a:r>
            <a:rPr kumimoji="1" lang="en-US" altLang="ja-JP" smtClean="0"/>
            <a:t>)</a:t>
          </a:r>
          <a:endParaRPr kumimoji="1" lang="ja-JP" altLang="en-US"/>
        </a:p>
      </dgm:t>
    </dgm:pt>
    <dgm:pt modelId="{0701FE14-63C4-4D14-9EBB-DB7F74FB9A0E}" type="parTrans" cxnId="{63DBC492-9DCD-4CA7-80E1-7CF4288F081E}">
      <dgm:prSet/>
      <dgm:spPr/>
      <dgm:t>
        <a:bodyPr/>
        <a:lstStyle/>
        <a:p>
          <a:endParaRPr kumimoji="1" lang="ja-JP" altLang="en-US"/>
        </a:p>
      </dgm:t>
    </dgm:pt>
    <dgm:pt modelId="{0F590DF7-E1EF-40B4-9EC8-1333D2E338CD}" type="sibTrans" cxnId="{63DBC492-9DCD-4CA7-80E1-7CF4288F081E}">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D9030FE5-F032-4C09-8393-917455A5D8F0}" type="presOf" srcId="{8F26C5F0-2360-4495-AD88-828AB9083AEE}" destId="{8AFC59EB-5A41-405E-98C3-9C66242C4364}" srcOrd="0" destOrd="0" presId="urn:microsoft.com/office/officeart/2005/8/layout/hList1"/>
    <dgm:cxn modelId="{4A486BAA-3325-4144-8309-7551BB0E06E3}" srcId="{40EC2FF7-8D30-4684-953B-5353D24AB252}" destId="{8F26C5F0-2360-4495-AD88-828AB9083AEE}" srcOrd="0" destOrd="0" parTransId="{F70F4D4E-B98B-4F8F-8565-2CA18B62FBDE}" sibTransId="{AF96E54A-0473-4B3D-A225-876883A67457}"/>
    <dgm:cxn modelId="{E0422ED5-4B6B-496D-AB76-6BE594DEEDA9}" type="presOf" srcId="{40EC2FF7-8D30-4684-953B-5353D24AB252}" destId="{79295A45-6E0B-4BAD-942D-1396CF9D22D9}" srcOrd="0" destOrd="0"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36CD8503-9198-47D6-8C6B-0F601A436603}" type="presOf" srcId="{872580C2-359C-43A1-9FB0-CBF4785AB609}" destId="{8AFC59EB-5A41-405E-98C3-9C66242C4364}" srcOrd="0" destOrd="1" presId="urn:microsoft.com/office/officeart/2005/8/layout/hList1"/>
    <dgm:cxn modelId="{63DBC492-9DCD-4CA7-80E1-7CF4288F081E}" srcId="{40EC2FF7-8D30-4684-953B-5353D24AB252}" destId="{872580C2-359C-43A1-9FB0-CBF4785AB609}" srcOrd="1" destOrd="0" parTransId="{0701FE14-63C4-4D14-9EBB-DB7F74FB9A0E}" sibTransId="{0F590DF7-E1EF-40B4-9EC8-1333D2E338CD}"/>
    <dgm:cxn modelId="{EFF1F356-9D26-4820-BCCA-A4CCEC493A17}" type="presOf" srcId="{349742D3-7C15-491C-A57C-071288FAF507}" destId="{D27424EB-6B88-461E-A9C7-2108888B795A}" srcOrd="0" destOrd="0" presId="urn:microsoft.com/office/officeart/2005/8/layout/hList1"/>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F608E-D655-4523-942C-3E4CB94578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810E428-B3FB-4612-BE40-707B9F98423B}">
      <dgm:prSet phldrT="[テキスト]"/>
      <dgm:spPr/>
      <dgm:t>
        <a:bodyPr/>
        <a:lstStyle/>
        <a:p>
          <a:r>
            <a:rPr kumimoji="1" lang="ja-JP" altLang="en-US" smtClean="0"/>
            <a:t>利点</a:t>
          </a:r>
          <a:endParaRPr kumimoji="1" lang="ja-JP" altLang="en-US"/>
        </a:p>
      </dgm:t>
    </dgm:pt>
    <dgm:pt modelId="{0E44D524-91DF-40F2-A18B-BA874BDDD2F2}" type="parTrans" cxnId="{46D2A9ED-45E3-4AE9-88E9-3D06563EAD03}">
      <dgm:prSet/>
      <dgm:spPr/>
      <dgm:t>
        <a:bodyPr/>
        <a:lstStyle/>
        <a:p>
          <a:endParaRPr kumimoji="1" lang="ja-JP" altLang="en-US"/>
        </a:p>
      </dgm:t>
    </dgm:pt>
    <dgm:pt modelId="{C08719F6-2A09-4212-97EA-BE9E7087CF13}" type="sibTrans" cxnId="{46D2A9ED-45E3-4AE9-88E9-3D06563EAD03}">
      <dgm:prSet/>
      <dgm:spPr/>
      <dgm:t>
        <a:bodyPr/>
        <a:lstStyle/>
        <a:p>
          <a:endParaRPr kumimoji="1" lang="ja-JP" altLang="en-US"/>
        </a:p>
      </dgm:t>
    </dgm:pt>
    <dgm:pt modelId="{B00D3269-CDAD-4670-A62C-D0F840EE856C}">
      <dgm:prSet phldrT="[テキスト]"/>
      <dgm:spPr/>
      <dgm:t>
        <a:bodyPr/>
        <a:lstStyle/>
        <a:p>
          <a:r>
            <a:rPr kumimoji="1" lang="ja-JP" altLang="en-US" smtClean="0"/>
            <a:t>低コスト</a:t>
          </a:r>
          <a:endParaRPr kumimoji="1" lang="ja-JP" altLang="en-US"/>
        </a:p>
      </dgm:t>
    </dgm:pt>
    <dgm:pt modelId="{E2D58274-58FC-4ECB-8285-47A6C4C5F7DD}" type="parTrans" cxnId="{42F3A937-5664-4267-8AD1-FA1234BBA512}">
      <dgm:prSet/>
      <dgm:spPr/>
      <dgm:t>
        <a:bodyPr/>
        <a:lstStyle/>
        <a:p>
          <a:endParaRPr kumimoji="1" lang="ja-JP" altLang="en-US"/>
        </a:p>
      </dgm:t>
    </dgm:pt>
    <dgm:pt modelId="{A35A0425-51AB-4539-882B-A8899F8062B6}" type="sibTrans" cxnId="{42F3A937-5664-4267-8AD1-FA1234BBA512}">
      <dgm:prSet/>
      <dgm:spPr/>
      <dgm:t>
        <a:bodyPr/>
        <a:lstStyle/>
        <a:p>
          <a:endParaRPr kumimoji="1" lang="ja-JP" altLang="en-US"/>
        </a:p>
      </dgm:t>
    </dgm:pt>
    <dgm:pt modelId="{F4A391A4-705B-406E-A549-08C8E26DDC42}">
      <dgm:prSet phldrT="[テキスト]"/>
      <dgm:spPr/>
      <dgm:t>
        <a:bodyPr/>
        <a:lstStyle/>
        <a:p>
          <a:r>
            <a:rPr kumimoji="1" lang="ja-JP" altLang="en-US" smtClean="0"/>
            <a:t>拡張性</a:t>
          </a:r>
          <a:endParaRPr kumimoji="1" lang="ja-JP" altLang="en-US"/>
        </a:p>
      </dgm:t>
    </dgm:pt>
    <dgm:pt modelId="{F650B10F-69DD-4BEC-B277-B1852AEB8551}" type="parTrans" cxnId="{EAF712E3-2C2D-4451-88EE-BE709C162423}">
      <dgm:prSet/>
      <dgm:spPr/>
      <dgm:t>
        <a:bodyPr/>
        <a:lstStyle/>
        <a:p>
          <a:endParaRPr kumimoji="1" lang="ja-JP" altLang="en-US"/>
        </a:p>
      </dgm:t>
    </dgm:pt>
    <dgm:pt modelId="{BAE781B4-D32D-40DB-8EAD-B2E2FEC0EB0C}" type="sibTrans" cxnId="{EAF712E3-2C2D-4451-88EE-BE709C162423}">
      <dgm:prSet/>
      <dgm:spPr/>
      <dgm:t>
        <a:bodyPr/>
        <a:lstStyle/>
        <a:p>
          <a:endParaRPr kumimoji="1" lang="ja-JP" altLang="en-US"/>
        </a:p>
      </dgm:t>
    </dgm:pt>
    <dgm:pt modelId="{5471A3EF-9A15-4F0C-AEE8-444C115BCB7C}">
      <dgm:prSet phldrT="[テキスト]"/>
      <dgm:spPr/>
      <dgm:t>
        <a:bodyPr/>
        <a:lstStyle/>
        <a:p>
          <a:r>
            <a:rPr kumimoji="1" lang="ja-JP" altLang="en-US" smtClean="0"/>
            <a:t>問題点</a:t>
          </a:r>
          <a:endParaRPr kumimoji="1" lang="ja-JP" altLang="en-US"/>
        </a:p>
      </dgm:t>
    </dgm:pt>
    <dgm:pt modelId="{E95F2E66-1456-451C-A887-BD77A41C9DB1}" type="parTrans" cxnId="{D0B6DF02-442B-41A9-A5FB-D7235A8B5200}">
      <dgm:prSet/>
      <dgm:spPr/>
      <dgm:t>
        <a:bodyPr/>
        <a:lstStyle/>
        <a:p>
          <a:endParaRPr kumimoji="1" lang="ja-JP" altLang="en-US"/>
        </a:p>
      </dgm:t>
    </dgm:pt>
    <dgm:pt modelId="{3992A040-F7E7-4D57-AE6D-B3B984349295}" type="sibTrans" cxnId="{D0B6DF02-442B-41A9-A5FB-D7235A8B5200}">
      <dgm:prSet/>
      <dgm:spPr/>
      <dgm:t>
        <a:bodyPr/>
        <a:lstStyle/>
        <a:p>
          <a:endParaRPr kumimoji="1" lang="ja-JP" altLang="en-US"/>
        </a:p>
      </dgm:t>
    </dgm:pt>
    <dgm:pt modelId="{7BA107B0-E989-4D17-853A-79E311EE1F46}">
      <dgm:prSet phldrT="[テキスト]"/>
      <dgm:spPr/>
      <dgm:t>
        <a:bodyPr/>
        <a:lstStyle/>
        <a:p>
          <a:r>
            <a:rPr kumimoji="1" lang="ja-JP" altLang="en-US" smtClean="0"/>
            <a:t>保守が難しい</a:t>
          </a:r>
          <a:endParaRPr kumimoji="1" lang="ja-JP" altLang="en-US"/>
        </a:p>
      </dgm:t>
    </dgm:pt>
    <dgm:pt modelId="{F1AE2D3A-7DEB-4C84-B32A-5480CDDB225A}" type="parTrans" cxnId="{743CA477-5B06-4A0C-BF7D-1D841F803CB0}">
      <dgm:prSet/>
      <dgm:spPr/>
      <dgm:t>
        <a:bodyPr/>
        <a:lstStyle/>
        <a:p>
          <a:endParaRPr kumimoji="1" lang="ja-JP" altLang="en-US"/>
        </a:p>
      </dgm:t>
    </dgm:pt>
    <dgm:pt modelId="{48E6F638-79AB-48C8-A925-2D4BB03AD814}" type="sibTrans" cxnId="{743CA477-5B06-4A0C-BF7D-1D841F803CB0}">
      <dgm:prSet/>
      <dgm:spPr/>
      <dgm:t>
        <a:bodyPr/>
        <a:lstStyle/>
        <a:p>
          <a:endParaRPr kumimoji="1" lang="ja-JP" altLang="en-US"/>
        </a:p>
      </dgm:t>
    </dgm:pt>
    <dgm:pt modelId="{56787CDC-9A81-49F5-937B-EC45433AB149}">
      <dgm:prSet phldrT="[テキスト]"/>
      <dgm:spPr/>
      <dgm:t>
        <a:bodyPr/>
        <a:lstStyle/>
        <a:p>
          <a:r>
            <a:rPr kumimoji="1" lang="ja-JP" altLang="en-US" smtClean="0"/>
            <a:t>商品の向きが限定される</a:t>
          </a:r>
          <a:endParaRPr kumimoji="1" lang="ja-JP" altLang="en-US"/>
        </a:p>
      </dgm:t>
    </dgm:pt>
    <dgm:pt modelId="{F4F95ED6-D233-4F2F-8D90-6A718F1F71B9}" type="parTrans" cxnId="{47EC4102-25E2-436C-90BA-ADFEF7BEE47F}">
      <dgm:prSet/>
      <dgm:spPr/>
      <dgm:t>
        <a:bodyPr/>
        <a:lstStyle/>
        <a:p>
          <a:endParaRPr kumimoji="1" lang="ja-JP" altLang="en-US"/>
        </a:p>
      </dgm:t>
    </dgm:pt>
    <dgm:pt modelId="{091B76E8-17B6-426F-8BB1-714A12439DC6}" type="sibTrans" cxnId="{47EC4102-25E2-436C-90BA-ADFEF7BEE47F}">
      <dgm:prSet/>
      <dgm:spPr/>
      <dgm:t>
        <a:bodyPr/>
        <a:lstStyle/>
        <a:p>
          <a:endParaRPr kumimoji="1" lang="ja-JP" altLang="en-US"/>
        </a:p>
      </dgm:t>
    </dgm:pt>
    <dgm:pt modelId="{EC2DC2C9-6A1A-41CC-AAF1-06D941C4D810}">
      <dgm:prSet phldrT="[テキスト]"/>
      <dgm:spPr/>
      <dgm:t>
        <a:bodyPr/>
        <a:lstStyle/>
        <a:p>
          <a:r>
            <a:rPr kumimoji="1" lang="ja-JP" altLang="en-US" smtClean="0"/>
            <a:t>解決策</a:t>
          </a:r>
          <a:endParaRPr kumimoji="1" lang="ja-JP" altLang="en-US"/>
        </a:p>
      </dgm:t>
    </dgm:pt>
    <dgm:pt modelId="{BC169D4C-78B0-4858-A526-75BD60025323}" type="parTrans" cxnId="{C1E7F46B-894D-45C0-94D9-951F48310291}">
      <dgm:prSet/>
      <dgm:spPr/>
      <dgm:t>
        <a:bodyPr/>
        <a:lstStyle/>
        <a:p>
          <a:endParaRPr kumimoji="1" lang="ja-JP" altLang="en-US"/>
        </a:p>
      </dgm:t>
    </dgm:pt>
    <dgm:pt modelId="{A6B6A07F-354C-45DA-8497-9CB806267623}" type="sibTrans" cxnId="{C1E7F46B-894D-45C0-94D9-951F48310291}">
      <dgm:prSet/>
      <dgm:spPr/>
      <dgm:t>
        <a:bodyPr/>
        <a:lstStyle/>
        <a:p>
          <a:endParaRPr kumimoji="1" lang="ja-JP" altLang="en-US"/>
        </a:p>
      </dgm:t>
    </dgm:pt>
    <dgm:pt modelId="{B6794460-E815-45FD-8F41-3C6DF7ECEA31}">
      <dgm:prSet phldrT="[テキスト]"/>
      <dgm:spPr/>
      <dgm:t>
        <a:bodyPr/>
        <a:lstStyle/>
        <a:p>
          <a:r>
            <a:rPr kumimoji="1" lang="ja-JP" altLang="en-US" smtClean="0"/>
            <a:t>安定度を高める</a:t>
          </a:r>
          <a:endParaRPr kumimoji="1" lang="ja-JP" altLang="en-US"/>
        </a:p>
      </dgm:t>
    </dgm:pt>
    <dgm:pt modelId="{B0C833CE-0856-42D8-B2FA-F0D2A0C9B1FB}" type="parTrans" cxnId="{46B89143-39B4-4F08-B03C-2A41D33451F3}">
      <dgm:prSet/>
      <dgm:spPr/>
      <dgm:t>
        <a:bodyPr/>
        <a:lstStyle/>
        <a:p>
          <a:endParaRPr kumimoji="1" lang="ja-JP" altLang="en-US"/>
        </a:p>
      </dgm:t>
    </dgm:pt>
    <dgm:pt modelId="{6772D2CB-3F72-4D34-AB1E-7F7E449E7EEA}" type="sibTrans" cxnId="{46B89143-39B4-4F08-B03C-2A41D33451F3}">
      <dgm:prSet/>
      <dgm:spPr/>
      <dgm:t>
        <a:bodyPr/>
        <a:lstStyle/>
        <a:p>
          <a:endParaRPr kumimoji="1" lang="ja-JP" altLang="en-US"/>
        </a:p>
      </dgm:t>
    </dgm:pt>
    <dgm:pt modelId="{429FA377-C221-485C-A770-53FA815AA513}">
      <dgm:prSet phldrT="[テキスト]"/>
      <dgm:spPr/>
      <dgm:t>
        <a:bodyPr/>
        <a:lstStyle/>
        <a:p>
          <a:endParaRPr kumimoji="1" lang="ja-JP" altLang="en-US"/>
        </a:p>
      </dgm:t>
    </dgm:pt>
    <dgm:pt modelId="{54AFC9F2-ADA7-4666-9DB3-F7A968A00170}" type="parTrans" cxnId="{E7A1EE4E-9B0E-4387-978B-748DBDE76E9A}">
      <dgm:prSet/>
      <dgm:spPr/>
      <dgm:t>
        <a:bodyPr/>
        <a:lstStyle/>
        <a:p>
          <a:endParaRPr kumimoji="1" lang="ja-JP" altLang="en-US"/>
        </a:p>
      </dgm:t>
    </dgm:pt>
    <dgm:pt modelId="{E6EC8097-23E3-47D4-B4F0-7C967191A55C}" type="sibTrans" cxnId="{E7A1EE4E-9B0E-4387-978B-748DBDE76E9A}">
      <dgm:prSet/>
      <dgm:spPr/>
      <dgm:t>
        <a:bodyPr/>
        <a:lstStyle/>
        <a:p>
          <a:endParaRPr kumimoji="1" lang="ja-JP" altLang="en-US"/>
        </a:p>
      </dgm:t>
    </dgm:pt>
    <dgm:pt modelId="{C4CAA383-2190-4C55-BF56-105B5ED8401C}" type="pres">
      <dgm:prSet presAssocID="{423F608E-D655-4523-942C-3E4CB94578FB}" presName="Name0" presStyleCnt="0">
        <dgm:presLayoutVars>
          <dgm:dir/>
          <dgm:animLvl val="lvl"/>
          <dgm:resizeHandles val="exact"/>
        </dgm:presLayoutVars>
      </dgm:prSet>
      <dgm:spPr/>
      <dgm:t>
        <a:bodyPr/>
        <a:lstStyle/>
        <a:p>
          <a:endParaRPr kumimoji="1" lang="ja-JP" altLang="en-US"/>
        </a:p>
      </dgm:t>
    </dgm:pt>
    <dgm:pt modelId="{7B1C823B-3FB5-491C-BCB9-59C20B5E79B9}" type="pres">
      <dgm:prSet presAssocID="{B810E428-B3FB-4612-BE40-707B9F98423B}" presName="composite" presStyleCnt="0"/>
      <dgm:spPr/>
    </dgm:pt>
    <dgm:pt modelId="{973ABDD8-7039-46EB-8E97-DB72FA02F785}" type="pres">
      <dgm:prSet presAssocID="{B810E428-B3FB-4612-BE40-707B9F98423B}" presName="parTx" presStyleLbl="alignNode1" presStyleIdx="0" presStyleCnt="3">
        <dgm:presLayoutVars>
          <dgm:chMax val="0"/>
          <dgm:chPref val="0"/>
          <dgm:bulletEnabled val="1"/>
        </dgm:presLayoutVars>
      </dgm:prSet>
      <dgm:spPr/>
      <dgm:t>
        <a:bodyPr/>
        <a:lstStyle/>
        <a:p>
          <a:endParaRPr kumimoji="1" lang="ja-JP" altLang="en-US"/>
        </a:p>
      </dgm:t>
    </dgm:pt>
    <dgm:pt modelId="{78F7F389-BF77-4E32-ABE3-2F0C09F25B1D}" type="pres">
      <dgm:prSet presAssocID="{B810E428-B3FB-4612-BE40-707B9F98423B}" presName="desTx" presStyleLbl="alignAccFollowNode1" presStyleIdx="0" presStyleCnt="3">
        <dgm:presLayoutVars>
          <dgm:bulletEnabled val="1"/>
        </dgm:presLayoutVars>
      </dgm:prSet>
      <dgm:spPr/>
      <dgm:t>
        <a:bodyPr/>
        <a:lstStyle/>
        <a:p>
          <a:endParaRPr kumimoji="1" lang="ja-JP" altLang="en-US"/>
        </a:p>
      </dgm:t>
    </dgm:pt>
    <dgm:pt modelId="{6FCD83BC-9AF2-4CD8-87D5-BA9F93923972}" type="pres">
      <dgm:prSet presAssocID="{C08719F6-2A09-4212-97EA-BE9E7087CF13}" presName="space" presStyleCnt="0"/>
      <dgm:spPr/>
    </dgm:pt>
    <dgm:pt modelId="{B13F3512-721F-4474-8723-1512DF8D8705}" type="pres">
      <dgm:prSet presAssocID="{5471A3EF-9A15-4F0C-AEE8-444C115BCB7C}" presName="composite" presStyleCnt="0"/>
      <dgm:spPr/>
    </dgm:pt>
    <dgm:pt modelId="{30D38AB3-F15D-4434-A6D5-3E6662A4B33B}" type="pres">
      <dgm:prSet presAssocID="{5471A3EF-9A15-4F0C-AEE8-444C115BCB7C}" presName="parTx" presStyleLbl="alignNode1" presStyleIdx="1" presStyleCnt="3">
        <dgm:presLayoutVars>
          <dgm:chMax val="0"/>
          <dgm:chPref val="0"/>
          <dgm:bulletEnabled val="1"/>
        </dgm:presLayoutVars>
      </dgm:prSet>
      <dgm:spPr/>
      <dgm:t>
        <a:bodyPr/>
        <a:lstStyle/>
        <a:p>
          <a:endParaRPr kumimoji="1" lang="ja-JP" altLang="en-US"/>
        </a:p>
      </dgm:t>
    </dgm:pt>
    <dgm:pt modelId="{6D233FD1-2776-4DB2-9DE0-7C4A7328BF23}" type="pres">
      <dgm:prSet presAssocID="{5471A3EF-9A15-4F0C-AEE8-444C115BCB7C}" presName="desTx" presStyleLbl="alignAccFollowNode1" presStyleIdx="1" presStyleCnt="3">
        <dgm:presLayoutVars>
          <dgm:bulletEnabled val="1"/>
        </dgm:presLayoutVars>
      </dgm:prSet>
      <dgm:spPr/>
      <dgm:t>
        <a:bodyPr/>
        <a:lstStyle/>
        <a:p>
          <a:endParaRPr kumimoji="1" lang="ja-JP" altLang="en-US"/>
        </a:p>
      </dgm:t>
    </dgm:pt>
    <dgm:pt modelId="{9E5A614F-5C8A-4DE1-94F7-67B0A0C3A7C0}" type="pres">
      <dgm:prSet presAssocID="{3992A040-F7E7-4D57-AE6D-B3B984349295}" presName="space" presStyleCnt="0"/>
      <dgm:spPr/>
    </dgm:pt>
    <dgm:pt modelId="{D8A82384-A921-4441-B8A6-1E75B3F8DF14}" type="pres">
      <dgm:prSet presAssocID="{EC2DC2C9-6A1A-41CC-AAF1-06D941C4D810}" presName="composite" presStyleCnt="0"/>
      <dgm:spPr/>
    </dgm:pt>
    <dgm:pt modelId="{CF24EE4A-6727-45E3-88CF-9A89099D6AED}" type="pres">
      <dgm:prSet presAssocID="{EC2DC2C9-6A1A-41CC-AAF1-06D941C4D810}" presName="parTx" presStyleLbl="alignNode1" presStyleIdx="2" presStyleCnt="3">
        <dgm:presLayoutVars>
          <dgm:chMax val="0"/>
          <dgm:chPref val="0"/>
          <dgm:bulletEnabled val="1"/>
        </dgm:presLayoutVars>
      </dgm:prSet>
      <dgm:spPr/>
      <dgm:t>
        <a:bodyPr/>
        <a:lstStyle/>
        <a:p>
          <a:endParaRPr kumimoji="1" lang="ja-JP" altLang="en-US"/>
        </a:p>
      </dgm:t>
    </dgm:pt>
    <dgm:pt modelId="{9B84A7D4-344E-4C63-84DE-82DE2214B413}" type="pres">
      <dgm:prSet presAssocID="{EC2DC2C9-6A1A-41CC-AAF1-06D941C4D810}" presName="desTx" presStyleLbl="alignAccFollowNode1" presStyleIdx="2" presStyleCnt="3">
        <dgm:presLayoutVars>
          <dgm:bulletEnabled val="1"/>
        </dgm:presLayoutVars>
      </dgm:prSet>
      <dgm:spPr/>
      <dgm:t>
        <a:bodyPr/>
        <a:lstStyle/>
        <a:p>
          <a:endParaRPr kumimoji="1" lang="ja-JP" altLang="en-US"/>
        </a:p>
      </dgm:t>
    </dgm:pt>
  </dgm:ptLst>
  <dgm:cxnLst>
    <dgm:cxn modelId="{C9616C69-199F-4AB1-8572-54EB33764F8F}" type="presOf" srcId="{B00D3269-CDAD-4670-A62C-D0F840EE856C}" destId="{78F7F389-BF77-4E32-ABE3-2F0C09F25B1D}" srcOrd="0" destOrd="0" presId="urn:microsoft.com/office/officeart/2005/8/layout/hList1"/>
    <dgm:cxn modelId="{9AAD7AB8-F656-4314-9220-C55A5B01FB83}" type="presOf" srcId="{429FA377-C221-485C-A770-53FA815AA513}" destId="{9B84A7D4-344E-4C63-84DE-82DE2214B413}" srcOrd="0" destOrd="1" presId="urn:microsoft.com/office/officeart/2005/8/layout/hList1"/>
    <dgm:cxn modelId="{4503B4AC-29BE-4777-B627-3F2FB70F201A}" type="presOf" srcId="{5471A3EF-9A15-4F0C-AEE8-444C115BCB7C}" destId="{30D38AB3-F15D-4434-A6D5-3E6662A4B33B}" srcOrd="0" destOrd="0" presId="urn:microsoft.com/office/officeart/2005/8/layout/hList1"/>
    <dgm:cxn modelId="{2A5CF87C-A8D1-44B0-B129-5412027EE432}" type="presOf" srcId="{423F608E-D655-4523-942C-3E4CB94578FB}" destId="{C4CAA383-2190-4C55-BF56-105B5ED8401C}" srcOrd="0" destOrd="0" presId="urn:microsoft.com/office/officeart/2005/8/layout/hList1"/>
    <dgm:cxn modelId="{743CA477-5B06-4A0C-BF7D-1D841F803CB0}" srcId="{5471A3EF-9A15-4F0C-AEE8-444C115BCB7C}" destId="{7BA107B0-E989-4D17-853A-79E311EE1F46}" srcOrd="0" destOrd="0" parTransId="{F1AE2D3A-7DEB-4C84-B32A-5480CDDB225A}" sibTransId="{48E6F638-79AB-48C8-A925-2D4BB03AD814}"/>
    <dgm:cxn modelId="{46D2A9ED-45E3-4AE9-88E9-3D06563EAD03}" srcId="{423F608E-D655-4523-942C-3E4CB94578FB}" destId="{B810E428-B3FB-4612-BE40-707B9F98423B}" srcOrd="0" destOrd="0" parTransId="{0E44D524-91DF-40F2-A18B-BA874BDDD2F2}" sibTransId="{C08719F6-2A09-4212-97EA-BE9E7087CF13}"/>
    <dgm:cxn modelId="{03538F57-94E8-4C85-B9F5-6754B7E6362C}" type="presOf" srcId="{F4A391A4-705B-406E-A549-08C8E26DDC42}" destId="{78F7F389-BF77-4E32-ABE3-2F0C09F25B1D}" srcOrd="0" destOrd="1" presId="urn:microsoft.com/office/officeart/2005/8/layout/hList1"/>
    <dgm:cxn modelId="{E3EB39F2-6A0D-4CF1-B561-2C5C1C0978D2}" type="presOf" srcId="{7BA107B0-E989-4D17-853A-79E311EE1F46}" destId="{6D233FD1-2776-4DB2-9DE0-7C4A7328BF23}" srcOrd="0" destOrd="0" presId="urn:microsoft.com/office/officeart/2005/8/layout/hList1"/>
    <dgm:cxn modelId="{B76CCE60-0159-443D-B023-DB0085882B54}" type="presOf" srcId="{EC2DC2C9-6A1A-41CC-AAF1-06D941C4D810}" destId="{CF24EE4A-6727-45E3-88CF-9A89099D6AED}" srcOrd="0" destOrd="0" presId="urn:microsoft.com/office/officeart/2005/8/layout/hList1"/>
    <dgm:cxn modelId="{B927A90E-E5C2-458F-A524-A8B49927B880}" type="presOf" srcId="{B810E428-B3FB-4612-BE40-707B9F98423B}" destId="{973ABDD8-7039-46EB-8E97-DB72FA02F785}" srcOrd="0" destOrd="0" presId="urn:microsoft.com/office/officeart/2005/8/layout/hList1"/>
    <dgm:cxn modelId="{C1E7F46B-894D-45C0-94D9-951F48310291}" srcId="{423F608E-D655-4523-942C-3E4CB94578FB}" destId="{EC2DC2C9-6A1A-41CC-AAF1-06D941C4D810}" srcOrd="2" destOrd="0" parTransId="{BC169D4C-78B0-4858-A526-75BD60025323}" sibTransId="{A6B6A07F-354C-45DA-8497-9CB806267623}"/>
    <dgm:cxn modelId="{E7A1EE4E-9B0E-4387-978B-748DBDE76E9A}" srcId="{EC2DC2C9-6A1A-41CC-AAF1-06D941C4D810}" destId="{429FA377-C221-485C-A770-53FA815AA513}" srcOrd="1" destOrd="0" parTransId="{54AFC9F2-ADA7-4666-9DB3-F7A968A00170}" sibTransId="{E6EC8097-23E3-47D4-B4F0-7C967191A55C}"/>
    <dgm:cxn modelId="{42F3A937-5664-4267-8AD1-FA1234BBA512}" srcId="{B810E428-B3FB-4612-BE40-707B9F98423B}" destId="{B00D3269-CDAD-4670-A62C-D0F840EE856C}" srcOrd="0" destOrd="0" parTransId="{E2D58274-58FC-4ECB-8285-47A6C4C5F7DD}" sibTransId="{A35A0425-51AB-4539-882B-A8899F8062B6}"/>
    <dgm:cxn modelId="{47EC4102-25E2-436C-90BA-ADFEF7BEE47F}" srcId="{5471A3EF-9A15-4F0C-AEE8-444C115BCB7C}" destId="{56787CDC-9A81-49F5-937B-EC45433AB149}" srcOrd="1" destOrd="0" parTransId="{F4F95ED6-D233-4F2F-8D90-6A718F1F71B9}" sibTransId="{091B76E8-17B6-426F-8BB1-714A12439DC6}"/>
    <dgm:cxn modelId="{EAF712E3-2C2D-4451-88EE-BE709C162423}" srcId="{B810E428-B3FB-4612-BE40-707B9F98423B}" destId="{F4A391A4-705B-406E-A549-08C8E26DDC42}" srcOrd="1" destOrd="0" parTransId="{F650B10F-69DD-4BEC-B277-B1852AEB8551}" sibTransId="{BAE781B4-D32D-40DB-8EAD-B2E2FEC0EB0C}"/>
    <dgm:cxn modelId="{46B89143-39B4-4F08-B03C-2A41D33451F3}" srcId="{EC2DC2C9-6A1A-41CC-AAF1-06D941C4D810}" destId="{B6794460-E815-45FD-8F41-3C6DF7ECEA31}" srcOrd="0" destOrd="0" parTransId="{B0C833CE-0856-42D8-B2FA-F0D2A0C9B1FB}" sibTransId="{6772D2CB-3F72-4D34-AB1E-7F7E449E7EEA}"/>
    <dgm:cxn modelId="{D0B6DF02-442B-41A9-A5FB-D7235A8B5200}" srcId="{423F608E-D655-4523-942C-3E4CB94578FB}" destId="{5471A3EF-9A15-4F0C-AEE8-444C115BCB7C}" srcOrd="1" destOrd="0" parTransId="{E95F2E66-1456-451C-A887-BD77A41C9DB1}" sibTransId="{3992A040-F7E7-4D57-AE6D-B3B984349295}"/>
    <dgm:cxn modelId="{7B832667-2752-438B-8263-7E94668EF7F4}" type="presOf" srcId="{56787CDC-9A81-49F5-937B-EC45433AB149}" destId="{6D233FD1-2776-4DB2-9DE0-7C4A7328BF23}" srcOrd="0" destOrd="1" presId="urn:microsoft.com/office/officeart/2005/8/layout/hList1"/>
    <dgm:cxn modelId="{F65CCCF2-E39B-47C1-81D9-0A0ECD1892B6}" type="presOf" srcId="{B6794460-E815-45FD-8F41-3C6DF7ECEA31}" destId="{9B84A7D4-344E-4C63-84DE-82DE2214B413}" srcOrd="0" destOrd="0" presId="urn:microsoft.com/office/officeart/2005/8/layout/hList1"/>
    <dgm:cxn modelId="{E627A9F5-52DB-4FFB-9C79-5F180F6BB025}" type="presParOf" srcId="{C4CAA383-2190-4C55-BF56-105B5ED8401C}" destId="{7B1C823B-3FB5-491C-BCB9-59C20B5E79B9}" srcOrd="0" destOrd="0" presId="urn:microsoft.com/office/officeart/2005/8/layout/hList1"/>
    <dgm:cxn modelId="{1D71D7B5-6008-4404-9CEE-E0B751BDD474}" type="presParOf" srcId="{7B1C823B-3FB5-491C-BCB9-59C20B5E79B9}" destId="{973ABDD8-7039-46EB-8E97-DB72FA02F785}" srcOrd="0" destOrd="0" presId="urn:microsoft.com/office/officeart/2005/8/layout/hList1"/>
    <dgm:cxn modelId="{5173CAB2-7640-4406-914C-271C5823A175}" type="presParOf" srcId="{7B1C823B-3FB5-491C-BCB9-59C20B5E79B9}" destId="{78F7F389-BF77-4E32-ABE3-2F0C09F25B1D}" srcOrd="1" destOrd="0" presId="urn:microsoft.com/office/officeart/2005/8/layout/hList1"/>
    <dgm:cxn modelId="{4EFFFB5D-1163-4D12-BB13-E74B3C194D2E}" type="presParOf" srcId="{C4CAA383-2190-4C55-BF56-105B5ED8401C}" destId="{6FCD83BC-9AF2-4CD8-87D5-BA9F93923972}" srcOrd="1" destOrd="0" presId="urn:microsoft.com/office/officeart/2005/8/layout/hList1"/>
    <dgm:cxn modelId="{0407B2CA-960B-400C-86C9-EA25EA8179B2}" type="presParOf" srcId="{C4CAA383-2190-4C55-BF56-105B5ED8401C}" destId="{B13F3512-721F-4474-8723-1512DF8D8705}" srcOrd="2" destOrd="0" presId="urn:microsoft.com/office/officeart/2005/8/layout/hList1"/>
    <dgm:cxn modelId="{4F28D225-3843-47D8-9547-4F5D22970807}" type="presParOf" srcId="{B13F3512-721F-4474-8723-1512DF8D8705}" destId="{30D38AB3-F15D-4434-A6D5-3E6662A4B33B}" srcOrd="0" destOrd="0" presId="urn:microsoft.com/office/officeart/2005/8/layout/hList1"/>
    <dgm:cxn modelId="{BAD446CD-ED5E-4E05-A808-307534FED3CB}" type="presParOf" srcId="{B13F3512-721F-4474-8723-1512DF8D8705}" destId="{6D233FD1-2776-4DB2-9DE0-7C4A7328BF23}" srcOrd="1" destOrd="0" presId="urn:microsoft.com/office/officeart/2005/8/layout/hList1"/>
    <dgm:cxn modelId="{F303F561-217B-44AE-BACE-7BBBFF19406D}" type="presParOf" srcId="{C4CAA383-2190-4C55-BF56-105B5ED8401C}" destId="{9E5A614F-5C8A-4DE1-94F7-67B0A0C3A7C0}" srcOrd="3" destOrd="0" presId="urn:microsoft.com/office/officeart/2005/8/layout/hList1"/>
    <dgm:cxn modelId="{204417E7-EAC4-4371-959B-2C99D60BAB7C}" type="presParOf" srcId="{C4CAA383-2190-4C55-BF56-105B5ED8401C}" destId="{D8A82384-A921-4441-B8A6-1E75B3F8DF14}" srcOrd="4" destOrd="0" presId="urn:microsoft.com/office/officeart/2005/8/layout/hList1"/>
    <dgm:cxn modelId="{D49DEC9B-6722-49E4-907D-BE12ACE2A5E8}" type="presParOf" srcId="{D8A82384-A921-4441-B8A6-1E75B3F8DF14}" destId="{CF24EE4A-6727-45E3-88CF-9A89099D6AED}" srcOrd="0" destOrd="0" presId="urn:microsoft.com/office/officeart/2005/8/layout/hList1"/>
    <dgm:cxn modelId="{52EE5543-7DC1-4714-AFBD-42FB8F59B9AB}" type="presParOf" srcId="{D8A82384-A921-4441-B8A6-1E75B3F8DF14}" destId="{9B84A7D4-344E-4C63-84DE-82DE2214B41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6060"/>
          <a:ext cx="2888797"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ja-JP" altLang="en-US" sz="2600" kern="1200" smtClean="0"/>
            <a:t>入力</a:t>
          </a:r>
          <a:endParaRPr kumimoji="1" lang="ja-JP" altLang="en-US" sz="2600" kern="1200"/>
        </a:p>
      </dsp:txBody>
      <dsp:txXfrm>
        <a:off x="0" y="6060"/>
        <a:ext cx="2888797" cy="748800"/>
      </dsp:txXfrm>
    </dsp:sp>
    <dsp:sp modelId="{8AFC59EB-5A41-405E-98C3-9C66242C4364}">
      <dsp:nvSpPr>
        <dsp:cNvPr id="0" name=""/>
        <dsp:cNvSpPr/>
      </dsp:nvSpPr>
      <dsp:spPr>
        <a:xfrm>
          <a:off x="0" y="754861"/>
          <a:ext cx="2888797" cy="24265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ja-JP" altLang="en-US" sz="2600" kern="1200" smtClean="0"/>
            <a:t>超音波</a:t>
          </a:r>
          <a:r>
            <a:rPr kumimoji="1" lang="ja-JP" altLang="en-US" sz="2600" kern="1200" smtClean="0"/>
            <a:t>センサ</a:t>
          </a:r>
          <a:endParaRPr kumimoji="1" lang="ja-JP" altLang="en-US" sz="2600" kern="1200"/>
        </a:p>
        <a:p>
          <a:pPr marL="228600" lvl="1" indent="-228600" algn="l" defTabSz="1155700">
            <a:lnSpc>
              <a:spcPct val="90000"/>
            </a:lnSpc>
            <a:spcBef>
              <a:spcPct val="0"/>
            </a:spcBef>
            <a:spcAft>
              <a:spcPct val="15000"/>
            </a:spcAft>
            <a:buChar char="••"/>
          </a:pPr>
          <a:r>
            <a:rPr kumimoji="1" lang="ja-JP" altLang="en-US" sz="2600" kern="1200" smtClean="0"/>
            <a:t>ロードセル（重量）</a:t>
          </a:r>
          <a:endParaRPr kumimoji="1" lang="ja-JP" altLang="en-US" sz="2600" kern="1200"/>
        </a:p>
        <a:p>
          <a:pPr marL="228600" lvl="1" indent="-228600" algn="l" defTabSz="1155700">
            <a:lnSpc>
              <a:spcPct val="90000"/>
            </a:lnSpc>
            <a:spcBef>
              <a:spcPct val="0"/>
            </a:spcBef>
            <a:spcAft>
              <a:spcPct val="15000"/>
            </a:spcAft>
            <a:buChar char="••"/>
          </a:pPr>
          <a:r>
            <a:rPr kumimoji="1" lang="en-US" altLang="ja-JP" sz="2600" kern="1200" smtClean="0"/>
            <a:t>WEB</a:t>
          </a:r>
          <a:r>
            <a:rPr kumimoji="1" lang="ja-JP" altLang="en-US" sz="2600" kern="1200" smtClean="0"/>
            <a:t>カメラ（画像）</a:t>
          </a:r>
          <a:endParaRPr kumimoji="1" lang="ja-JP" altLang="en-US" sz="2600" kern="1200"/>
        </a:p>
      </dsp:txBody>
      <dsp:txXfrm>
        <a:off x="0" y="754861"/>
        <a:ext cx="2888797" cy="2426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32925"/>
          <a:ext cx="2920983" cy="100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kumimoji="1" lang="ja-JP" altLang="en-US" sz="3500" kern="1200" smtClean="0"/>
            <a:t>出力</a:t>
          </a:r>
          <a:endParaRPr kumimoji="1" lang="ja-JP" altLang="en-US" sz="3500" kern="1200"/>
        </a:p>
      </dsp:txBody>
      <dsp:txXfrm>
        <a:off x="0" y="32925"/>
        <a:ext cx="2920983" cy="1008000"/>
      </dsp:txXfrm>
    </dsp:sp>
    <dsp:sp modelId="{8AFC59EB-5A41-405E-98C3-9C66242C4364}">
      <dsp:nvSpPr>
        <dsp:cNvPr id="0" name=""/>
        <dsp:cNvSpPr/>
      </dsp:nvSpPr>
      <dsp:spPr>
        <a:xfrm>
          <a:off x="0" y="1040925"/>
          <a:ext cx="2920983" cy="21136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kumimoji="1" lang="ja-JP" altLang="en-US" sz="3500" kern="1200" smtClean="0"/>
            <a:t>画像データ</a:t>
          </a:r>
          <a:endParaRPr kumimoji="1" lang="ja-JP" altLang="en-US" sz="3500" kern="1200"/>
        </a:p>
        <a:p>
          <a:pPr marL="285750" lvl="1" indent="-285750" algn="l" defTabSz="1555750">
            <a:lnSpc>
              <a:spcPct val="90000"/>
            </a:lnSpc>
            <a:spcBef>
              <a:spcPct val="0"/>
            </a:spcBef>
            <a:spcAft>
              <a:spcPct val="15000"/>
            </a:spcAft>
            <a:buChar char="••"/>
          </a:pPr>
          <a:r>
            <a:rPr kumimoji="1" lang="ja-JP" altLang="en-US" sz="3500" kern="1200" smtClean="0"/>
            <a:t>フラグ（追加</a:t>
          </a:r>
          <a:r>
            <a:rPr kumimoji="1" lang="en-US" altLang="ja-JP" sz="3500" kern="1200" smtClean="0"/>
            <a:t>or</a:t>
          </a:r>
          <a:r>
            <a:rPr kumimoji="1" lang="ja-JP" altLang="en-US" sz="3500" kern="1200" smtClean="0"/>
            <a:t>削除</a:t>
          </a:r>
          <a:r>
            <a:rPr kumimoji="1" lang="en-US" altLang="ja-JP" sz="3500" kern="1200" smtClean="0"/>
            <a:t>)</a:t>
          </a:r>
          <a:endParaRPr kumimoji="1" lang="ja-JP" altLang="en-US" sz="3500" kern="1200"/>
        </a:p>
      </dsp:txBody>
      <dsp:txXfrm>
        <a:off x="0" y="1040925"/>
        <a:ext cx="2920983" cy="2113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BDD8-7039-46EB-8E97-DB72FA02F785}">
      <dsp:nvSpPr>
        <dsp:cNvPr id="0" name=""/>
        <dsp:cNvSpPr/>
      </dsp:nvSpPr>
      <dsp:spPr>
        <a:xfrm>
          <a:off x="3143"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利点</a:t>
          </a:r>
          <a:endParaRPr kumimoji="1" lang="ja-JP" altLang="en-US" sz="3300" kern="1200"/>
        </a:p>
      </dsp:txBody>
      <dsp:txXfrm>
        <a:off x="3143" y="284957"/>
        <a:ext cx="3064668" cy="950400"/>
      </dsp:txXfrm>
    </dsp:sp>
    <dsp:sp modelId="{78F7F389-BF77-4E32-ABE3-2F0C09F25B1D}">
      <dsp:nvSpPr>
        <dsp:cNvPr id="0" name=""/>
        <dsp:cNvSpPr/>
      </dsp:nvSpPr>
      <dsp:spPr>
        <a:xfrm>
          <a:off x="3143"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低コスト</a:t>
          </a:r>
          <a:endParaRPr kumimoji="1" lang="ja-JP" altLang="en-US" sz="3300" kern="1200"/>
        </a:p>
        <a:p>
          <a:pPr marL="285750" lvl="1" indent="-285750" algn="l" defTabSz="1466850">
            <a:lnSpc>
              <a:spcPct val="90000"/>
            </a:lnSpc>
            <a:spcBef>
              <a:spcPct val="0"/>
            </a:spcBef>
            <a:spcAft>
              <a:spcPct val="15000"/>
            </a:spcAft>
            <a:buChar char="••"/>
          </a:pPr>
          <a:r>
            <a:rPr kumimoji="1" lang="ja-JP" altLang="en-US" sz="3300" kern="1200" smtClean="0"/>
            <a:t>拡張性</a:t>
          </a:r>
          <a:endParaRPr kumimoji="1" lang="ja-JP" altLang="en-US" sz="3300" kern="1200"/>
        </a:p>
      </dsp:txBody>
      <dsp:txXfrm>
        <a:off x="3143" y="1235357"/>
        <a:ext cx="3064668" cy="2502410"/>
      </dsp:txXfrm>
    </dsp:sp>
    <dsp:sp modelId="{30D38AB3-F15D-4434-A6D5-3E6662A4B33B}">
      <dsp:nvSpPr>
        <dsp:cNvPr id="0" name=""/>
        <dsp:cNvSpPr/>
      </dsp:nvSpPr>
      <dsp:spPr>
        <a:xfrm>
          <a:off x="3496865"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問題点</a:t>
          </a:r>
          <a:endParaRPr kumimoji="1" lang="ja-JP" altLang="en-US" sz="3300" kern="1200"/>
        </a:p>
      </dsp:txBody>
      <dsp:txXfrm>
        <a:off x="3496865" y="284957"/>
        <a:ext cx="3064668" cy="950400"/>
      </dsp:txXfrm>
    </dsp:sp>
    <dsp:sp modelId="{6D233FD1-2776-4DB2-9DE0-7C4A7328BF23}">
      <dsp:nvSpPr>
        <dsp:cNvPr id="0" name=""/>
        <dsp:cNvSpPr/>
      </dsp:nvSpPr>
      <dsp:spPr>
        <a:xfrm>
          <a:off x="3496865"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保守が難しい</a:t>
          </a:r>
          <a:endParaRPr kumimoji="1" lang="ja-JP" altLang="en-US" sz="3300" kern="1200"/>
        </a:p>
        <a:p>
          <a:pPr marL="285750" lvl="1" indent="-285750" algn="l" defTabSz="1466850">
            <a:lnSpc>
              <a:spcPct val="90000"/>
            </a:lnSpc>
            <a:spcBef>
              <a:spcPct val="0"/>
            </a:spcBef>
            <a:spcAft>
              <a:spcPct val="15000"/>
            </a:spcAft>
            <a:buChar char="••"/>
          </a:pPr>
          <a:r>
            <a:rPr kumimoji="1" lang="ja-JP" altLang="en-US" sz="3300" kern="1200" smtClean="0"/>
            <a:t>商品の向きが限定される</a:t>
          </a:r>
          <a:endParaRPr kumimoji="1" lang="ja-JP" altLang="en-US" sz="3300" kern="1200"/>
        </a:p>
      </dsp:txBody>
      <dsp:txXfrm>
        <a:off x="3496865" y="1235357"/>
        <a:ext cx="3064668" cy="2502410"/>
      </dsp:txXfrm>
    </dsp:sp>
    <dsp:sp modelId="{CF24EE4A-6727-45E3-88CF-9A89099D6AED}">
      <dsp:nvSpPr>
        <dsp:cNvPr id="0" name=""/>
        <dsp:cNvSpPr/>
      </dsp:nvSpPr>
      <dsp:spPr>
        <a:xfrm>
          <a:off x="6990588"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解決策</a:t>
          </a:r>
          <a:endParaRPr kumimoji="1" lang="ja-JP" altLang="en-US" sz="3300" kern="1200"/>
        </a:p>
      </dsp:txBody>
      <dsp:txXfrm>
        <a:off x="6990588" y="284957"/>
        <a:ext cx="3064668" cy="950400"/>
      </dsp:txXfrm>
    </dsp:sp>
    <dsp:sp modelId="{9B84A7D4-344E-4C63-84DE-82DE2214B413}">
      <dsp:nvSpPr>
        <dsp:cNvPr id="0" name=""/>
        <dsp:cNvSpPr/>
      </dsp:nvSpPr>
      <dsp:spPr>
        <a:xfrm>
          <a:off x="6990588"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安定度を高める</a:t>
          </a:r>
          <a:endParaRPr kumimoji="1" lang="ja-JP" altLang="en-US" sz="3300" kern="1200"/>
        </a:p>
        <a:p>
          <a:pPr marL="285750" lvl="1" indent="-285750" algn="l" defTabSz="1466850">
            <a:lnSpc>
              <a:spcPct val="90000"/>
            </a:lnSpc>
            <a:spcBef>
              <a:spcPct val="0"/>
            </a:spcBef>
            <a:spcAft>
              <a:spcPct val="15000"/>
            </a:spcAft>
            <a:buChar char="••"/>
          </a:pPr>
          <a:endParaRPr kumimoji="1" lang="ja-JP" altLang="en-US" sz="3300" kern="1200"/>
        </a:p>
      </dsp:txBody>
      <dsp:txXfrm>
        <a:off x="6990588" y="1235357"/>
        <a:ext cx="3064668" cy="25024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2020/2/2</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これから、</a:t>
            </a:r>
            <a:r>
              <a:rPr kumimoji="1" lang="en-US" altLang="ja-JP" smtClean="0"/>
              <a:t>We</a:t>
            </a:r>
            <a:r>
              <a:rPr kumimoji="1" lang="ja-JP" altLang="en-US" smtClean="0"/>
              <a:t>ｂカメラとセンシング技術を組み合わせた商品識別システムの開発と題しまして、</a:t>
            </a:r>
            <a:r>
              <a:rPr lang="ja-JP" altLang="en-US" smtClean="0"/>
              <a:t>計算機システム研究室</a:t>
            </a:r>
            <a:r>
              <a:rPr kumimoji="1" lang="ja-JP" altLang="en-US" smtClean="0"/>
              <a:t>の</a:t>
            </a:r>
            <a:r>
              <a:rPr lang="ja-JP" altLang="en-US" smtClean="0"/>
              <a:t>段原　丞治と真鍋　樹が発表させていただきます。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こちらの図は、システムが実際に動作する際の、具体的なデータのやり取りを時系列に沿って表現したものです。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165798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スケジュール管理にはガントチャートを使用し、グループでの開発を進めました。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次に実装・検証についてお話しします。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実装環境について説明します。画像解析はサーバで行いました。サーバの</a:t>
            </a:r>
            <a:r>
              <a:rPr kumimoji="1" lang="en-US" altLang="ja-JP" smtClean="0"/>
              <a:t>OS</a:t>
            </a:r>
            <a:r>
              <a:rPr kumimoji="1" lang="ja-JP" altLang="en-US" smtClean="0"/>
              <a:t>は</a:t>
            </a:r>
            <a:r>
              <a:rPr kumimoji="1" lang="en-US" altLang="ja-JP" smtClean="0"/>
              <a:t>Windows10</a:t>
            </a:r>
            <a:r>
              <a:rPr kumimoji="1" lang="ja-JP" altLang="en-US" smtClean="0"/>
              <a:t>です。エッジ側は</a:t>
            </a:r>
            <a:r>
              <a:rPr kumimoji="1" lang="en-US" altLang="ja-JP" smtClean="0"/>
              <a:t>raspberry pi</a:t>
            </a:r>
            <a:r>
              <a:rPr kumimoji="1" lang="ja-JP" altLang="en-US" baseline="0" smtClean="0"/>
              <a:t> </a:t>
            </a:r>
            <a:r>
              <a:rPr kumimoji="1" lang="en-US" altLang="ja-JP" smtClean="0"/>
              <a:t>3B</a:t>
            </a:r>
            <a:r>
              <a:rPr kumimoji="1" lang="ja-JP" altLang="en-US" smtClean="0"/>
              <a:t>を使用しました。</a:t>
            </a:r>
            <a:r>
              <a:rPr kumimoji="1" lang="en-US" altLang="ja-JP" smtClean="0"/>
              <a:t>Web</a:t>
            </a:r>
            <a:r>
              <a:rPr kumimoji="1" lang="ja-JP" altLang="en-US" smtClean="0"/>
              <a:t>カメラはロジクールの</a:t>
            </a:r>
            <a:r>
              <a:rPr kumimoji="1" lang="en-US" altLang="ja-JP" smtClean="0"/>
              <a:t>C615</a:t>
            </a:r>
            <a:r>
              <a:rPr kumimoji="1" lang="ja-JP" altLang="en-US" smtClean="0"/>
              <a:t>モデルを使用しています。ユーザの動きを検知するために超音波距離センサモジュールを使用しました。商品の重量を検知するセンサとして、ロードセルを使用しました。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サーバ側、エッジ側双方で開発言語として</a:t>
            </a:r>
            <a:r>
              <a:rPr kumimoji="1" lang="en-US" altLang="ja-JP" smtClean="0"/>
              <a:t>Python3</a:t>
            </a:r>
            <a:r>
              <a:rPr kumimoji="1" lang="ja-JP" altLang="en-US" smtClean="0"/>
              <a:t>を使用しました。本研究では、画像からバーコードの位置を特定し、バーコード部分のみを切り取るために</a:t>
            </a:r>
            <a:r>
              <a:rPr kumimoji="1" lang="en-US" altLang="ja-JP" smtClean="0"/>
              <a:t>Yolo</a:t>
            </a:r>
            <a:r>
              <a:rPr kumimoji="1" lang="ja-JP" altLang="en-US" smtClean="0"/>
              <a:t>を使用しました。</a:t>
            </a:r>
            <a:r>
              <a:rPr kumimoji="1" lang="en-US" altLang="ja-JP" smtClean="0"/>
              <a:t>Yolo</a:t>
            </a:r>
            <a:r>
              <a:rPr kumimoji="1" lang="ja-JP" altLang="en-US" smtClean="0"/>
              <a:t>とは</a:t>
            </a:r>
            <a:r>
              <a:rPr kumimoji="1" lang="ja-JP" altLang="en-US" sz="1200" b="0" i="0" u="none" strike="noStrike" kern="1200" baseline="0" smtClean="0">
                <a:solidFill>
                  <a:schemeClr val="tx1"/>
                </a:solidFill>
                <a:latin typeface="+mn-lt"/>
                <a:ea typeface="+mn-ea"/>
                <a:cs typeface="+mn-cs"/>
              </a:rPr>
              <a:t>リアルタイムでのオブジェクト識別が可能なアルゴリズムであり、</a:t>
            </a:r>
            <a:r>
              <a:rPr kumimoji="1" lang="en-US" altLang="ja-JP" sz="1200" b="0" i="0" u="none" strike="noStrike" kern="1200" baseline="0" smtClean="0">
                <a:solidFill>
                  <a:schemeClr val="tx1"/>
                </a:solidFill>
                <a:latin typeface="+mn-lt"/>
                <a:ea typeface="+mn-ea"/>
                <a:cs typeface="+mn-cs"/>
              </a:rPr>
              <a:t>Web </a:t>
            </a:r>
            <a:r>
              <a:rPr kumimoji="1" lang="ja-JP" altLang="en-US" sz="1200" b="0" i="0" u="none" strike="noStrike" kern="1200" baseline="0" smtClean="0">
                <a:solidFill>
                  <a:schemeClr val="tx1"/>
                </a:solidFill>
                <a:latin typeface="+mn-lt"/>
                <a:ea typeface="+mn-ea"/>
                <a:cs typeface="+mn-cs"/>
              </a:rPr>
              <a:t>カメラ</a:t>
            </a:r>
          </a:p>
          <a:p>
            <a:r>
              <a:rPr kumimoji="1" lang="ja-JP" altLang="en-US" sz="1200" b="0" i="0" u="none" strike="noStrike" kern="1200" baseline="0" smtClean="0">
                <a:solidFill>
                  <a:schemeClr val="tx1"/>
                </a:solidFill>
                <a:latin typeface="+mn-lt"/>
                <a:ea typeface="+mn-ea"/>
                <a:cs typeface="+mn-cs"/>
              </a:rPr>
              <a:t>を利用したリアルタイム検出も可能となっています。</a:t>
            </a:r>
            <a:r>
              <a:rPr kumimoji="1" lang="en-US" altLang="ja-JP" sz="1200" b="0" i="0" u="none" strike="noStrike" kern="1200" baseline="0" smtClean="0">
                <a:solidFill>
                  <a:schemeClr val="tx1"/>
                </a:solidFill>
                <a:latin typeface="+mn-lt"/>
                <a:ea typeface="+mn-ea"/>
                <a:cs typeface="+mn-cs"/>
              </a:rPr>
              <a:t>Yolo</a:t>
            </a:r>
            <a:r>
              <a:rPr kumimoji="1" lang="ja-JP" altLang="en-US" sz="1200" b="0" i="0" u="none" strike="noStrike" kern="1200" baseline="0" smtClean="0">
                <a:solidFill>
                  <a:schemeClr val="tx1"/>
                </a:solidFill>
                <a:latin typeface="+mn-lt"/>
                <a:ea typeface="+mn-ea"/>
                <a:cs typeface="+mn-cs"/>
              </a:rPr>
              <a:t>単体では、バーコードの識別は可能だが番号自体の解析はできない。番号の識別を行うために、</a:t>
            </a:r>
            <a:r>
              <a:rPr kumimoji="1" lang="en-US" altLang="ja-JP" sz="1200" b="0" i="0" u="none" strike="noStrike" kern="1200" baseline="0" smtClean="0">
                <a:solidFill>
                  <a:schemeClr val="tx1"/>
                </a:solidFill>
                <a:latin typeface="+mn-lt"/>
                <a:ea typeface="+mn-ea"/>
                <a:cs typeface="+mn-cs"/>
              </a:rPr>
              <a:t>pyzbar</a:t>
            </a:r>
            <a:r>
              <a:rPr kumimoji="1" lang="ja-JP" altLang="en-US" sz="1200" b="0" i="0" u="none" strike="noStrike" kern="1200" baseline="0" smtClean="0">
                <a:solidFill>
                  <a:schemeClr val="tx1"/>
                </a:solidFill>
                <a:latin typeface="+mn-lt"/>
                <a:ea typeface="+mn-ea"/>
                <a:cs typeface="+mn-cs"/>
              </a:rPr>
              <a:t>（パイズバー）というライブラリを使用して、画像から番号への識別を行った。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今回実装した</a:t>
            </a:r>
            <a:r>
              <a:rPr kumimoji="1" lang="en-US" altLang="ja-JP" smtClean="0"/>
              <a:t>raspberry pi</a:t>
            </a:r>
            <a:r>
              <a:rPr kumimoji="1" lang="ja-JP" altLang="en-US" smtClean="0"/>
              <a:t>と各種センサの配線はこのようになっております。</a:t>
            </a:r>
            <a:r>
              <a:rPr kumimoji="1" lang="en-US" altLang="ja-JP" smtClean="0"/>
              <a:t>LED</a:t>
            </a:r>
            <a:r>
              <a:rPr kumimoji="1" lang="ja-JP" altLang="en-US" smtClean="0"/>
              <a:t>は商品の撮影時と、正しく商品追加・削除ができた時にユーザへ通知するために点灯します。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748801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エッジ側の入力は、商品の重量と、超音波センサの反応時に</a:t>
            </a:r>
            <a:r>
              <a:rPr kumimoji="1" lang="en-US" altLang="ja-JP" smtClean="0"/>
              <a:t>WEB</a:t>
            </a:r>
            <a:r>
              <a:rPr kumimoji="1" lang="ja-JP" altLang="en-US" smtClean="0"/>
              <a:t>カメラで撮影した画像データです。解析システムへのエッジ側からの出力は、画像データと、商品の追加・削除を示すフラグです。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97915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サーバ側の実装方法を説明します。</a:t>
            </a:r>
            <a:endParaRPr kumimoji="1" lang="en-US" altLang="ja-JP" dirty="0"/>
          </a:p>
          <a:p>
            <a:r>
              <a:rPr kumimoji="1" lang="ja-JP" altLang="en-US" dirty="0"/>
              <a:t>入力はラズパイから送られてきた画像データです。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で解析し、画像の中からバーコードが移っている座標を取得します。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a:t>
            </a:r>
            <a:r>
              <a:rPr kumimoji="1" lang="ja-JP" altLang="en-US"/>
              <a:t>します</a:t>
            </a:r>
            <a:r>
              <a:rPr kumimoji="1" lang="ja-JP" altLang="en-US" smtClean="0"/>
              <a:t>。</a:t>
            </a:r>
            <a:endParaRPr kumimoji="1" lang="en-US" altLang="ja-JP" smtClean="0"/>
          </a:p>
          <a:p>
            <a:r>
              <a:rPr kumimoji="1" lang="en-US" altLang="ja-JP" smtClean="0"/>
              <a:t>Pyzbar</a:t>
            </a:r>
            <a:r>
              <a:rPr kumimoji="1" lang="ja-JP" altLang="en-US" smtClean="0"/>
              <a:t>ライブラリは画像に占めるバーコードの割合が少ないと精度が下がる問題がある。</a:t>
            </a:r>
            <a:endParaRPr kumimoji="1" lang="en-US" altLang="ja-JP" smtClean="0"/>
          </a:p>
          <a:p>
            <a:r>
              <a:rPr kumimoji="1" lang="ja-JP" altLang="en-US" smtClean="0"/>
              <a:t>特に、カメラと商品の距離が離れているときに問題が顕著化する。</a:t>
            </a:r>
            <a:endParaRPr kumimoji="1" lang="en-US" altLang="ja-JP" smtClean="0"/>
          </a:p>
          <a:p>
            <a:r>
              <a:rPr kumimoji="1" lang="ja-JP" altLang="en-US" smtClean="0"/>
              <a:t>そこで、</a:t>
            </a:r>
            <a:r>
              <a:rPr kumimoji="1" lang="en-US" altLang="ja-JP" smtClean="0"/>
              <a:t>Yolo</a:t>
            </a:r>
            <a:r>
              <a:rPr kumimoji="1" lang="ja-JP" altLang="en-US" smtClean="0"/>
              <a:t>を使用し画像の中のバーコードの部分のみを切り取り、</a:t>
            </a:r>
            <a:r>
              <a:rPr kumimoji="1" lang="en-US" altLang="ja-JP" smtClean="0"/>
              <a:t>pyzbar</a:t>
            </a:r>
            <a:r>
              <a:rPr kumimoji="1" lang="ja-JP" altLang="en-US" smtClean="0"/>
              <a:t>ライブラリに渡すことで精度向上を試みた。</a:t>
            </a:r>
            <a:endParaRPr kumimoji="1" lang="en-US" altLang="ja-JP" smtClean="0"/>
          </a:p>
          <a:p>
            <a:r>
              <a:rPr kumimoji="1" lang="ja-JP" altLang="en-US" smtClean="0"/>
              <a:t>出力は、</a:t>
            </a:r>
            <a:r>
              <a:rPr kumimoji="1" lang="en-US" altLang="ja-JP" smtClean="0"/>
              <a:t>pyzbar</a:t>
            </a:r>
            <a:r>
              <a:rPr kumimoji="1" lang="ja-JP" altLang="en-US" smtClean="0"/>
              <a:t>で識別したバーコード番号とラズベリーパイ側に送信する解析の結果である。</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345685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ja-JP" altLang="en-US" sz="1200" smtClean="0"/>
              <a:t>コスト</a:t>
            </a:r>
            <a:endParaRPr kumimoji="1" lang="en-US" altLang="ja-JP" sz="1200" smtClean="0"/>
          </a:p>
          <a:p>
            <a:pPr>
              <a:buFont typeface="Wingdings" panose="05000000000000000000" pitchFamily="2" charset="2"/>
              <a:buChar char="l"/>
            </a:pPr>
            <a:r>
              <a:rPr kumimoji="1" lang="ja-JP" altLang="en-US" sz="1200" smtClean="0"/>
              <a:t>体験</a:t>
            </a:r>
            <a:endParaRPr kumimoji="1" lang="en-US" altLang="ja-JP" sz="1200" smtClean="0"/>
          </a:p>
          <a:p>
            <a:pPr>
              <a:buFont typeface="Wingdings" panose="05000000000000000000" pitchFamily="2" charset="2"/>
              <a:buChar char="l"/>
            </a:pPr>
            <a:r>
              <a:rPr lang="ja-JP" altLang="en-US" sz="1200" smtClean="0"/>
              <a:t>従来との比較</a:t>
            </a:r>
            <a:endParaRPr lang="en-US" altLang="ja-JP" sz="1200" smtClean="0"/>
          </a:p>
          <a:p>
            <a:pPr>
              <a:buFont typeface="Wingdings" panose="05000000000000000000" pitchFamily="2" charset="2"/>
              <a:buChar char="l"/>
            </a:pPr>
            <a:r>
              <a:rPr kumimoji="1" lang="ja-JP" altLang="en-US" sz="1200" smtClean="0"/>
              <a:t>学術的</a:t>
            </a:r>
            <a:endParaRPr kumimoji="1" lang="en-US" altLang="ja-JP" sz="1200" smtClean="0"/>
          </a:p>
          <a:p>
            <a:pPr>
              <a:buFont typeface="Wingdings" panose="05000000000000000000" pitchFamily="2" charset="2"/>
              <a:buChar char="l"/>
            </a:pPr>
            <a:r>
              <a:rPr lang="ja-JP" altLang="en-US" sz="1200" smtClean="0"/>
              <a:t>促進</a:t>
            </a:r>
            <a:endParaRPr lang="en-US" altLang="ja-JP" sz="1200"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29</a:t>
            </a:fld>
            <a:endParaRPr kumimoji="1" lang="ja-JP" altLang="en-US"/>
          </a:p>
        </p:txBody>
      </p:sp>
    </p:spTree>
    <p:extLst>
      <p:ext uri="{BB962C8B-B14F-4D97-AF65-F5344CB8AC3E}">
        <p14:creationId xmlns:p14="http://schemas.microsoft.com/office/powerpoint/2010/main" val="362353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研究背景としましては、現在日本では少子高齢化が進んでおり、働き手が減少しております。普段私たちが使用しているスーパーマーケットでは、人手不足対策としてセルフレジの導入を進めております。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セルフレジについて、中小店ではコストの問題から導入が難しいという問題があります。そこで私たちは、中小店でも導入できる安価なシステムの導入を本研究の目的としました。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私たちが開発したシステムの概要をこれから説明します。このシステムは</a:t>
            </a:r>
            <a:r>
              <a:rPr kumimoji="1" lang="en-US" altLang="ja-JP" smtClean="0"/>
              <a:t>3</a:t>
            </a:r>
            <a:r>
              <a:rPr kumimoji="1" lang="ja-JP" altLang="en-US" smtClean="0"/>
              <a:t>つのステップで構成されています。一つ目に、顧客情報の登録、二つ目に商品情報取得、三つ目に決済となります。今回私たちが実装を行ったのは、二つ目と三つ目のステップになっております。理由としましては、研究目的の達成のため、実装優先度の高いステップを選定した次第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商品情報取得するために、今回は</a:t>
            </a:r>
            <a:r>
              <a:rPr kumimoji="1" lang="en-US" altLang="ja-JP" smtClean="0"/>
              <a:t>Raspberry</a:t>
            </a:r>
            <a:r>
              <a:rPr kumimoji="1" lang="en-US" altLang="ja-JP" baseline="0" smtClean="0"/>
              <a:t> pi</a:t>
            </a:r>
            <a:r>
              <a:rPr kumimoji="1" lang="ja-JP" altLang="en-US" baseline="0" smtClean="0"/>
              <a:t>と</a:t>
            </a:r>
            <a:r>
              <a:rPr kumimoji="1" lang="en-US" altLang="ja-JP" baseline="0" smtClean="0"/>
              <a:t>web</a:t>
            </a:r>
            <a:r>
              <a:rPr kumimoji="1" lang="ja-JP" altLang="en-US" baseline="0" smtClean="0"/>
              <a:t>カメラを使用し、</a:t>
            </a:r>
            <a:r>
              <a:rPr kumimoji="1" lang="ja-JP" altLang="en-US" smtClean="0"/>
              <a:t>バーコードを読み取るという方法をとりました。今回</a:t>
            </a:r>
            <a:r>
              <a:rPr kumimoji="1" lang="en-US" altLang="ja-JP" smtClean="0"/>
              <a:t>Raspberry</a:t>
            </a:r>
            <a:r>
              <a:rPr kumimoji="1" lang="en-US" altLang="ja-JP" baseline="0" smtClean="0"/>
              <a:t> pi</a:t>
            </a:r>
            <a:r>
              <a:rPr kumimoji="1" lang="ja-JP" altLang="en-US" baseline="0" smtClean="0"/>
              <a:t>で</a:t>
            </a:r>
            <a:r>
              <a:rPr kumimoji="1" lang="ja-JP" altLang="en-US" smtClean="0"/>
              <a:t>使用した、センサ類はスライドのとおりとなっております。次のシステム設計の章で、具体的なセンサの機能について説明していきます。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33653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本研究では、グループで開発を行いました。開発者同士のコミュニケーションギャップの解消のため、</a:t>
            </a:r>
            <a:r>
              <a:rPr kumimoji="1" lang="en-US" altLang="ja-JP" smtClean="0"/>
              <a:t>V</a:t>
            </a:r>
            <a:r>
              <a:rPr kumimoji="1" lang="ja-JP" altLang="en-US" smtClean="0"/>
              <a:t>字モデルに従い開発・検証を行いました。設計の際には、</a:t>
            </a:r>
            <a:r>
              <a:rPr kumimoji="1" lang="en-US" altLang="ja-JP" smtClean="0"/>
              <a:t>Unified Modeling Language</a:t>
            </a:r>
            <a:r>
              <a:rPr kumimoji="1" lang="ja-JP" altLang="en-US" smtClean="0"/>
              <a:t>という統一モデリング言語を用い、あいまいな定義になるのを防ぎました。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ユースケース図とはシステムがどのように機能すべきかという振る舞いとその外部環境を表します。グループで開発を行いました。段原が、バーコード読み取る機能の実装と、決済システムの実装を行いました。真鍋が、</a:t>
            </a:r>
            <a:r>
              <a:rPr kumimoji="1" lang="en-US" altLang="ja-JP" smtClean="0"/>
              <a:t>Raspberry pi</a:t>
            </a:r>
            <a:r>
              <a:rPr kumimoji="1" lang="ja-JP" altLang="en-US" smtClean="0"/>
              <a:t>と各種センサのハードウェア構築と、制御ソフトウェアを実装しました。</a:t>
            </a:r>
            <a:endParaRPr kumimoji="1" lang="en-US" altLang="ja-JP" smtClean="0"/>
          </a:p>
          <a:p>
            <a:r>
              <a:rPr kumimoji="1" lang="ja-JP" altLang="en-US" smtClean="0"/>
              <a:t>これから、システムの動きをはじめから順に説明します。まずはじめに、ユーザが商品をカートに入れます。カートに入れる際、ラズパイと各種センサが連動してユーザの動きを検知します。センサが検知後、</a:t>
            </a:r>
            <a:r>
              <a:rPr kumimoji="1" lang="en-US" altLang="ja-JP" smtClean="0"/>
              <a:t>web</a:t>
            </a:r>
            <a:r>
              <a:rPr kumimoji="1" lang="ja-JP" altLang="en-US" smtClean="0"/>
              <a:t>カメラで商品のバーコードを撮影します。次に、画像データをサーバへ送信し、画像の解析を行います。ユーザが決済する際は、データベースに保存していた</a:t>
            </a:r>
            <a:r>
              <a:rPr kumimoji="1" lang="ja-JP" altLang="en-US" smtClean="0"/>
              <a:t>購入予定商品情報</a:t>
            </a:r>
            <a:r>
              <a:rPr kumimoji="1" lang="ja-JP" altLang="en-US" smtClean="0"/>
              <a:t>を参照し、所持金額から合計金額を引き終了します。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50606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Raspberry pi</a:t>
            </a:r>
            <a:r>
              <a:rPr kumimoji="1" lang="ja-JP" altLang="en-US" smtClean="0"/>
              <a:t>が使用する各種センサとバーコード読み取りシステム等の各種モジュールをオブジェクト指向にならい、クラス分けしました。スライドの図には、各クラスが保有する関数と変数が示されています。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402343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kumimoji="1" lang="en-US" altLang="ja-JP" sz="4200" dirty="0" smtClean="0"/>
              <a:t>Web</a:t>
            </a:r>
            <a:r>
              <a:rPr kumimoji="1" lang="ja-JP" altLang="en-US" sz="4200" dirty="0" smtClean="0"/>
              <a:t>カメラとセンシング技術を組み合わせた</a:t>
            </a:r>
            <a:r>
              <a:rPr kumimoji="1" lang="en-US" altLang="ja-JP" sz="4200" smtClean="0"/>
              <a:t/>
            </a:r>
            <a:br>
              <a:rPr kumimoji="1" lang="en-US" altLang="ja-JP" sz="4200" smtClean="0"/>
            </a:br>
            <a:r>
              <a:rPr kumimoji="1" lang="ja-JP" altLang="en-US" sz="4200" smtClean="0"/>
              <a:t>商品識別</a:t>
            </a:r>
            <a:r>
              <a:rPr kumimoji="1" lang="ja-JP" altLang="en-US" sz="4200" dirty="0" smtClean="0"/>
              <a:t>システムの開発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smtClean="0"/>
              <a:t>2019/02/05</a:t>
            </a:r>
          </a:p>
          <a:p>
            <a:r>
              <a:rPr lang="ja-JP" altLang="en-US" smtClean="0"/>
              <a:t>計算機システム研究室</a:t>
            </a:r>
            <a:endParaRPr lang="en-US" altLang="ja-JP" smtClean="0"/>
          </a:p>
          <a:p>
            <a:r>
              <a:rPr lang="ja-JP" altLang="en-US"/>
              <a:t>段</a:t>
            </a:r>
            <a:r>
              <a:rPr lang="ja-JP" altLang="en-US" smtClean="0"/>
              <a:t>原　丞治、真鍋</a:t>
            </a:r>
            <a:r>
              <a:rPr lang="ja-JP" altLang="en-US" dirty="0" smtClean="0"/>
              <a:t>　樹</a:t>
            </a:r>
            <a:endParaRPr kumimoji="1"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02" y="2133601"/>
            <a:ext cx="11231757" cy="3050970"/>
          </a:xfrm>
          <a:prstGeom prst="rect">
            <a:avLst/>
          </a:prstGeom>
        </p:spPr>
      </p:pic>
      <p:sp>
        <p:nvSpPr>
          <p:cNvPr id="6" name="角丸四角形 5"/>
          <p:cNvSpPr/>
          <p:nvPr/>
        </p:nvSpPr>
        <p:spPr>
          <a:xfrm>
            <a:off x="346035" y="1985319"/>
            <a:ext cx="3023685" cy="330067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86533" y="223742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3399803" y="1911176"/>
            <a:ext cx="8575723" cy="337482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1414427" y="4142208"/>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タイトル 3"/>
          <p:cNvSpPr txBox="1">
            <a:spLocks/>
          </p:cNvSpPr>
          <p:nvPr/>
        </p:nvSpPr>
        <p:spPr>
          <a:xfrm>
            <a:off x="141691" y="286482"/>
            <a:ext cx="2337898" cy="669106"/>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クラス図</a:t>
            </a:r>
            <a:endParaRPr lang="ja-JP" altLang="en-US"/>
          </a:p>
        </p:txBody>
      </p:sp>
    </p:spTree>
    <p:extLst>
      <p:ext uri="{BB962C8B-B14F-4D97-AF65-F5344CB8AC3E}">
        <p14:creationId xmlns:p14="http://schemas.microsoft.com/office/powerpoint/2010/main" val="298444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404" y="0"/>
            <a:ext cx="6979191" cy="6858000"/>
          </a:xfrm>
          <a:prstGeom prst="rect">
            <a:avLst/>
          </a:prstGeom>
        </p:spPr>
      </p:pic>
      <p:sp>
        <p:nvSpPr>
          <p:cNvPr id="7" name="角丸四角形 6"/>
          <p:cNvSpPr/>
          <p:nvPr/>
        </p:nvSpPr>
        <p:spPr>
          <a:xfrm>
            <a:off x="2726724" y="700217"/>
            <a:ext cx="3277783" cy="23205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82605" y="840005"/>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5049694" cy="38372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762916" y="3263391"/>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
        <p:nvSpPr>
          <p:cNvPr id="11" name="タイトル 3"/>
          <p:cNvSpPr txBox="1">
            <a:spLocks/>
          </p:cNvSpPr>
          <p:nvPr/>
        </p:nvSpPr>
        <p:spPr>
          <a:xfrm>
            <a:off x="8138164" y="872298"/>
            <a:ext cx="3572691" cy="693113"/>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シーケンス図</a:t>
            </a:r>
            <a:endParaRPr lang="ja-JP" altLang="en-US"/>
          </a:p>
        </p:txBody>
      </p:sp>
    </p:spTree>
    <p:extLst>
      <p:ext uri="{BB962C8B-B14F-4D97-AF65-F5344CB8AC3E}">
        <p14:creationId xmlns:p14="http://schemas.microsoft.com/office/powerpoint/2010/main" val="10920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mtClean="0"/>
              <a:t>スケジュール管理</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11</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実装・検証</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13</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smtClean="0"/>
              <a:t>実装</a:t>
            </a:r>
            <a:r>
              <a:rPr lang="ja-JP" altLang="en-US"/>
              <a:t>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smtClean="0"/>
              <a:t>使用ライブラリ</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38888" y="1202210"/>
            <a:ext cx="7649860" cy="4831691"/>
          </a:xfrm>
        </p:spPr>
      </p:pic>
    </p:spTree>
    <p:extLst>
      <p:ext uri="{BB962C8B-B14F-4D97-AF65-F5344CB8AC3E}">
        <p14:creationId xmlns:p14="http://schemas.microsoft.com/office/powerpoint/2010/main" val="321574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318687"/>
            <a:ext cx="10058400" cy="1450757"/>
          </a:xfrm>
        </p:spPr>
        <p:txBody>
          <a:bodyPr/>
          <a:lstStyle/>
          <a:p>
            <a:r>
              <a:rPr kumimoji="1" lang="ja-JP" altLang="en-US" smtClean="0"/>
              <a:t>画像送信システムと各種センサ</a:t>
            </a:r>
            <a:endParaRPr kumimoji="1" lang="ja-JP" altLang="en-US"/>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15</a:t>
            </a:fld>
            <a:endParaRPr kumimoji="1" lang="ja-JP" altLang="en-US"/>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4868" y="1769444"/>
            <a:ext cx="6963224" cy="4543799"/>
          </a:xfrm>
          <a:prstGeom prst="rect">
            <a:avLst/>
          </a:prstGeom>
        </p:spPr>
      </p:pic>
      <p:sp>
        <p:nvSpPr>
          <p:cNvPr id="5" name="テキスト ボックス 4"/>
          <p:cNvSpPr txBox="1"/>
          <p:nvPr/>
        </p:nvSpPr>
        <p:spPr>
          <a:xfrm>
            <a:off x="2586682" y="2930934"/>
            <a:ext cx="2265693" cy="954107"/>
          </a:xfrm>
          <a:prstGeom prst="rect">
            <a:avLst/>
          </a:prstGeom>
          <a:noFill/>
        </p:spPr>
        <p:txBody>
          <a:bodyPr wrap="square" rtlCol="0">
            <a:spAutoFit/>
          </a:bodyPr>
          <a:lstStyle/>
          <a:p>
            <a:r>
              <a:rPr kumimoji="1" lang="ja-JP" altLang="en-US" sz="2800" smtClean="0"/>
              <a:t>ロードセル（重量センサ）</a:t>
            </a:r>
            <a:endParaRPr kumimoji="1" lang="ja-JP" altLang="en-US" sz="2800"/>
          </a:p>
        </p:txBody>
      </p:sp>
      <p:sp>
        <p:nvSpPr>
          <p:cNvPr id="6" name="テキスト ボックス 5"/>
          <p:cNvSpPr txBox="1"/>
          <p:nvPr/>
        </p:nvSpPr>
        <p:spPr>
          <a:xfrm>
            <a:off x="2677429" y="1743039"/>
            <a:ext cx="2265693" cy="523220"/>
          </a:xfrm>
          <a:prstGeom prst="rect">
            <a:avLst/>
          </a:prstGeom>
          <a:noFill/>
        </p:spPr>
        <p:txBody>
          <a:bodyPr wrap="square" rtlCol="0">
            <a:spAutoFit/>
          </a:bodyPr>
          <a:lstStyle/>
          <a:p>
            <a:r>
              <a:rPr kumimoji="1" lang="ja-JP" altLang="en-US" sz="2800" smtClean="0"/>
              <a:t>超音波センサ</a:t>
            </a:r>
            <a:endParaRPr kumimoji="1" lang="en-US" altLang="ja-JP" sz="2800" smtClean="0"/>
          </a:p>
        </p:txBody>
      </p:sp>
      <p:sp>
        <p:nvSpPr>
          <p:cNvPr id="7" name="テキスト ボックス 6"/>
          <p:cNvSpPr txBox="1"/>
          <p:nvPr/>
        </p:nvSpPr>
        <p:spPr>
          <a:xfrm>
            <a:off x="8316099" y="5661778"/>
            <a:ext cx="2265693" cy="523220"/>
          </a:xfrm>
          <a:prstGeom prst="rect">
            <a:avLst/>
          </a:prstGeom>
          <a:noFill/>
        </p:spPr>
        <p:txBody>
          <a:bodyPr wrap="square" rtlCol="0">
            <a:spAutoFit/>
          </a:bodyPr>
          <a:lstStyle/>
          <a:p>
            <a:r>
              <a:rPr kumimoji="1" lang="en-US" altLang="ja-JP" sz="2800" smtClean="0"/>
              <a:t>Raspberry Pi </a:t>
            </a:r>
            <a:endParaRPr kumimoji="1" lang="ja-JP" altLang="en-US" sz="2800"/>
          </a:p>
        </p:txBody>
      </p:sp>
      <p:sp>
        <p:nvSpPr>
          <p:cNvPr id="8" name="テキスト ボックス 7"/>
          <p:cNvSpPr txBox="1"/>
          <p:nvPr/>
        </p:nvSpPr>
        <p:spPr>
          <a:xfrm>
            <a:off x="6849762" y="1672134"/>
            <a:ext cx="1058562" cy="523220"/>
          </a:xfrm>
          <a:prstGeom prst="rect">
            <a:avLst/>
          </a:prstGeom>
          <a:noFill/>
        </p:spPr>
        <p:txBody>
          <a:bodyPr wrap="square" rtlCol="0">
            <a:spAutoFit/>
          </a:bodyPr>
          <a:lstStyle/>
          <a:p>
            <a:r>
              <a:rPr kumimoji="1" lang="en-US" altLang="ja-JP" sz="2800" smtClean="0"/>
              <a:t>LED</a:t>
            </a:r>
            <a:endParaRPr kumimoji="1" lang="ja-JP" altLang="en-US" sz="2800"/>
          </a:p>
        </p:txBody>
      </p:sp>
    </p:spTree>
    <p:extLst>
      <p:ext uri="{BB962C8B-B14F-4D97-AF65-F5344CB8AC3E}">
        <p14:creationId xmlns:p14="http://schemas.microsoft.com/office/powerpoint/2010/main" val="4140971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p:cNvSpPr txBox="1"/>
          <p:nvPr/>
        </p:nvSpPr>
        <p:spPr>
          <a:xfrm>
            <a:off x="10017634" y="1902886"/>
            <a:ext cx="1525411" cy="954107"/>
          </a:xfrm>
          <a:prstGeom prst="rect">
            <a:avLst/>
          </a:prstGeom>
          <a:solidFill>
            <a:schemeClr val="accent5"/>
          </a:solidFill>
        </p:spPr>
        <p:txBody>
          <a:bodyPr wrap="square" rtlCol="0">
            <a:spAutoFit/>
          </a:bodyPr>
          <a:lstStyle/>
          <a:p>
            <a:r>
              <a:rPr lang="ja-JP" altLang="en-US" sz="2800" smtClean="0">
                <a:solidFill>
                  <a:schemeClr val="bg1"/>
                </a:solidFill>
              </a:rPr>
              <a:t>解析</a:t>
            </a:r>
            <a:endParaRPr lang="en-US" altLang="ja-JP" sz="2800" smtClean="0">
              <a:solidFill>
                <a:schemeClr val="bg1"/>
              </a:solidFill>
            </a:endParaRPr>
          </a:p>
          <a:p>
            <a:r>
              <a:rPr lang="ja-JP" altLang="en-US" sz="2800" smtClean="0">
                <a:solidFill>
                  <a:schemeClr val="bg1"/>
                </a:solidFill>
              </a:rPr>
              <a:t>システム</a:t>
            </a:r>
            <a:endParaRPr kumimoji="1" lang="ja-JP" altLang="en-US" sz="2800">
              <a:solidFill>
                <a:schemeClr val="bg1"/>
              </a:solidFill>
            </a:endParaRPr>
          </a:p>
        </p:txBody>
      </p:sp>
      <p:sp>
        <p:nvSpPr>
          <p:cNvPr id="29" name="角丸四角形 28"/>
          <p:cNvSpPr/>
          <p:nvPr/>
        </p:nvSpPr>
        <p:spPr>
          <a:xfrm>
            <a:off x="596768" y="1735868"/>
            <a:ext cx="8382476"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smtClean="0"/>
              <a:t>エッジ側入出力と</a:t>
            </a:r>
            <a:r>
              <a:rPr lang="ja-JP" altLang="en-US"/>
              <a:t>各種センサ</a:t>
            </a:r>
            <a:endParaRPr kumimoji="1" lang="ja-JP" altLang="en-US" dirty="0"/>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dirty="0" smtClean="0">
                <a:solidFill>
                  <a:schemeClr val="bg1"/>
                </a:solidFill>
              </a:rPr>
              <a:t>Raspberry pi</a:t>
            </a:r>
            <a:endParaRPr kumimoji="1" lang="ja-JP" altLang="en-US" sz="2800" dirty="0">
              <a:solidFill>
                <a:schemeClr val="bg1"/>
              </a:solidFill>
            </a:endParaRPr>
          </a:p>
        </p:txBody>
      </p:sp>
      <p:pic>
        <p:nvPicPr>
          <p:cNvPr id="1040" name="Picture 16" descr="サーバーのイラスト（1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95" y="3186624"/>
            <a:ext cx="2166645" cy="2564077"/>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9259330" y="1735867"/>
            <a:ext cx="2479087"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p:cNvGraphicFramePr/>
          <p:nvPr>
            <p:extLst>
              <p:ext uri="{D42A27DB-BD31-4B8C-83A1-F6EECF244321}">
                <p14:modId xmlns:p14="http://schemas.microsoft.com/office/powerpoint/2010/main" val="3595158295"/>
              </p:ext>
            </p:extLst>
          </p:nvPr>
        </p:nvGraphicFramePr>
        <p:xfrm>
          <a:off x="1123030" y="2654187"/>
          <a:ext cx="2888797" cy="3187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スライド番号プレースホルダー 32"/>
          <p:cNvSpPr>
            <a:spLocks noGrp="1"/>
          </p:cNvSpPr>
          <p:nvPr>
            <p:ph type="sldNum" sz="quarter" idx="12"/>
          </p:nvPr>
        </p:nvSpPr>
        <p:spPr/>
        <p:txBody>
          <a:bodyPr/>
          <a:lstStyle/>
          <a:p>
            <a:fld id="{3C3988C9-8C6C-49D7-8D82-24DA391FB063}" type="slidenum">
              <a:rPr lang="ja-JP" altLang="en-US" smtClean="0"/>
              <a:pPr/>
              <a:t>16</a:t>
            </a:fld>
            <a:endParaRPr lang="ja-JP" altLang="en-US"/>
          </a:p>
        </p:txBody>
      </p:sp>
      <p:graphicFrame>
        <p:nvGraphicFramePr>
          <p:cNvPr id="26" name="図表 25"/>
          <p:cNvGraphicFramePr/>
          <p:nvPr>
            <p:extLst>
              <p:ext uri="{D42A27DB-BD31-4B8C-83A1-F6EECF244321}">
                <p14:modId xmlns:p14="http://schemas.microsoft.com/office/powerpoint/2010/main" val="3552656640"/>
              </p:ext>
            </p:extLst>
          </p:nvPr>
        </p:nvGraphicFramePr>
        <p:xfrm>
          <a:off x="5632505" y="2654187"/>
          <a:ext cx="2920983" cy="31875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 name="直線矢印コネクタ 9"/>
          <p:cNvCxnSpPr/>
          <p:nvPr/>
        </p:nvCxnSpPr>
        <p:spPr>
          <a:xfrm>
            <a:off x="3682314" y="4366054"/>
            <a:ext cx="2065343" cy="823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682314" y="3904735"/>
            <a:ext cx="2065343" cy="10791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8456687" y="4109398"/>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8456686" y="4739593"/>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121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17</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a:t>解析システムの実装方法</a:t>
            </a:r>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049486"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r>
              <a:rPr kumimoji="1" lang="ja-JP" altLang="en-US" sz="2400" dirty="0"/>
              <a:t>グレイスケール化したバーコード画像を投げ、番号を取得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a:t>バーコード</a:t>
            </a:r>
            <a:r>
              <a:rPr kumimoji="1" lang="ja-JP" altLang="en-US" sz="2400" smtClean="0"/>
              <a:t>番号</a:t>
            </a:r>
            <a:endParaRPr kumimoji="1" lang="en-US" altLang="ja-JP" sz="2400" smtClean="0"/>
          </a:p>
          <a:p>
            <a:r>
              <a:rPr lang="ja-JP" altLang="en-US" sz="2400"/>
              <a:t>解析</a:t>
            </a:r>
            <a:r>
              <a:rPr lang="ja-JP" altLang="en-US" sz="2400" smtClean="0"/>
              <a:t>の</a:t>
            </a:r>
            <a:r>
              <a:rPr lang="ja-JP" altLang="en-US" sz="2400"/>
              <a:t>成否</a:t>
            </a:r>
            <a:endParaRPr kumimoji="1" lang="ja-JP" altLang="en-US" sz="2400" dirty="0"/>
          </a:p>
        </p:txBody>
      </p:sp>
    </p:spTree>
    <p:extLst>
      <p:ext uri="{BB962C8B-B14F-4D97-AF65-F5344CB8AC3E}">
        <p14:creationId xmlns:p14="http://schemas.microsoft.com/office/powerpoint/2010/main" val="239362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単体テスト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18</a:t>
            </a:fld>
            <a:endParaRPr lang="ja-JP" altLang="en-US"/>
          </a:p>
        </p:txBody>
      </p:sp>
    </p:spTree>
    <p:extLst>
      <p:ext uri="{BB962C8B-B14F-4D97-AF65-F5344CB8AC3E}">
        <p14:creationId xmlns:p14="http://schemas.microsoft.com/office/powerpoint/2010/main" val="12988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a:buFont typeface="Wingdings" panose="05000000000000000000" pitchFamily="2" charset="2"/>
              <a:buChar char="l"/>
            </a:pPr>
            <a:r>
              <a:rPr kumimoji="1" lang="ja-JP" altLang="en-US" sz="4000" dirty="0" smtClean="0"/>
              <a:t>　</a:t>
            </a:r>
            <a:r>
              <a:rPr lang="ja-JP" altLang="en-US" sz="4000" smtClean="0"/>
              <a:t>研究背景</a:t>
            </a:r>
            <a:endParaRPr lang="en-US" altLang="ja-JP" sz="4000" dirty="0"/>
          </a:p>
          <a:p>
            <a:pPr>
              <a:buFont typeface="Wingdings" panose="05000000000000000000" pitchFamily="2" charset="2"/>
              <a:buChar char="l"/>
            </a:pPr>
            <a:r>
              <a:rPr kumimoji="1" lang="ja-JP" altLang="en-US" sz="4000" smtClean="0"/>
              <a:t>　研究目的</a:t>
            </a:r>
            <a:endParaRPr kumimoji="1" lang="en-US" altLang="ja-JP" sz="4000" smtClean="0"/>
          </a:p>
          <a:p>
            <a:pPr>
              <a:buFont typeface="Wingdings" panose="05000000000000000000" pitchFamily="2" charset="2"/>
              <a:buChar char="l"/>
            </a:pPr>
            <a:r>
              <a:rPr kumimoji="1" lang="ja-JP" altLang="en-US" sz="4000" smtClean="0"/>
              <a:t>　</a:t>
            </a:r>
            <a:r>
              <a:rPr lang="ja-JP" altLang="en-US" sz="4000"/>
              <a:t>設計</a:t>
            </a:r>
            <a:endParaRPr lang="en-US" altLang="ja-JP" sz="4000" smtClean="0"/>
          </a:p>
          <a:p>
            <a:pPr>
              <a:buFont typeface="Wingdings" panose="05000000000000000000" pitchFamily="2" charset="2"/>
              <a:buChar char="l"/>
            </a:pPr>
            <a:r>
              <a:rPr lang="ja-JP" altLang="en-US" sz="4000" smtClean="0"/>
              <a:t>　開発（要求定義～テスト）</a:t>
            </a:r>
            <a:endParaRPr lang="en-US" altLang="ja-JP" sz="4000" smtClean="0"/>
          </a:p>
          <a:p>
            <a:pPr>
              <a:buFont typeface="Wingdings" panose="05000000000000000000" pitchFamily="2" charset="2"/>
              <a:buChar char="l"/>
            </a:pPr>
            <a:r>
              <a:rPr lang="ja-JP" altLang="en-US" sz="4000" smtClean="0"/>
              <a:t>　評価</a:t>
            </a:r>
            <a:endParaRPr lang="en-US" altLang="ja-JP" sz="4000" smtClean="0"/>
          </a:p>
          <a:p>
            <a:pPr>
              <a:buFont typeface="Wingdings" panose="05000000000000000000" pitchFamily="2" charset="2"/>
              <a:buChar char="l"/>
            </a:pPr>
            <a:r>
              <a:rPr lang="ja-JP" altLang="en-US" sz="4000"/>
              <a:t>　</a:t>
            </a:r>
            <a:r>
              <a:rPr lang="ja-JP" altLang="en-US" sz="4000" smtClean="0"/>
              <a:t>考察</a:t>
            </a:r>
            <a:endParaRPr lang="en-US" altLang="ja-JP" sz="4000" smtClean="0"/>
          </a:p>
          <a:p>
            <a:pPr>
              <a:buFont typeface="Wingdings" panose="05000000000000000000" pitchFamily="2" charset="2"/>
              <a:buChar char="l"/>
            </a:pPr>
            <a:r>
              <a:rPr kumimoji="1" lang="ja-JP" altLang="en-US" sz="4000"/>
              <a:t>　</a:t>
            </a:r>
            <a:r>
              <a:rPr lang="ja-JP" altLang="en-US" sz="4000" smtClean="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19</a:t>
            </a:fld>
            <a:endParaRPr lang="ja-JP" altLang="en-US"/>
          </a:p>
        </p:txBody>
      </p:sp>
      <p:pic>
        <p:nvPicPr>
          <p:cNvPr id="5" name="図 4"/>
          <p:cNvPicPr>
            <a:picLocks noChangeAspect="1"/>
          </p:cNvPicPr>
          <p:nvPr/>
        </p:nvPicPr>
        <p:blipFill>
          <a:blip r:embed="rId2"/>
          <a:stretch>
            <a:fillRect/>
          </a:stretch>
        </p:blipFill>
        <p:spPr>
          <a:xfrm>
            <a:off x="1175101" y="1816551"/>
            <a:ext cx="9867804" cy="1882126"/>
          </a:xfrm>
          <a:prstGeom prst="rect">
            <a:avLst/>
          </a:prstGeom>
        </p:spPr>
      </p:pic>
      <p:pic>
        <p:nvPicPr>
          <p:cNvPr id="6" name="図 5"/>
          <p:cNvPicPr>
            <a:picLocks noChangeAspect="1"/>
          </p:cNvPicPr>
          <p:nvPr/>
        </p:nvPicPr>
        <p:blipFill>
          <a:blip r:embed="rId3"/>
          <a:stretch>
            <a:fillRect/>
          </a:stretch>
        </p:blipFill>
        <p:spPr>
          <a:xfrm>
            <a:off x="1175100" y="3735421"/>
            <a:ext cx="9865793" cy="2500737"/>
          </a:xfrm>
          <a:prstGeom prst="rect">
            <a:avLst/>
          </a:prstGeom>
        </p:spPr>
      </p:pic>
    </p:spTree>
    <p:extLst>
      <p:ext uri="{BB962C8B-B14F-4D97-AF65-F5344CB8AC3E}">
        <p14:creationId xmlns:p14="http://schemas.microsoft.com/office/powerpoint/2010/main" val="153039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20</a:t>
            </a:fld>
            <a:endParaRPr lang="ja-JP" altLang="en-US"/>
          </a:p>
        </p:txBody>
      </p:sp>
      <p:pic>
        <p:nvPicPr>
          <p:cNvPr id="3" name="図 2"/>
          <p:cNvPicPr>
            <a:picLocks noChangeAspect="1"/>
          </p:cNvPicPr>
          <p:nvPr/>
        </p:nvPicPr>
        <p:blipFill>
          <a:blip r:embed="rId2"/>
          <a:stretch>
            <a:fillRect/>
          </a:stretch>
        </p:blipFill>
        <p:spPr>
          <a:xfrm>
            <a:off x="1097280" y="2107692"/>
            <a:ext cx="10115203" cy="977350"/>
          </a:xfrm>
          <a:prstGeom prst="rect">
            <a:avLst/>
          </a:prstGeom>
        </p:spPr>
      </p:pic>
      <p:pic>
        <p:nvPicPr>
          <p:cNvPr id="7" name="図 6"/>
          <p:cNvPicPr>
            <a:picLocks noChangeAspect="1"/>
          </p:cNvPicPr>
          <p:nvPr/>
        </p:nvPicPr>
        <p:blipFill>
          <a:blip r:embed="rId3"/>
          <a:stretch>
            <a:fillRect/>
          </a:stretch>
        </p:blipFill>
        <p:spPr>
          <a:xfrm>
            <a:off x="1097279" y="3363409"/>
            <a:ext cx="10115203" cy="1929313"/>
          </a:xfrm>
          <a:prstGeom prst="rect">
            <a:avLst/>
          </a:prstGeom>
        </p:spPr>
      </p:pic>
    </p:spTree>
    <p:extLst>
      <p:ext uri="{BB962C8B-B14F-4D97-AF65-F5344CB8AC3E}">
        <p14:creationId xmlns:p14="http://schemas.microsoft.com/office/powerpoint/2010/main" val="211759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pic>
        <p:nvPicPr>
          <p:cNvPr id="5" name="コンテンツ プレースホルダー 4"/>
          <p:cNvPicPr>
            <a:picLocks noGrp="1" noChangeAspect="1"/>
          </p:cNvPicPr>
          <p:nvPr>
            <p:ph idx="1"/>
          </p:nvPr>
        </p:nvPicPr>
        <p:blipFill>
          <a:blip r:embed="rId2"/>
          <a:stretch>
            <a:fillRect/>
          </a:stretch>
        </p:blipFill>
        <p:spPr>
          <a:xfrm>
            <a:off x="2335474" y="1838907"/>
            <a:ext cx="7142738" cy="2021760"/>
          </a:xfrm>
          <a:prstGeom prst="rect">
            <a:avLst/>
          </a:prstGeom>
        </p:spPr>
      </p:pic>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21</a:t>
            </a:fld>
            <a:endParaRPr lang="ja-JP" altLang="en-US"/>
          </a:p>
        </p:txBody>
      </p:sp>
      <p:pic>
        <p:nvPicPr>
          <p:cNvPr id="6" name="図 5"/>
          <p:cNvPicPr>
            <a:picLocks noChangeAspect="1"/>
          </p:cNvPicPr>
          <p:nvPr/>
        </p:nvPicPr>
        <p:blipFill rotWithShape="1">
          <a:blip r:embed="rId3"/>
          <a:srcRect r="9591"/>
          <a:stretch/>
        </p:blipFill>
        <p:spPr>
          <a:xfrm>
            <a:off x="2598832" y="4452926"/>
            <a:ext cx="6616021" cy="1720440"/>
          </a:xfrm>
          <a:prstGeom prst="rect">
            <a:avLst/>
          </a:prstGeom>
        </p:spPr>
      </p:pic>
      <p:sp>
        <p:nvSpPr>
          <p:cNvPr id="7" name="テキスト ボックス 6"/>
          <p:cNvSpPr txBox="1"/>
          <p:nvPr/>
        </p:nvSpPr>
        <p:spPr>
          <a:xfrm>
            <a:off x="4855766" y="1284015"/>
            <a:ext cx="1992418" cy="369332"/>
          </a:xfrm>
          <a:prstGeom prst="rect">
            <a:avLst/>
          </a:prstGeom>
          <a:noFill/>
        </p:spPr>
        <p:txBody>
          <a:bodyPr wrap="square" rtlCol="0">
            <a:spAutoFit/>
          </a:bodyPr>
          <a:lstStyle/>
          <a:p>
            <a:r>
              <a:rPr kumimoji="1" lang="ja-JP" altLang="en-US" smtClean="0"/>
              <a:t>サーバ単体テスト</a:t>
            </a:r>
            <a:endParaRPr kumimoji="1" lang="ja-JP" altLang="en-US"/>
          </a:p>
        </p:txBody>
      </p:sp>
      <p:sp>
        <p:nvSpPr>
          <p:cNvPr id="8" name="テキスト ボックス 7"/>
          <p:cNvSpPr txBox="1"/>
          <p:nvPr/>
        </p:nvSpPr>
        <p:spPr>
          <a:xfrm>
            <a:off x="5036998" y="3967107"/>
            <a:ext cx="1629953" cy="379379"/>
          </a:xfrm>
          <a:prstGeom prst="rect">
            <a:avLst/>
          </a:prstGeom>
          <a:noFill/>
        </p:spPr>
        <p:txBody>
          <a:bodyPr wrap="square" rtlCol="0">
            <a:spAutoFit/>
          </a:bodyPr>
          <a:lstStyle/>
          <a:p>
            <a:r>
              <a:rPr kumimoji="1" lang="en-US" altLang="ja-JP" smtClean="0"/>
              <a:t>Yolo</a:t>
            </a:r>
            <a:r>
              <a:rPr kumimoji="1" lang="ja-JP" altLang="en-US" smtClean="0"/>
              <a:t>単体テスト</a:t>
            </a:r>
            <a:endParaRPr kumimoji="1" lang="ja-JP" altLang="en-US"/>
          </a:p>
        </p:txBody>
      </p:sp>
    </p:spTree>
    <p:extLst>
      <p:ext uri="{BB962C8B-B14F-4D97-AF65-F5344CB8AC3E}">
        <p14:creationId xmlns:p14="http://schemas.microsoft.com/office/powerpoint/2010/main" val="45651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22</a:t>
            </a:fld>
            <a:endParaRPr lang="ja-JP" altLang="en-US"/>
          </a:p>
        </p:txBody>
      </p:sp>
      <p:sp>
        <p:nvSpPr>
          <p:cNvPr id="7" name="テキスト ボックス 6"/>
          <p:cNvSpPr txBox="1"/>
          <p:nvPr/>
        </p:nvSpPr>
        <p:spPr>
          <a:xfrm>
            <a:off x="4923945" y="1355984"/>
            <a:ext cx="2518676" cy="369332"/>
          </a:xfrm>
          <a:prstGeom prst="rect">
            <a:avLst/>
          </a:prstGeom>
          <a:noFill/>
        </p:spPr>
        <p:txBody>
          <a:bodyPr wrap="square" rtlCol="0">
            <a:spAutoFit/>
          </a:bodyPr>
          <a:lstStyle/>
          <a:p>
            <a:r>
              <a:rPr lang="ja-JP" altLang="en-US" smtClean="0"/>
              <a:t>決済システム</a:t>
            </a:r>
            <a:r>
              <a:rPr kumimoji="1" lang="ja-JP" altLang="en-US" smtClean="0"/>
              <a:t>単体テスト</a:t>
            </a:r>
            <a:endParaRPr kumimoji="1" lang="ja-JP" altLang="en-US"/>
          </a:p>
        </p:txBody>
      </p:sp>
      <p:sp>
        <p:nvSpPr>
          <p:cNvPr id="8" name="テキスト ボックス 7"/>
          <p:cNvSpPr txBox="1"/>
          <p:nvPr/>
        </p:nvSpPr>
        <p:spPr>
          <a:xfrm>
            <a:off x="4982595" y="4665237"/>
            <a:ext cx="2401376" cy="379379"/>
          </a:xfrm>
          <a:prstGeom prst="rect">
            <a:avLst/>
          </a:prstGeom>
          <a:noFill/>
        </p:spPr>
        <p:txBody>
          <a:bodyPr wrap="square" rtlCol="0">
            <a:spAutoFit/>
          </a:bodyPr>
          <a:lstStyle/>
          <a:p>
            <a:r>
              <a:rPr lang="ja-JP" altLang="en-US" smtClean="0"/>
              <a:t>商品情報</a:t>
            </a:r>
            <a:r>
              <a:rPr lang="en-US" altLang="ja-JP" smtClean="0"/>
              <a:t>DB</a:t>
            </a:r>
            <a:r>
              <a:rPr kumimoji="1" lang="ja-JP" altLang="en-US" smtClean="0"/>
              <a:t>単体テスト</a:t>
            </a:r>
            <a:endParaRPr kumimoji="1" lang="ja-JP" altLang="en-US"/>
          </a:p>
        </p:txBody>
      </p:sp>
      <p:pic>
        <p:nvPicPr>
          <p:cNvPr id="9" name="図 8"/>
          <p:cNvPicPr>
            <a:picLocks noChangeAspect="1"/>
          </p:cNvPicPr>
          <p:nvPr/>
        </p:nvPicPr>
        <p:blipFill>
          <a:blip r:embed="rId2"/>
          <a:stretch>
            <a:fillRect/>
          </a:stretch>
        </p:blipFill>
        <p:spPr>
          <a:xfrm>
            <a:off x="2855195" y="1807809"/>
            <a:ext cx="6656176" cy="2692440"/>
          </a:xfrm>
          <a:prstGeom prst="rect">
            <a:avLst/>
          </a:prstGeom>
        </p:spPr>
      </p:pic>
      <p:pic>
        <p:nvPicPr>
          <p:cNvPr id="10" name="図 9"/>
          <p:cNvPicPr>
            <a:picLocks noChangeAspect="1"/>
          </p:cNvPicPr>
          <p:nvPr/>
        </p:nvPicPr>
        <p:blipFill>
          <a:blip r:embed="rId3"/>
          <a:stretch>
            <a:fillRect/>
          </a:stretch>
        </p:blipFill>
        <p:spPr>
          <a:xfrm>
            <a:off x="2801673" y="5209602"/>
            <a:ext cx="6763219" cy="748440"/>
          </a:xfrm>
          <a:prstGeom prst="rect">
            <a:avLst/>
          </a:prstGeom>
        </p:spPr>
      </p:pic>
    </p:spTree>
    <p:extLst>
      <p:ext uri="{BB962C8B-B14F-4D97-AF65-F5344CB8AC3E}">
        <p14:creationId xmlns:p14="http://schemas.microsoft.com/office/powerpoint/2010/main" val="207918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結合テスト・総合テスト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23</a:t>
            </a:fld>
            <a:endParaRPr lang="ja-JP" altLang="en-US"/>
          </a:p>
        </p:txBody>
      </p:sp>
    </p:spTree>
    <p:extLst>
      <p:ext uri="{BB962C8B-B14F-4D97-AF65-F5344CB8AC3E}">
        <p14:creationId xmlns:p14="http://schemas.microsoft.com/office/powerpoint/2010/main" val="387440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2273731" y="1804644"/>
            <a:ext cx="7705497" cy="4451253"/>
          </a:xfrm>
          <a:prstGeom prst="rect">
            <a:avLst/>
          </a:prstGeom>
        </p:spPr>
      </p:pic>
    </p:spTree>
    <p:extLst>
      <p:ext uri="{BB962C8B-B14F-4D97-AF65-F5344CB8AC3E}">
        <p14:creationId xmlns:p14="http://schemas.microsoft.com/office/powerpoint/2010/main" val="356665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2936412" y="1848730"/>
            <a:ext cx="6380135" cy="4499685"/>
          </a:xfrm>
          <a:prstGeom prst="rect">
            <a:avLst/>
          </a:prstGeom>
        </p:spPr>
      </p:pic>
    </p:spTree>
    <p:extLst>
      <p:ext uri="{BB962C8B-B14F-4D97-AF65-F5344CB8AC3E}">
        <p14:creationId xmlns:p14="http://schemas.microsoft.com/office/powerpoint/2010/main" val="3816697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総合テスト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26</a:t>
            </a:fld>
            <a:endParaRPr lang="ja-JP" altLang="en-US"/>
          </a:p>
        </p:txBody>
      </p:sp>
      <p:pic>
        <p:nvPicPr>
          <p:cNvPr id="5" name="図 4"/>
          <p:cNvPicPr>
            <a:picLocks noChangeAspect="1"/>
          </p:cNvPicPr>
          <p:nvPr/>
        </p:nvPicPr>
        <p:blipFill>
          <a:blip r:embed="rId2"/>
          <a:stretch>
            <a:fillRect/>
          </a:stretch>
        </p:blipFill>
        <p:spPr>
          <a:xfrm>
            <a:off x="1134959" y="2173396"/>
            <a:ext cx="9983041" cy="3461285"/>
          </a:xfrm>
          <a:prstGeom prst="rect">
            <a:avLst/>
          </a:prstGeom>
        </p:spPr>
      </p:pic>
    </p:spTree>
    <p:extLst>
      <p:ext uri="{BB962C8B-B14F-4D97-AF65-F5344CB8AC3E}">
        <p14:creationId xmlns:p14="http://schemas.microsoft.com/office/powerpoint/2010/main" val="525439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評価・考察</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27</a:t>
            </a:fld>
            <a:endParaRPr lang="ja-JP" altLang="en-US"/>
          </a:p>
        </p:txBody>
      </p:sp>
    </p:spTree>
    <p:extLst>
      <p:ext uri="{BB962C8B-B14F-4D97-AF65-F5344CB8AC3E}">
        <p14:creationId xmlns:p14="http://schemas.microsoft.com/office/powerpoint/2010/main" val="391742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0676878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28</a:t>
            </a:fld>
            <a:endParaRPr lang="ja-JP" altLang="en-US"/>
          </a:p>
        </p:txBody>
      </p:sp>
    </p:spTree>
    <p:extLst>
      <p:ext uri="{BB962C8B-B14F-4D97-AF65-F5344CB8AC3E}">
        <p14:creationId xmlns:p14="http://schemas.microsoft.com/office/powerpoint/2010/main" val="259144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058399" cy="4023360"/>
          </a:xfrm>
        </p:spPr>
        <p:txBody>
          <a:bodyPr>
            <a:noAutofit/>
          </a:bodyPr>
          <a:lstStyle/>
          <a:p>
            <a:r>
              <a:rPr lang="ja-JP" altLang="en-US" sz="2800"/>
              <a:t>少子高齢化によって働き手が減少しつつある今日のスーパーでは</a:t>
            </a:r>
            <a:r>
              <a:rPr lang="ja-JP" altLang="en-US" sz="2800" smtClean="0"/>
              <a:t>、従業員</a:t>
            </a:r>
            <a:r>
              <a:rPr lang="ja-JP" altLang="en-US" sz="2800"/>
              <a:t>の数が少なくても経営できるようにセルフレジの導入を進めている</a:t>
            </a:r>
            <a:r>
              <a:rPr lang="ja-JP" altLang="en-US" sz="2800" smtClean="0"/>
              <a:t>。</a:t>
            </a:r>
            <a:endParaRPr lang="en-US" altLang="ja-JP" sz="2800"/>
          </a:p>
        </p:txBody>
      </p:sp>
      <p:sp>
        <p:nvSpPr>
          <p:cNvPr id="5" name="正方形/長方形 4"/>
          <p:cNvSpPr/>
          <p:nvPr/>
        </p:nvSpPr>
        <p:spPr>
          <a:xfrm>
            <a:off x="1097280" y="3403947"/>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a:solidFill>
                  <a:prstClr val="black">
                    <a:lumMod val="75000"/>
                    <a:lumOff val="25000"/>
                  </a:prstClr>
                </a:solidFill>
              </a:rPr>
              <a:t>厚生労働省の統計では生産年齢人口</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2017</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:6,530</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2025</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:6,082</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2040</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:5,245</a:t>
            </a:r>
            <a:r>
              <a:rPr lang="ja-JP" altLang="en-US" sz="2800" spc="300">
                <a:solidFill>
                  <a:prstClr val="black">
                    <a:lumMod val="75000"/>
                    <a:lumOff val="25000"/>
                  </a:prstClr>
                </a:solidFill>
              </a:rPr>
              <a:t>万人 までに</a:t>
            </a:r>
            <a:r>
              <a:rPr lang="ja-JP" altLang="en-US" sz="2800" spc="300">
                <a:solidFill>
                  <a:srgbClr val="C00000"/>
                </a:solidFill>
              </a:rPr>
              <a:t>減少</a:t>
            </a:r>
            <a:r>
              <a:rPr lang="ja-JP" altLang="en-US" sz="2800" spc="300">
                <a:solidFill>
                  <a:prstClr val="black">
                    <a:lumMod val="75000"/>
                    <a:lumOff val="25000"/>
                  </a:prstClr>
                </a:solidFill>
              </a:rPr>
              <a:t>する見込み</a:t>
            </a:r>
            <a:endParaRPr lang="en-US" altLang="ja-JP" sz="2800" spc="300">
              <a:solidFill>
                <a:prstClr val="black">
                  <a:lumMod val="75000"/>
                  <a:lumOff val="25000"/>
                </a:prstClr>
              </a:solidFill>
            </a:endParaRPr>
          </a:p>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46928" y="3770714"/>
            <a:ext cx="2791326" cy="188967"/>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29</a:t>
            </a:fld>
            <a:endParaRPr kumimoji="1" lang="ja-JP" altLang="en-US" sz="3200"/>
          </a:p>
        </p:txBody>
      </p:sp>
      <p:sp>
        <p:nvSpPr>
          <p:cNvPr id="5" name="テキスト ボックス 4"/>
          <p:cNvSpPr txBox="1"/>
          <p:nvPr/>
        </p:nvSpPr>
        <p:spPr>
          <a:xfrm>
            <a:off x="1097279" y="1865807"/>
            <a:ext cx="2723950" cy="523220"/>
          </a:xfrm>
          <a:prstGeom prst="rect">
            <a:avLst/>
          </a:prstGeom>
          <a:solidFill>
            <a:schemeClr val="bg1">
              <a:lumMod val="95000"/>
            </a:schemeClr>
          </a:solidFill>
        </p:spPr>
        <p:txBody>
          <a:bodyPr wrap="square" rtlCol="0">
            <a:spAutoFit/>
          </a:bodyPr>
          <a:lstStyle/>
          <a:p>
            <a:r>
              <a:rPr lang="ja-JP" altLang="en-US" sz="2800" smtClean="0"/>
              <a:t>店側</a:t>
            </a:r>
            <a:r>
              <a:rPr lang="ja-JP" altLang="en-US" sz="2800" dirty="0"/>
              <a:t>：</a:t>
            </a:r>
            <a:r>
              <a:rPr lang="ja-JP" altLang="en-US" sz="2800" smtClean="0"/>
              <a:t>コスト</a:t>
            </a:r>
            <a:r>
              <a:rPr lang="ja-JP" altLang="en-US" sz="2800" dirty="0" smtClean="0"/>
              <a:t>削減</a:t>
            </a:r>
            <a:endParaRPr kumimoji="1" lang="ja-JP" altLang="en-US" sz="2800" dirty="0"/>
          </a:p>
        </p:txBody>
      </p:sp>
      <p:sp>
        <p:nvSpPr>
          <p:cNvPr id="7" name="テキスト ボックス 6"/>
          <p:cNvSpPr txBox="1"/>
          <p:nvPr/>
        </p:nvSpPr>
        <p:spPr>
          <a:xfrm>
            <a:off x="1097278" y="5341367"/>
            <a:ext cx="3355521" cy="523220"/>
          </a:xfrm>
          <a:prstGeom prst="rect">
            <a:avLst/>
          </a:prstGeom>
          <a:solidFill>
            <a:schemeClr val="bg1">
              <a:lumMod val="95000"/>
            </a:schemeClr>
          </a:solidFill>
        </p:spPr>
        <p:txBody>
          <a:bodyPr wrap="square" rtlCol="0">
            <a:spAutoFit/>
          </a:bodyPr>
          <a:lstStyle/>
          <a:p>
            <a:r>
              <a:rPr lang="ja-JP" altLang="en-US" sz="2800" smtClean="0"/>
              <a:t>ユーザ：時間</a:t>
            </a:r>
            <a:r>
              <a:rPr lang="ja-JP" altLang="en-US" sz="2800" dirty="0" smtClean="0"/>
              <a:t>の短縮</a:t>
            </a:r>
            <a:endParaRPr kumimoji="1" lang="ja-JP" altLang="en-US" sz="2800" dirty="0"/>
          </a:p>
        </p:txBody>
      </p:sp>
      <p:sp>
        <p:nvSpPr>
          <p:cNvPr id="8" name="正方形/長方形 7"/>
          <p:cNvSpPr/>
          <p:nvPr/>
        </p:nvSpPr>
        <p:spPr>
          <a:xfrm>
            <a:off x="1546928" y="4911725"/>
            <a:ext cx="2571550" cy="167832"/>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97279" y="2649868"/>
            <a:ext cx="10115204" cy="2492990"/>
          </a:xfrm>
          <a:prstGeom prst="rect">
            <a:avLst/>
          </a:prstGeom>
          <a:noFill/>
        </p:spPr>
        <p:txBody>
          <a:bodyPr wrap="square">
            <a:spAutoFit/>
          </a:bodyPr>
          <a:lstStyle/>
          <a:p>
            <a:r>
              <a:rPr lang="ja-JP" altLang="en-US" sz="2400" spc="300" dirty="0"/>
              <a:t>セルフレジ</a:t>
            </a:r>
            <a:r>
              <a:rPr lang="en-US" altLang="ja-JP" sz="2400" spc="300" dirty="0"/>
              <a:t>1</a:t>
            </a:r>
            <a:r>
              <a:rPr lang="ja-JP" altLang="en-US" sz="2400" spc="300" dirty="0"/>
              <a:t>セットを購入するのにかかる値段</a:t>
            </a:r>
            <a:endParaRPr lang="en-US" altLang="ja-JP" sz="2400" spc="300" dirty="0"/>
          </a:p>
          <a:p>
            <a:pPr lvl="1"/>
            <a:r>
              <a:rPr lang="ja-JP" altLang="en-US" sz="2400" spc="300" smtClean="0"/>
              <a:t>約</a:t>
            </a:r>
            <a:r>
              <a:rPr lang="en-US" altLang="ja-JP" sz="2400" spc="300" smtClean="0"/>
              <a:t>1,875,000</a:t>
            </a:r>
            <a:r>
              <a:rPr lang="ja-JP" altLang="en-US" sz="2400" spc="300" smtClean="0"/>
              <a:t>（登録機）</a:t>
            </a:r>
            <a:r>
              <a:rPr lang="en-US" altLang="ja-JP" sz="2400" spc="300" smtClean="0"/>
              <a:t>+</a:t>
            </a:r>
            <a:r>
              <a:rPr lang="ja-JP" altLang="en-US" sz="2400" spc="300" smtClean="0"/>
              <a:t>約</a:t>
            </a:r>
            <a:r>
              <a:rPr lang="en-US" altLang="ja-JP" sz="2400" spc="300" smtClean="0"/>
              <a:t>2,750,000</a:t>
            </a:r>
            <a:r>
              <a:rPr lang="ja-JP" altLang="en-US" sz="2400" spc="300" smtClean="0"/>
              <a:t>円（精算機） </a:t>
            </a:r>
            <a:r>
              <a:rPr lang="en-US" altLang="ja-JP" sz="2400" spc="300" smtClean="0"/>
              <a:t>* 7</a:t>
            </a:r>
            <a:r>
              <a:rPr lang="ja-JP" altLang="en-US" sz="2400" spc="300" smtClean="0"/>
              <a:t>台 </a:t>
            </a:r>
            <a:r>
              <a:rPr lang="en-US" altLang="ja-JP" sz="2400" spc="300" smtClean="0"/>
              <a:t>= </a:t>
            </a:r>
            <a:r>
              <a:rPr lang="en-US" altLang="ja-JP" sz="3200" spc="300" smtClean="0"/>
              <a:t>21,125,000</a:t>
            </a:r>
            <a:r>
              <a:rPr lang="ja-JP" altLang="en-US" sz="3200" spc="300" smtClean="0"/>
              <a:t>円</a:t>
            </a:r>
            <a:endParaRPr lang="en-US" altLang="ja-JP" sz="2400" spc="300" dirty="0"/>
          </a:p>
          <a:p>
            <a:r>
              <a:rPr lang="en-US" altLang="ja-JP" sz="2400" spc="300" dirty="0"/>
              <a:t>Web</a:t>
            </a:r>
            <a:r>
              <a:rPr lang="ja-JP" altLang="en-US" sz="2400" spc="300" dirty="0"/>
              <a:t>カメラを使用し、本システムを導入した場合にかかる機材の費用</a:t>
            </a:r>
            <a:endParaRPr lang="en-US" altLang="ja-JP" sz="2400" spc="300" dirty="0"/>
          </a:p>
          <a:p>
            <a:pPr lvl="1"/>
            <a:r>
              <a:rPr lang="ja-JP" altLang="en-US" sz="2000" spc="300" smtClean="0"/>
              <a:t>約</a:t>
            </a:r>
            <a:r>
              <a:rPr lang="en-US" altLang="ja-JP" sz="2000" spc="300" smtClean="0"/>
              <a:t>150,000</a:t>
            </a:r>
            <a:r>
              <a:rPr lang="ja-JP" altLang="en-US" sz="2000" spc="300" smtClean="0"/>
              <a:t>（サーバ代）</a:t>
            </a:r>
            <a:r>
              <a:rPr lang="en-US" altLang="ja-JP" sz="2000" spc="300" smtClean="0"/>
              <a:t>+</a:t>
            </a:r>
            <a:r>
              <a:rPr lang="ja-JP" altLang="en-US" sz="2000" spc="300" smtClean="0"/>
              <a:t>約</a:t>
            </a:r>
            <a:r>
              <a:rPr lang="en-US" altLang="ja-JP" sz="2000" spc="300" smtClean="0"/>
              <a:t>9</a:t>
            </a:r>
            <a:r>
              <a:rPr lang="en-US" altLang="ja-JP" sz="2000" spc="300"/>
              <a:t>,</a:t>
            </a:r>
            <a:r>
              <a:rPr lang="en-US" altLang="ja-JP" sz="2000" spc="300" smtClean="0"/>
              <a:t>200</a:t>
            </a:r>
            <a:r>
              <a:rPr lang="ja-JP" altLang="en-US" sz="2000" spc="300" smtClean="0"/>
              <a:t>円（周辺機器） </a:t>
            </a:r>
            <a:r>
              <a:rPr lang="en-US" altLang="ja-JP" sz="2000" spc="300" smtClean="0"/>
              <a:t>* 90</a:t>
            </a:r>
            <a:r>
              <a:rPr lang="ja-JP" altLang="en-US" sz="2000" spc="300" dirty="0" smtClean="0"/>
              <a:t>個（カゴの個数） </a:t>
            </a:r>
            <a:r>
              <a:rPr lang="en-US" altLang="ja-JP" sz="2000" spc="300"/>
              <a:t>= </a:t>
            </a:r>
            <a:r>
              <a:rPr lang="en-US" altLang="ja-JP" sz="3200" spc="300" smtClean="0"/>
              <a:t>978,000</a:t>
            </a:r>
            <a:r>
              <a:rPr lang="ja-JP" altLang="en-US" sz="3200" spc="300" smtClean="0"/>
              <a:t>円</a:t>
            </a:r>
            <a:endParaRPr lang="en-US" altLang="ja-JP" sz="2400" spc="3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デモンストレーション</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931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smtClean="0"/>
              <a:t>&lt;</a:t>
            </a:r>
            <a:r>
              <a:rPr lang="ja-JP" altLang="en-US" sz="2800" b="1" smtClean="0"/>
              <a:t>目的</a:t>
            </a:r>
            <a:r>
              <a:rPr lang="en-US" altLang="ja-JP" sz="2800" b="1" smtClean="0"/>
              <a:t>&gt;</a:t>
            </a:r>
          </a:p>
          <a:p>
            <a:r>
              <a:rPr lang="ja-JP" altLang="en-US" sz="2800" smtClean="0"/>
              <a:t>既存の無人レジ店舗のような複雑で高価なシステムではなく、</a:t>
            </a:r>
            <a:endParaRPr lang="en-US" altLang="ja-JP" sz="2800" smtClean="0"/>
          </a:p>
          <a:p>
            <a:r>
              <a:rPr lang="ja-JP" altLang="en-US" sz="2800" smtClean="0"/>
              <a:t>中</a:t>
            </a:r>
            <a:r>
              <a:rPr lang="ja-JP" altLang="en-US" sz="2800" dirty="0" smtClean="0"/>
              <a:t>小店でも導入できる安価なシステムの作成</a:t>
            </a:r>
            <a:endParaRPr lang="en-US" altLang="ja-JP" sz="2800" dirty="0" smtClean="0"/>
          </a:p>
          <a:p>
            <a:endParaRPr lang="en-US" altLang="ja-JP" sz="2800" dirty="0" smtClean="0"/>
          </a:p>
          <a:p>
            <a:r>
              <a:rPr lang="en-US" altLang="ja-JP" sz="2800" b="1" dirty="0" smtClean="0"/>
              <a:t>&lt;</a:t>
            </a:r>
            <a:r>
              <a:rPr lang="ja-JP" altLang="en-US" sz="2800" b="1" dirty="0" smtClean="0"/>
              <a:t>目標</a:t>
            </a:r>
            <a:r>
              <a:rPr lang="en-US" altLang="ja-JP" sz="2800" b="1" dirty="0" smtClean="0"/>
              <a:t>&gt;</a:t>
            </a:r>
          </a:p>
          <a:p>
            <a:r>
              <a:rPr lang="ja-JP" altLang="en-US" sz="2800" spc="0" dirty="0" smtClean="0"/>
              <a:t>ラズベリー</a:t>
            </a:r>
            <a:r>
              <a:rPr lang="ja-JP" altLang="en-US" sz="2800" spc="0" dirty="0"/>
              <a:t>パイ</a:t>
            </a:r>
            <a:r>
              <a:rPr lang="ja-JP" altLang="en-US" sz="2800" spc="0" dirty="0" smtClean="0"/>
              <a:t>と</a:t>
            </a:r>
            <a:r>
              <a:rPr lang="en-US" altLang="ja-JP" sz="2800" spc="0" dirty="0" smtClean="0"/>
              <a:t>Web</a:t>
            </a:r>
            <a:r>
              <a:rPr lang="ja-JP" altLang="en-US" sz="2800" spc="0" dirty="0" smtClean="0"/>
              <a:t>カメラを使用し、商品をバーコードの</a:t>
            </a:r>
            <a:r>
              <a:rPr lang="ja-JP" altLang="en-US" sz="2800" spc="0" smtClean="0"/>
              <a:t>番号で判断</a:t>
            </a:r>
            <a:r>
              <a:rPr lang="ja-JP" altLang="en-US" sz="2800" spc="0" dirty="0" smtClean="0"/>
              <a:t>する</a:t>
            </a:r>
            <a:endParaRPr lang="ja-JP" altLang="en-US" sz="2800" spc="0" dirty="0"/>
          </a:p>
          <a:p>
            <a:r>
              <a:rPr kumimoji="1" lang="ja-JP" altLang="en-US" sz="2800" spc="0" dirty="0" smtClean="0"/>
              <a:t>商品の取捨選択から決済に至るまでの一連の流れを行えるシステムの開発</a:t>
            </a:r>
            <a:endParaRPr kumimoji="1" lang="ja-JP" altLang="en-US" sz="2800" spc="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smtClean="0"/>
              <a:t>顧客情報と</a:t>
            </a:r>
            <a:r>
              <a:rPr lang="ja-JP" altLang="en-US" sz="2400"/>
              <a:t>カゴ</a:t>
            </a:r>
            <a:r>
              <a:rPr kumimoji="1" lang="ja-JP" altLang="en-US" sz="2400" smtClean="0"/>
              <a:t>情報を結びつける</a:t>
            </a:r>
            <a:endParaRPr kumimoji="1" lang="ja-JP" altLang="en-US" sz="2400"/>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smtClean="0"/>
              <a:t>決済</a:t>
            </a:r>
            <a:endParaRPr kumimoji="1" lang="ja-JP" altLang="en-US" sz="2400"/>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smtClean="0"/>
              <a:t>カゴ上で商品情報取得</a:t>
            </a:r>
            <a:endParaRPr kumimoji="1" lang="ja-JP" altLang="en-US" sz="2400"/>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9152781"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751364" y="4572903"/>
            <a:ext cx="5706836"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2607935" y="1829597"/>
            <a:ext cx="1735968" cy="14624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3"/>
            <a:ext cx="10058400" cy="1083063"/>
          </a:xfrm>
        </p:spPr>
        <p:txBody>
          <a:bodyPr/>
          <a:lstStyle/>
          <a:p>
            <a:r>
              <a:rPr lang="ja-JP" altLang="en-US" smtClean="0"/>
              <a:t>画像</a:t>
            </a:r>
            <a:r>
              <a:rPr lang="ja-JP" altLang="en-US"/>
              <a:t>送信システムと各種センサ</a:t>
            </a:r>
            <a:endParaRPr kumimoji="1" lang="ja-JP" altLang="en-US"/>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410" y="1929801"/>
            <a:ext cx="1511105" cy="151110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330" y="4384140"/>
            <a:ext cx="1088120" cy="643410"/>
          </a:xfrm>
          <a:prstGeom prst="rect">
            <a:avLst/>
          </a:prstGeom>
        </p:spPr>
      </p:pic>
      <p:sp>
        <p:nvSpPr>
          <p:cNvPr id="11" name="正方形/長方形 10"/>
          <p:cNvSpPr/>
          <p:nvPr/>
        </p:nvSpPr>
        <p:spPr>
          <a:xfrm>
            <a:off x="3822864" y="4841259"/>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ひずみゲージ</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8386" y="4572903"/>
            <a:ext cx="2163022" cy="2163022"/>
          </a:xfrm>
          <a:prstGeom prst="rect">
            <a:avLst/>
          </a:prstGeom>
        </p:spPr>
      </p:pic>
      <p:sp>
        <p:nvSpPr>
          <p:cNvPr id="12" name="テキスト ボックス 11"/>
          <p:cNvSpPr txBox="1"/>
          <p:nvPr/>
        </p:nvSpPr>
        <p:spPr>
          <a:xfrm>
            <a:off x="979653" y="3874958"/>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超音波センサ</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7" name="テキスト ボックス 16"/>
          <p:cNvSpPr txBox="1"/>
          <p:nvPr/>
        </p:nvSpPr>
        <p:spPr>
          <a:xfrm>
            <a:off x="4610513" y="1744032"/>
            <a:ext cx="17323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WEB</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カメラ</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3" name="正方形/長方形 12"/>
          <p:cNvSpPr/>
          <p:nvPr/>
        </p:nvSpPr>
        <p:spPr>
          <a:xfrm>
            <a:off x="4851423" y="3927021"/>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4" name="テキスト ボックス 13"/>
          <p:cNvSpPr txBox="1"/>
          <p:nvPr/>
        </p:nvSpPr>
        <p:spPr>
          <a:xfrm>
            <a:off x="5827196" y="3716517"/>
            <a:ext cx="14287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バーコード</a:t>
            </a: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 name="正方形/長方形 14"/>
          <p:cNvSpPr/>
          <p:nvPr/>
        </p:nvSpPr>
        <p:spPr>
          <a:xfrm>
            <a:off x="4965864" y="3921893"/>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5391834" y="3069788"/>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822864" y="4841258"/>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4" name="Picture 10" descr="https://1.bp.blogspot.com/-65XO6-LHzX0/XOdok0AgpzI/AAAAAAABS9E/0zYxUYo-Bc8j4knBUKg9CmuotJQu29HyACLcBGAs/s800/led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8919" y="3003342"/>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839" y="2998491"/>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6542" y="2998491"/>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6655780" y="2520422"/>
            <a:ext cx="7269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LED</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0333" y="3382479"/>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10114352" y="1735867"/>
            <a:ext cx="1624065"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9211727" y="2778509"/>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9089462" y="4691113"/>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7352723" y="1969336"/>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9052877" y="5634514"/>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Yes or No</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2" name="Picture 18" descr="https://images-na.ssl-images-amazon.com/images/I/51BA1m4SS6L._AC_SL1000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846" y="3051318"/>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880682" y="2572025"/>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バッテリー</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5</a:t>
            </a:fld>
            <a:endParaRPr kumimoji="1" lang="ja-JP" altLang="en-US"/>
          </a:p>
        </p:txBody>
      </p:sp>
    </p:spTree>
    <p:extLst>
      <p:ext uri="{BB962C8B-B14F-4D97-AF65-F5344CB8AC3E}">
        <p14:creationId xmlns:p14="http://schemas.microsoft.com/office/powerpoint/2010/main" val="4164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システムの設計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6</a:t>
            </a:fld>
            <a:endParaRPr lang="ja-JP" altLang="en-US"/>
          </a:p>
        </p:txBody>
      </p:sp>
    </p:spTree>
    <p:extLst>
      <p:ext uri="{BB962C8B-B14F-4D97-AF65-F5344CB8AC3E}">
        <p14:creationId xmlns:p14="http://schemas.microsoft.com/office/powerpoint/2010/main" val="153834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研究方針</a:t>
            </a:r>
            <a:r>
              <a:rPr kumimoji="1" lang="en-US" altLang="ja-JP" smtClean="0"/>
              <a:t/>
            </a:r>
            <a:br>
              <a:rPr kumimoji="1" lang="en-US" altLang="ja-JP" smtClean="0"/>
            </a:br>
            <a:r>
              <a:rPr kumimoji="1" lang="en-US" altLang="ja-JP" smtClean="0"/>
              <a:t>V</a:t>
            </a:r>
            <a:r>
              <a:rPr kumimoji="1" lang="ja-JP" altLang="en-US" smtClean="0"/>
              <a:t>字開発モデル</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57823" y="1251762"/>
            <a:ext cx="6512598" cy="5066660"/>
          </a:xfrm>
        </p:spPr>
      </p:pic>
      <p:sp>
        <p:nvSpPr>
          <p:cNvPr id="3" name="角丸四角形 2"/>
          <p:cNvSpPr/>
          <p:nvPr/>
        </p:nvSpPr>
        <p:spPr>
          <a:xfrm>
            <a:off x="6438974" y="1309817"/>
            <a:ext cx="2457450" cy="129383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92072" y="2645262"/>
            <a:ext cx="2457450" cy="119673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145128" y="2645263"/>
            <a:ext cx="738664" cy="1375845"/>
          </a:xfrm>
          <a:prstGeom prst="rect">
            <a:avLst/>
          </a:prstGeom>
          <a:noFill/>
        </p:spPr>
        <p:txBody>
          <a:bodyPr vert="eaVert" wrap="square" rtlCol="0">
            <a:spAutoFit/>
          </a:bodyPr>
          <a:lstStyle/>
          <a:p>
            <a:r>
              <a:rPr kumimoji="1" lang="ja-JP" altLang="en-US" smtClean="0"/>
              <a:t>真鍋</a:t>
            </a:r>
            <a:endParaRPr kumimoji="1" lang="en-US" altLang="ja-JP" smtClean="0"/>
          </a:p>
          <a:p>
            <a:r>
              <a:rPr kumimoji="1" lang="ja-JP" altLang="en-US" smtClean="0"/>
              <a:t>（エッジ側）</a:t>
            </a:r>
            <a:endParaRPr kumimoji="1" lang="ja-JP" altLang="en-US"/>
          </a:p>
        </p:txBody>
      </p:sp>
      <p:sp>
        <p:nvSpPr>
          <p:cNvPr id="8" name="テキスト ボックス 7"/>
          <p:cNvSpPr txBox="1"/>
          <p:nvPr/>
        </p:nvSpPr>
        <p:spPr>
          <a:xfrm>
            <a:off x="8145128" y="1350751"/>
            <a:ext cx="738664" cy="1252896"/>
          </a:xfrm>
          <a:prstGeom prst="rect">
            <a:avLst/>
          </a:prstGeom>
          <a:noFill/>
        </p:spPr>
        <p:txBody>
          <a:bodyPr vert="eaVert" wrap="square" rtlCol="0">
            <a:spAutoFit/>
          </a:bodyPr>
          <a:lstStyle/>
          <a:p>
            <a:r>
              <a:rPr kumimoji="1" lang="ja-JP" altLang="en-US" smtClean="0"/>
              <a:t>段</a:t>
            </a:r>
            <a:r>
              <a:rPr kumimoji="1" lang="ja-JP" altLang="en-US" smtClean="0"/>
              <a:t>原</a:t>
            </a:r>
            <a:endParaRPr kumimoji="1" lang="en-US" altLang="ja-JP" smtClean="0"/>
          </a:p>
          <a:p>
            <a:r>
              <a:rPr kumimoji="1" lang="ja-JP" altLang="en-US" smtClean="0"/>
              <a:t>（サーバ側）</a:t>
            </a:r>
            <a:endParaRPr kumimoji="1" lang="ja-JP" altLang="en-US"/>
          </a:p>
        </p:txBody>
      </p:sp>
      <p:sp>
        <p:nvSpPr>
          <p:cNvPr id="11" name="正方形/長方形 10"/>
          <p:cNvSpPr/>
          <p:nvPr/>
        </p:nvSpPr>
        <p:spPr>
          <a:xfrm>
            <a:off x="0" y="303212"/>
            <a:ext cx="4366054" cy="769441"/>
          </a:xfrm>
          <a:prstGeom prst="rect">
            <a:avLst/>
          </a:prstGeom>
          <a:solidFill>
            <a:schemeClr val="bg1">
              <a:lumMod val="95000"/>
            </a:schemeClr>
          </a:solidFill>
        </p:spPr>
        <p:txBody>
          <a:bodyPr wrap="square">
            <a:spAutoFit/>
          </a:bodyPr>
          <a:lstStyle/>
          <a:p>
            <a:r>
              <a:rPr lang="ja-JP" altLang="en-US" sz="4400" spc="300">
                <a:solidFill>
                  <a:prstClr val="black">
                    <a:lumMod val="75000"/>
                    <a:lumOff val="25000"/>
                  </a:prstClr>
                </a:solidFill>
                <a:latin typeface="Calibri Light" panose="020F0302020204030204"/>
                <a:cs typeface="+mj-cs"/>
              </a:rPr>
              <a:t>ユースケース図</a:t>
            </a:r>
            <a:endParaRPr lang="ja-JP" altLang="en-US" sz="1600"/>
          </a:p>
        </p:txBody>
      </p:sp>
      <p:sp>
        <p:nvSpPr>
          <p:cNvPr id="12" name="角丸四角形 11"/>
          <p:cNvSpPr/>
          <p:nvPr/>
        </p:nvSpPr>
        <p:spPr>
          <a:xfrm>
            <a:off x="6495216" y="3949092"/>
            <a:ext cx="2457450" cy="22622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422128" y="4097723"/>
            <a:ext cx="461665" cy="1759380"/>
          </a:xfrm>
          <a:prstGeom prst="rect">
            <a:avLst/>
          </a:prstGeom>
          <a:noFill/>
        </p:spPr>
        <p:txBody>
          <a:bodyPr vert="eaVert" wrap="square" rtlCol="0">
            <a:spAutoFit/>
          </a:bodyPr>
          <a:lstStyle/>
          <a:p>
            <a:r>
              <a:rPr kumimoji="1" lang="ja-JP" altLang="en-US" smtClean="0"/>
              <a:t>段</a:t>
            </a:r>
            <a:r>
              <a:rPr kumimoji="1" lang="ja-JP" altLang="en-US" smtClean="0"/>
              <a:t>原（サーバ側）</a:t>
            </a:r>
            <a:endParaRPr kumimoji="1" lang="ja-JP" altLang="en-US"/>
          </a:p>
        </p:txBody>
      </p:sp>
    </p:spTree>
    <p:extLst>
      <p:ext uri="{BB962C8B-B14F-4D97-AF65-F5344CB8AC3E}">
        <p14:creationId xmlns:p14="http://schemas.microsoft.com/office/powerpoint/2010/main" val="281592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4557</TotalTime>
  <Words>1547</Words>
  <Application>Microsoft Office PowerPoint</Application>
  <PresentationFormat>ワイド画面</PresentationFormat>
  <Paragraphs>209</Paragraphs>
  <Slides>31</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商品識別システムの開発</vt:lpstr>
      <vt:lpstr>目次</vt:lpstr>
      <vt:lpstr>研究背景</vt:lpstr>
      <vt:lpstr>研究目的・目標</vt:lpstr>
      <vt:lpstr>　　　　　　　　　　　Summary</vt:lpstr>
      <vt:lpstr>画像送信システムと各種センサ</vt:lpstr>
      <vt:lpstr>システムの設計</vt:lpstr>
      <vt:lpstr>研究方針 V字開発モデル</vt:lpstr>
      <vt:lpstr>PowerPoint プレゼンテーション</vt:lpstr>
      <vt:lpstr>PowerPoint プレゼンテーション</vt:lpstr>
      <vt:lpstr>PowerPoint プレゼンテーション</vt:lpstr>
      <vt:lpstr>スケジュール管理</vt:lpstr>
      <vt:lpstr>実装・検証</vt:lpstr>
      <vt:lpstr>実装環境</vt:lpstr>
      <vt:lpstr>使用ライブラリ</vt:lpstr>
      <vt:lpstr>画像送信システムと各種センサ</vt:lpstr>
      <vt:lpstr>エッジ側入出力と各種センサ</vt:lpstr>
      <vt:lpstr>解析システムの実装方法</vt:lpstr>
      <vt:lpstr>単体テスト</vt:lpstr>
      <vt:lpstr>エッジ側　単体テスト</vt:lpstr>
      <vt:lpstr>エッジ側　単体テスト</vt:lpstr>
      <vt:lpstr>サーバ側　単体テスト</vt:lpstr>
      <vt:lpstr>サーバ側　単体テスト</vt:lpstr>
      <vt:lpstr>結合テスト・総合テスト</vt:lpstr>
      <vt:lpstr>結合テスト</vt:lpstr>
      <vt:lpstr>結合テスト</vt:lpstr>
      <vt:lpstr>総合テスト</vt:lpstr>
      <vt:lpstr>評価・考察</vt:lpstr>
      <vt:lpstr>まとめ</vt:lpstr>
      <vt:lpstr>メリット・効果</vt:lpstr>
      <vt:lpstr>デモンストレーション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192</cp:revision>
  <cp:lastPrinted>2019-12-13T05:11:47Z</cp:lastPrinted>
  <dcterms:created xsi:type="dcterms:W3CDTF">2019-10-08T07:00:30Z</dcterms:created>
  <dcterms:modified xsi:type="dcterms:W3CDTF">2020-02-02T15:19:39Z</dcterms:modified>
</cp:coreProperties>
</file>