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 id="2147483792" r:id="rId2"/>
  </p:sldMasterIdLst>
  <p:notesMasterIdLst>
    <p:notesMasterId r:id="rId13"/>
  </p:notesMasterIdLst>
  <p:handoutMasterIdLst>
    <p:handoutMasterId r:id="rId14"/>
  </p:handoutMasterIdLst>
  <p:sldIdLst>
    <p:sldId id="256" r:id="rId3"/>
    <p:sldId id="257" r:id="rId4"/>
    <p:sldId id="286" r:id="rId5"/>
    <p:sldId id="285" r:id="rId6"/>
    <p:sldId id="296" r:id="rId7"/>
    <p:sldId id="294" r:id="rId8"/>
    <p:sldId id="282" r:id="rId9"/>
    <p:sldId id="287" r:id="rId10"/>
    <p:sldId id="292" r:id="rId11"/>
    <p:sldId id="281"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9EDE6FEE-ACEB-4DF3-8363-DEEB0A1BF61B}">
          <p14:sldIdLst>
            <p14:sldId id="256"/>
            <p14:sldId id="257"/>
            <p14:sldId id="286"/>
            <p14:sldId id="285"/>
            <p14:sldId id="296"/>
            <p14:sldId id="294"/>
            <p14:sldId id="282"/>
            <p14:sldId id="287"/>
            <p14:sldId id="292"/>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66"/>
    <a:srgbClr val="1CADE4"/>
    <a:srgbClr val="FFFFCC"/>
    <a:srgbClr val="FFCC00"/>
    <a:srgbClr val="FFCC66"/>
    <a:srgbClr val="117EA7"/>
    <a:srgbClr val="99CCFF"/>
    <a:srgbClr val="7E7E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8" autoAdjust="0"/>
    <p:restoredTop sz="86544" autoAdjust="0"/>
  </p:normalViewPr>
  <p:slideViewPr>
    <p:cSldViewPr snapToGrid="0">
      <p:cViewPr varScale="1">
        <p:scale>
          <a:sx n="114" d="100"/>
          <a:sy n="114" d="100"/>
        </p:scale>
        <p:origin x="24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B5C594-2D29-4E0B-97C8-26DB6F73E547}" type="datetimeFigureOut">
              <a:rPr kumimoji="1" lang="ja-JP" altLang="en-US" smtClean="0"/>
              <a:t>2019/12/13</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ED187-8C7B-4258-952C-A742DE331A4A}" type="slidenum">
              <a:rPr kumimoji="1" lang="ja-JP" altLang="en-US" smtClean="0"/>
              <a:t>‹#›</a:t>
            </a:fld>
            <a:endParaRPr kumimoji="1" lang="ja-JP" altLang="en-US"/>
          </a:p>
        </p:txBody>
      </p:sp>
    </p:spTree>
    <p:extLst>
      <p:ext uri="{BB962C8B-B14F-4D97-AF65-F5344CB8AC3E}">
        <p14:creationId xmlns:p14="http://schemas.microsoft.com/office/powerpoint/2010/main" val="281083691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49F128-D4FC-489C-860B-9DD0AB1578C1}" type="datetimeFigureOut">
              <a:rPr kumimoji="1" lang="ja-JP" altLang="en-US" smtClean="0"/>
              <a:t>2019/12/13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05D8A9-7A56-411A-9EF9-F7869DF78C8C}" type="slidenum">
              <a:rPr kumimoji="1" lang="ja-JP" altLang="en-US" smtClean="0"/>
              <a:t>‹#›</a:t>
            </a:fld>
            <a:endParaRPr kumimoji="1" lang="ja-JP" altLang="en-US"/>
          </a:p>
        </p:txBody>
      </p:sp>
    </p:spTree>
    <p:extLst>
      <p:ext uri="{BB962C8B-B14F-4D97-AF65-F5344CB8AC3E}">
        <p14:creationId xmlns:p14="http://schemas.microsoft.com/office/powerpoint/2010/main" val="63737891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これから</a:t>
            </a:r>
            <a:r>
              <a:rPr kumimoji="1" lang="en-US" altLang="ja-JP" dirty="0" smtClean="0"/>
              <a:t>Web</a:t>
            </a:r>
            <a:r>
              <a:rPr kumimoji="1" lang="ja-JP" altLang="en-US" dirty="0" smtClean="0"/>
              <a:t>カメラとセンシング技術を組み合わせたバーコード識別システムの開発について発表します。</a:t>
            </a:r>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25505489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endParaRPr kumimoji="1" lang="ja-JP" altLang="en-US"/>
          </a:p>
        </p:txBody>
      </p:sp>
      <p:sp>
        <p:nvSpPr>
          <p:cNvPr id="5" name="スライド番号プレースホルダー 4"/>
          <p:cNvSpPr>
            <a:spLocks noGrp="1"/>
          </p:cNvSpPr>
          <p:nvPr>
            <p:ph type="sldNum" sz="quarter" idx="11"/>
          </p:nvPr>
        </p:nvSpPr>
        <p:spPr/>
        <p:txBody>
          <a:bodyPr/>
          <a:lstStyle/>
          <a:p>
            <a:fld id="{1705D8A9-7A56-411A-9EF9-F7869DF78C8C}" type="slidenum">
              <a:rPr kumimoji="1" lang="ja-JP" altLang="en-US" smtClean="0"/>
              <a:t>10</a:t>
            </a:fld>
            <a:endParaRPr kumimoji="1" lang="ja-JP" altLang="en-US"/>
          </a:p>
        </p:txBody>
      </p:sp>
    </p:spTree>
    <p:extLst>
      <p:ext uri="{BB962C8B-B14F-4D97-AF65-F5344CB8AC3E}">
        <p14:creationId xmlns:p14="http://schemas.microsoft.com/office/powerpoint/2010/main" val="3379758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発表内容はこのようになっています。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794580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研究背景としましては</a:t>
            </a:r>
            <a:r>
              <a:rPr kumimoji="1" lang="en-US" altLang="ja-JP" dirty="0" smtClean="0"/>
              <a:t>…</a:t>
            </a:r>
          </a:p>
          <a:p>
            <a:r>
              <a:rPr kumimoji="1" lang="ja-JP" altLang="en-US" dirty="0" smtClean="0"/>
              <a:t>現在日本では少子高齢化によって働き手が減少しており深刻化しています。この影響は私たちの身の回りにあるところでも表れており、</a:t>
            </a:r>
            <a:endParaRPr kumimoji="1" lang="en-US" altLang="ja-JP" dirty="0" smtClean="0"/>
          </a:p>
          <a:p>
            <a:r>
              <a:rPr kumimoji="1" lang="ja-JP" altLang="en-US" dirty="0" smtClean="0"/>
              <a:t>スーパーマーケットだけでなく小規模</a:t>
            </a:r>
            <a:r>
              <a:rPr kumimoji="1" lang="ja-JP" altLang="en-US" dirty="0" smtClean="0"/>
              <a:t>な小売店</a:t>
            </a:r>
            <a:r>
              <a:rPr kumimoji="1" lang="ja-JP" altLang="en-US" dirty="0" smtClean="0"/>
              <a:t>でも精算の一部を顧客に分担させるセルフレジ</a:t>
            </a:r>
            <a:r>
              <a:rPr kumimoji="1" lang="ja-JP" altLang="en-US" dirty="0" smtClean="0"/>
              <a:t>の導入が進んでいます</a:t>
            </a:r>
            <a:r>
              <a:rPr kumimoji="1" lang="ja-JP" altLang="en-US" dirty="0" smtClean="0"/>
              <a:t>。</a:t>
            </a:r>
            <a:endParaRPr kumimoji="1" lang="en-US" altLang="ja-JP" dirty="0" smtClean="0"/>
          </a:p>
          <a:p>
            <a:r>
              <a:rPr kumimoji="1" lang="ja-JP" altLang="en-US" dirty="0" smtClean="0"/>
              <a:t>厚生労働省の統計では生産年齢人口</a:t>
            </a:r>
            <a:r>
              <a:rPr kumimoji="1" lang="en-US" altLang="ja-JP" dirty="0" smtClean="0"/>
              <a:t>(</a:t>
            </a:r>
            <a:r>
              <a:rPr kumimoji="1" lang="ja-JP" altLang="en-US" dirty="0" smtClean="0"/>
              <a:t>各国の国内で行われている生産活動に就いている中核の労働力となるような年齢の人口のことをいう</a:t>
            </a:r>
            <a:r>
              <a:rPr kumimoji="1" lang="en-US" altLang="ja-JP" dirty="0" smtClean="0"/>
              <a:t>)</a:t>
            </a:r>
          </a:p>
          <a:p>
            <a:r>
              <a:rPr kumimoji="1" lang="ja-JP" altLang="en-US" dirty="0" smtClean="0"/>
              <a:t>が</a:t>
            </a:r>
            <a:r>
              <a:rPr kumimoji="1" lang="en-US" altLang="ja-JP" dirty="0" smtClean="0"/>
              <a:t>2040</a:t>
            </a:r>
            <a:r>
              <a:rPr kumimoji="1" lang="ja-JP" altLang="en-US" dirty="0" smtClean="0"/>
              <a:t>年には</a:t>
            </a:r>
            <a:r>
              <a:rPr kumimoji="1" lang="en-US" altLang="ja-JP" dirty="0" smtClean="0"/>
              <a:t>5000</a:t>
            </a:r>
            <a:r>
              <a:rPr kumimoji="1" lang="ja-JP" altLang="en-US" dirty="0" smtClean="0"/>
              <a:t>万人単位まで減少する見込みといわれています。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4187284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先ほども述べたようにセルフレジの導入が進んでいますが、すべての店で進んでいるわけではありません。</a:t>
            </a:r>
            <a:endParaRPr kumimoji="1" lang="en-US" altLang="ja-JP" dirty="0" smtClean="0"/>
          </a:p>
          <a:p>
            <a:r>
              <a:rPr kumimoji="1" lang="ja-JP" altLang="en-US" dirty="0" smtClean="0"/>
              <a:t>そこで既存の無人レジ店舗のような複雑で高価なシステムではなく、中小店でも導入できる安価なシステムの開発を目的としました。</a:t>
            </a:r>
            <a:endParaRPr kumimoji="1" lang="en-US" altLang="ja-JP" dirty="0" smtClean="0"/>
          </a:p>
          <a:p>
            <a:r>
              <a:rPr kumimoji="1" lang="ja-JP" altLang="en-US" dirty="0" smtClean="0"/>
              <a:t>目的を達成するためラズパイと</a:t>
            </a:r>
            <a:r>
              <a:rPr kumimoji="1" lang="en-US" altLang="ja-JP" dirty="0" smtClean="0"/>
              <a:t>web</a:t>
            </a:r>
            <a:r>
              <a:rPr kumimoji="1" lang="ja-JP" altLang="en-US" dirty="0" smtClean="0"/>
              <a:t>カメラなどを使用して安価に抑えることを目標としています。</a:t>
            </a:r>
            <a:endParaRPr kumimoji="1" lang="en-US" altLang="ja-JP" dirty="0" smtClean="0"/>
          </a:p>
        </p:txBody>
      </p:sp>
      <p:sp>
        <p:nvSpPr>
          <p:cNvPr id="4" name="フッター プレースホルダー 3"/>
          <p:cNvSpPr>
            <a:spLocks noGrp="1"/>
          </p:cNvSpPr>
          <p:nvPr>
            <p:ph type="ftr" sz="quarter" idx="10"/>
          </p:nvPr>
        </p:nvSpPr>
        <p:spPr/>
        <p:txBody>
          <a:bodyPr/>
          <a:lstStyle/>
          <a:p>
            <a:endParaRPr kumimoji="1" lang="ja-JP" altLang="en-US"/>
          </a:p>
        </p:txBody>
      </p:sp>
      <p:sp>
        <p:nvSpPr>
          <p:cNvPr id="5" name="スライド番号プレースホルダー 4"/>
          <p:cNvSpPr>
            <a:spLocks noGrp="1"/>
          </p:cNvSpPr>
          <p:nvPr>
            <p:ph type="sldNum" sz="quarter" idx="11"/>
          </p:nvPr>
        </p:nvSpPr>
        <p:spPr/>
        <p:txBody>
          <a:bodyPr/>
          <a:lstStyle/>
          <a:p>
            <a:fld id="{1705D8A9-7A56-411A-9EF9-F7869DF78C8C}" type="slidenum">
              <a:rPr kumimoji="1" lang="ja-JP" altLang="en-US" smtClean="0"/>
              <a:t>4</a:t>
            </a:fld>
            <a:endParaRPr kumimoji="1" lang="ja-JP" altLang="en-US"/>
          </a:p>
        </p:txBody>
      </p:sp>
    </p:spTree>
    <p:extLst>
      <p:ext uri="{BB962C8B-B14F-4D97-AF65-F5344CB8AC3E}">
        <p14:creationId xmlns:p14="http://schemas.microsoft.com/office/powerpoint/2010/main" val="1799609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現在開発しているシステムの大まかな動きを説明します。</a:t>
            </a:r>
            <a:endParaRPr kumimoji="1" lang="en-US" altLang="ja-JP" dirty="0" smtClean="0"/>
          </a:p>
          <a:p>
            <a:r>
              <a:rPr kumimoji="1" lang="ja-JP" altLang="en-US" dirty="0" smtClean="0"/>
              <a:t>初めに入店時にカートと顧客情報を結びつけます。</a:t>
            </a:r>
            <a:endParaRPr kumimoji="1" lang="en-US" altLang="ja-JP" dirty="0" smtClean="0"/>
          </a:p>
          <a:p>
            <a:r>
              <a:rPr kumimoji="1" lang="ja-JP" altLang="en-US" dirty="0" smtClean="0"/>
              <a:t>次に</a:t>
            </a:r>
            <a:r>
              <a:rPr kumimoji="1" lang="ja-JP" altLang="en-US" dirty="0" smtClean="0"/>
              <a:t>ラズパイなどを用いて</a:t>
            </a:r>
            <a:r>
              <a:rPr kumimoji="1" lang="ja-JP" altLang="en-US" dirty="0" smtClean="0"/>
              <a:t>カート内のみで購入商品の追加、削除などの管理します。お客さんとしては普段通り買い物をしてもらいます。</a:t>
            </a:r>
            <a:endParaRPr kumimoji="1" lang="en-US" altLang="ja-JP" dirty="0" smtClean="0"/>
          </a:p>
          <a:p>
            <a:r>
              <a:rPr kumimoji="1" lang="ja-JP" altLang="en-US" dirty="0" smtClean="0"/>
              <a:t>最後にカートを返却する際に決算がレジを通らず完了します。</a:t>
            </a:r>
            <a:endParaRPr kumimoji="1" lang="en-US" altLang="ja-JP" dirty="0" smtClean="0"/>
          </a:p>
          <a:p>
            <a:r>
              <a:rPr kumimoji="1" lang="ja-JP" altLang="en-US" dirty="0" smtClean="0"/>
              <a:t>時間の関係からすべてを実装するのは難しいと判断したので赤枠で囲んである部分を実装しています。</a:t>
            </a:r>
            <a:endParaRPr kumimoji="1" lang="ja-JP" altLang="en-US" dirty="0"/>
          </a:p>
        </p:txBody>
      </p:sp>
      <p:sp>
        <p:nvSpPr>
          <p:cNvPr id="4" name="フッター プレースホルダー 3"/>
          <p:cNvSpPr>
            <a:spLocks noGrp="1"/>
          </p:cNvSpPr>
          <p:nvPr>
            <p:ph type="ftr" sz="quarter" idx="10"/>
          </p:nvPr>
        </p:nvSpPr>
        <p:spPr/>
        <p:txBody>
          <a:bodyPr/>
          <a:lstStyle/>
          <a:p>
            <a:endParaRPr kumimoji="1" lang="ja-JP" altLang="en-US"/>
          </a:p>
        </p:txBody>
      </p:sp>
      <p:sp>
        <p:nvSpPr>
          <p:cNvPr id="5" name="スライド番号プレースホルダー 4"/>
          <p:cNvSpPr>
            <a:spLocks noGrp="1"/>
          </p:cNvSpPr>
          <p:nvPr>
            <p:ph type="sldNum" sz="quarter" idx="11"/>
          </p:nvPr>
        </p:nvSpPr>
        <p:spPr/>
        <p:txBody>
          <a:bodyPr/>
          <a:lstStyle/>
          <a:p>
            <a:fld id="{1705D8A9-7A56-411A-9EF9-F7869DF78C8C}" type="slidenum">
              <a:rPr kumimoji="1" lang="ja-JP" altLang="en-US" smtClean="0"/>
              <a:t>5</a:t>
            </a:fld>
            <a:endParaRPr kumimoji="1" lang="ja-JP" altLang="en-US"/>
          </a:p>
        </p:txBody>
      </p:sp>
    </p:spTree>
    <p:extLst>
      <p:ext uri="{BB962C8B-B14F-4D97-AF65-F5344CB8AC3E}">
        <p14:creationId xmlns:p14="http://schemas.microsoft.com/office/powerpoint/2010/main" val="781522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セルフレジ</a:t>
            </a:r>
            <a:r>
              <a:rPr kumimoji="1" lang="en-US" altLang="ja-JP" dirty="0" smtClean="0"/>
              <a:t>6</a:t>
            </a:r>
            <a:r>
              <a:rPr kumimoji="1" lang="ja-JP" altLang="en-US" dirty="0" smtClean="0"/>
              <a:t>セット：</a:t>
            </a:r>
            <a:r>
              <a:rPr kumimoji="1" lang="en-US" altLang="ja-JP" dirty="0" smtClean="0"/>
              <a:t>2</a:t>
            </a:r>
            <a:r>
              <a:rPr kumimoji="1" lang="ja-JP" altLang="en-US" dirty="0" smtClean="0"/>
              <a:t>千</a:t>
            </a:r>
            <a:r>
              <a:rPr kumimoji="1" lang="en-US" altLang="ja-JP" dirty="0" smtClean="0"/>
              <a:t>100</a:t>
            </a:r>
            <a:r>
              <a:rPr kumimoji="1" lang="ja-JP" altLang="en-US" dirty="0" smtClean="0"/>
              <a:t>万円</a:t>
            </a:r>
            <a:endParaRPr kumimoji="1" lang="en-US" altLang="ja-JP" dirty="0" smtClean="0"/>
          </a:p>
          <a:p>
            <a:r>
              <a:rPr kumimoji="1" lang="ja-JP" altLang="en-US" dirty="0" smtClean="0"/>
              <a:t>私たちの開発しているもの</a:t>
            </a:r>
            <a:r>
              <a:rPr kumimoji="1" lang="en-US" altLang="ja-JP" dirty="0" smtClean="0"/>
              <a:t>80</a:t>
            </a:r>
            <a:r>
              <a:rPr kumimoji="1" lang="ja-JP" altLang="en-US" dirty="0" smtClean="0"/>
              <a:t>個</a:t>
            </a:r>
            <a:r>
              <a:rPr kumimoji="1" lang="en-US" altLang="ja-JP" dirty="0" smtClean="0"/>
              <a:t>:100</a:t>
            </a:r>
            <a:r>
              <a:rPr kumimoji="1" lang="ja-JP" altLang="en-US" dirty="0" smtClean="0"/>
              <a:t>万</a:t>
            </a:r>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3021546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システムの大まかな動きはこのようになっています。</a:t>
            </a:r>
            <a:endParaRPr kumimoji="1" lang="en-US" altLang="ja-JP" dirty="0" smtClean="0"/>
          </a:p>
          <a:p>
            <a:r>
              <a:rPr kumimoji="1" lang="ja-JP" altLang="en-US" dirty="0" smtClean="0"/>
              <a:t>カゴのなかに設置してあるラズパイと各種センサーを用いて適切なタイミングで大まかにバーコードが写っている写真を取得し、サーバに送信します</a:t>
            </a:r>
            <a:endParaRPr kumimoji="1" lang="en-US" altLang="ja-JP" dirty="0" smtClean="0"/>
          </a:p>
          <a:p>
            <a:r>
              <a:rPr kumimoji="1" lang="ja-JP" altLang="en-US" dirty="0" smtClean="0"/>
              <a:t>サーバ側ではのちに詳しく述べますが各種処理を行って画像からバーコード番号を割り出します</a:t>
            </a:r>
            <a:endParaRPr kumimoji="1" lang="en-US" altLang="ja-JP" dirty="0" smtClean="0"/>
          </a:p>
          <a:p>
            <a:r>
              <a:rPr kumimoji="1" lang="ja-JP" altLang="en-US" dirty="0" smtClean="0"/>
              <a:t>エッジ側であるカゴは真鍋さんが担当になっており。私はサーバ側を担当しています</a:t>
            </a:r>
            <a:endParaRPr kumimoji="1" lang="ja-JP" altLang="en-US" dirty="0"/>
          </a:p>
        </p:txBody>
      </p:sp>
      <p:sp>
        <p:nvSpPr>
          <p:cNvPr id="4" name="フッター プレースホルダー 3"/>
          <p:cNvSpPr>
            <a:spLocks noGrp="1"/>
          </p:cNvSpPr>
          <p:nvPr>
            <p:ph type="ftr" sz="quarter" idx="10"/>
          </p:nvPr>
        </p:nvSpPr>
        <p:spPr/>
        <p:txBody>
          <a:bodyPr/>
          <a:lstStyle/>
          <a:p>
            <a:endParaRPr kumimoji="1" lang="ja-JP" altLang="en-US"/>
          </a:p>
        </p:txBody>
      </p:sp>
      <p:sp>
        <p:nvSpPr>
          <p:cNvPr id="5" name="スライド番号プレースホルダー 4"/>
          <p:cNvSpPr>
            <a:spLocks noGrp="1"/>
          </p:cNvSpPr>
          <p:nvPr>
            <p:ph type="sldNum" sz="quarter" idx="11"/>
          </p:nvPr>
        </p:nvSpPr>
        <p:spPr/>
        <p:txBody>
          <a:bodyPr/>
          <a:lstStyle/>
          <a:p>
            <a:fld id="{1705D8A9-7A56-411A-9EF9-F7869DF78C8C}" type="slidenum">
              <a:rPr kumimoji="1" lang="ja-JP" altLang="en-US" smtClean="0"/>
              <a:t>7</a:t>
            </a:fld>
            <a:endParaRPr kumimoji="1" lang="ja-JP" altLang="en-US"/>
          </a:p>
        </p:txBody>
      </p:sp>
    </p:spTree>
    <p:extLst>
      <p:ext uri="{BB962C8B-B14F-4D97-AF65-F5344CB8AC3E}">
        <p14:creationId xmlns:p14="http://schemas.microsoft.com/office/powerpoint/2010/main" val="637810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endParaRPr kumimoji="1" lang="ja-JP" altLang="en-US"/>
          </a:p>
        </p:txBody>
      </p:sp>
      <p:sp>
        <p:nvSpPr>
          <p:cNvPr id="5" name="スライド番号プレースホルダー 4"/>
          <p:cNvSpPr>
            <a:spLocks noGrp="1"/>
          </p:cNvSpPr>
          <p:nvPr>
            <p:ph type="sldNum" sz="quarter" idx="11"/>
          </p:nvPr>
        </p:nvSpPr>
        <p:spPr/>
        <p:txBody>
          <a:bodyPr/>
          <a:lstStyle/>
          <a:p>
            <a:fld id="{1705D8A9-7A56-411A-9EF9-F7869DF78C8C}" type="slidenum">
              <a:rPr kumimoji="1" lang="ja-JP" altLang="en-US" smtClean="0"/>
              <a:t>8</a:t>
            </a:fld>
            <a:endParaRPr kumimoji="1" lang="ja-JP" altLang="en-US"/>
          </a:p>
        </p:txBody>
      </p:sp>
    </p:spTree>
    <p:extLst>
      <p:ext uri="{BB962C8B-B14F-4D97-AF65-F5344CB8AC3E}">
        <p14:creationId xmlns:p14="http://schemas.microsoft.com/office/powerpoint/2010/main" val="3412443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endParaRPr kumimoji="1" lang="ja-JP" altLang="en-US"/>
          </a:p>
        </p:txBody>
      </p:sp>
      <p:sp>
        <p:nvSpPr>
          <p:cNvPr id="5" name="スライド番号プレースホルダー 4"/>
          <p:cNvSpPr>
            <a:spLocks noGrp="1"/>
          </p:cNvSpPr>
          <p:nvPr>
            <p:ph type="sldNum" sz="quarter" idx="11"/>
          </p:nvPr>
        </p:nvSpPr>
        <p:spPr/>
        <p:txBody>
          <a:bodyPr/>
          <a:lstStyle/>
          <a:p>
            <a:fld id="{1705D8A9-7A56-411A-9EF9-F7869DF78C8C}" type="slidenum">
              <a:rPr kumimoji="1" lang="ja-JP" altLang="en-US" smtClean="0"/>
              <a:t>9</a:t>
            </a:fld>
            <a:endParaRPr kumimoji="1" lang="ja-JP" altLang="en-US"/>
          </a:p>
        </p:txBody>
      </p:sp>
    </p:spTree>
    <p:extLst>
      <p:ext uri="{BB962C8B-B14F-4D97-AF65-F5344CB8AC3E}">
        <p14:creationId xmlns:p14="http://schemas.microsoft.com/office/powerpoint/2010/main" val="3072091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3EC1410A-F8EF-4E0C-B87B-0DB9A19D73BC}" type="datetime1">
              <a:rPr kumimoji="1" lang="ja-JP" altLang="en-US" smtClean="0"/>
              <a:t>2019/12/13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52853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B24D0FE-3AF2-4B9C-A593-44EDA01DAF7D}" type="datetime1">
              <a:rPr kumimoji="1" lang="ja-JP" altLang="en-US" smtClean="0"/>
              <a:t>2019/12/13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6949630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7B57C34-282D-413C-9FD6-95C2C05FF127}" type="datetime1">
              <a:rPr kumimoji="1" lang="ja-JP" altLang="en-US" smtClean="0"/>
              <a:t>2019/12/13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18821874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DB34049-4C60-4FA3-9E3E-A872660373D4}" type="datetime1">
              <a:rPr kumimoji="1" lang="ja-JP" altLang="en-US" sz="9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2019/12/13</a:t>
            </a:fld>
            <a:endParaRPr kumimoji="1" lang="ja-JP" altLang="en-US" sz="9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all"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3988C9-8C6C-49D7-8D82-24DA391FB063}" type="slidenum">
              <a:rPr kumimoji="1" lang="ja-JP" altLang="en-US"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0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274648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pc="3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BED1F3E-ACA0-4F95-987E-01D568505390}" type="datetime1">
              <a:rPr kumimoji="1" lang="ja-JP" altLang="en-US" sz="9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2019/12/13</a:t>
            </a:fld>
            <a:endParaRPr kumimoji="1" lang="ja-JP" altLang="en-US" sz="9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all"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6" name="Slide Number Placeholder 5"/>
          <p:cNvSpPr>
            <a:spLocks noGrp="1"/>
          </p:cNvSpPr>
          <p:nvPr>
            <p:ph type="sldNum" sz="quarter" idx="12"/>
          </p:nvPr>
        </p:nvSpPr>
        <p:spPr/>
        <p:txBody>
          <a:bodyPr/>
          <a:lstStyle>
            <a:lvl1pPr>
              <a:defRPr sz="320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C3988C9-8C6C-49D7-8D82-24DA391FB063}" type="slidenum">
              <a:rPr kumimoji="1" lang="ja-JP" altLang="en-US" sz="32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32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186783131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DE9BDE-30E7-491D-AD22-7D2FB58F7AD6}" type="datetime1">
              <a:rPr kumimoji="1" lang="ja-JP" altLang="en-US" sz="9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2019/12/13</a:t>
            </a:fld>
            <a:endParaRPr kumimoji="1" lang="ja-JP" altLang="en-US" sz="9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all"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3988C9-8C6C-49D7-8D82-24DA391FB063}" type="slidenum">
              <a:rPr kumimoji="1" lang="ja-JP" altLang="en-US"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0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35223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lvl1pPr>
              <a:defRPr spc="300"/>
            </a:lvl1p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17920" y="1845735"/>
            <a:ext cx="4937760" cy="4023360"/>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lvl1pPr>
              <a:defRPr spc="300"/>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1C14695-FF6C-4395-B911-F0729EE23D79}" type="datetime1">
              <a:rPr kumimoji="1" lang="ja-JP" altLang="en-US" sz="900" b="0" i="0" u="none" strike="noStrike" kern="1200" cap="none" spc="30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2019/12/13</a:t>
            </a:fld>
            <a:endParaRPr kumimoji="1" lang="ja-JP" altLang="en-US" sz="900" b="0" i="0" u="none" strike="noStrike" kern="1200" cap="none" spc="30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6" name="Footer Placeholder 5"/>
          <p:cNvSpPr>
            <a:spLocks noGrp="1"/>
          </p:cNvSpPr>
          <p:nvPr>
            <p:ph type="ftr" sz="quarter" idx="11"/>
          </p:nvPr>
        </p:nvSpPr>
        <p:spPr/>
        <p:txBody>
          <a:bodyPr/>
          <a:lstStyle>
            <a:lvl1pPr>
              <a:defRPr spc="300"/>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all" spc="30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7" name="Slide Number Placeholder 6"/>
          <p:cNvSpPr>
            <a:spLocks noGrp="1"/>
          </p:cNvSpPr>
          <p:nvPr>
            <p:ph type="sldNum" sz="quarter" idx="12"/>
          </p:nvPr>
        </p:nvSpPr>
        <p:spPr/>
        <p:txBody>
          <a:bodyPr/>
          <a:lstStyle>
            <a:lvl1pPr>
              <a:defRPr spc="30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C3988C9-8C6C-49D7-8D82-24DA391FB063}" type="slidenum">
              <a:rPr kumimoji="1" lang="ja-JP" altLang="en-US" sz="2000" b="0" i="0" u="none" strike="noStrike" kern="1200" cap="none" spc="30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000" b="0" i="0" u="none" strike="noStrike" kern="1200" cap="none" spc="30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114820793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69C187-8977-41F7-95DA-2528A3317C68}" type="datetime1">
              <a:rPr kumimoji="1" lang="ja-JP" altLang="en-US" sz="9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2019/12/13</a:t>
            </a:fld>
            <a:endParaRPr kumimoji="1" lang="ja-JP" altLang="en-US" sz="9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all"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3988C9-8C6C-49D7-8D82-24DA391FB063}" type="slidenum">
              <a:rPr kumimoji="1" lang="ja-JP" altLang="en-US"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0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24415326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300910F-F157-4918-8BCF-E20DCDAE6C36}" type="datetime1">
              <a:rPr kumimoji="1" lang="ja-JP" altLang="en-US" sz="9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2019/12/13</a:t>
            </a:fld>
            <a:endParaRPr kumimoji="1" lang="ja-JP" altLang="en-US" sz="9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all"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3988C9-8C6C-49D7-8D82-24DA391FB063}" type="slidenum">
              <a:rPr kumimoji="1" lang="ja-JP" altLang="en-US"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0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272497070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87FC5CB-9D3B-49FC-80CB-278BB2E2E7E8}" type="datetime1">
              <a:rPr kumimoji="1" lang="ja-JP" altLang="en-US" sz="9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2019/12/13</a:t>
            </a:fld>
            <a:endParaRPr kumimoji="1" lang="ja-JP" altLang="en-US" sz="9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8" name="Footer Placeholder 7"/>
          <p:cNvSpPr>
            <a:spLocks noGrp="1"/>
          </p:cNvSpPr>
          <p:nvPr>
            <p:ph type="ftr" sz="quarter" idx="11"/>
          </p:nvPr>
        </p:nvSpPr>
        <p:spPr/>
        <p:txBody>
          <a:bodyPr/>
          <a:lstStyle>
            <a:lvl1pPr>
              <a:defRPr>
                <a:solidFill>
                  <a:srgbClr val="FFFFFF"/>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all"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3988C9-8C6C-49D7-8D82-24DA391FB063}" type="slidenum">
              <a:rPr kumimoji="1" lang="ja-JP" altLang="en-US"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0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55255492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700B2C0-68FC-49CF-B0BB-3155B45D6910}" type="datetime1">
              <a:rPr kumimoji="1" lang="ja-JP" altLang="en-US" sz="9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2019/12/13</a:t>
            </a:fld>
            <a:endParaRPr kumimoji="1" lang="ja-JP" altLang="en-US" sz="9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all" spc="0" normalizeH="0" baseline="0" noProof="0">
              <a:ln>
                <a:noFill/>
              </a:ln>
              <a:solidFill>
                <a:srgbClr val="344068"/>
              </a:solidFill>
              <a:effectLst/>
              <a:uLnTx/>
              <a:uFillTx/>
              <a:latin typeface="Calibri" panose="020F0502020204030204"/>
              <a:ea typeface="ＭＳ Ｐゴシック" panose="020B0600070205080204" pitchFamily="50" charset="-128"/>
              <a:cs typeface="+mn-cs"/>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C3988C9-8C6C-49D7-8D82-24DA391FB063}" type="slidenum">
              <a:rPr kumimoji="1" lang="ja-JP" altLang="en-US" sz="2000" b="0" i="0" u="none" strike="noStrike" kern="1200" cap="none" spc="0" normalizeH="0" baseline="0" noProof="0" smtClean="0">
                <a:ln>
                  <a:noFill/>
                </a:ln>
                <a:solidFill>
                  <a:srgbClr val="344068"/>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000" b="0" i="0" u="none" strike="noStrike" kern="1200" cap="none" spc="0" normalizeH="0" baseline="0" noProof="0">
              <a:ln>
                <a:noFill/>
              </a:ln>
              <a:solidFill>
                <a:srgbClr val="344068"/>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4070054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pc="3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F0B594E-E4D2-48B8-9775-B717AFE7D1E8}" type="datetime1">
              <a:rPr kumimoji="1" lang="ja-JP" altLang="en-US" smtClean="0"/>
              <a:t>2019/12/13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dirty="0"/>
          </a:p>
        </p:txBody>
      </p:sp>
    </p:spTree>
    <p:extLst>
      <p:ext uri="{BB962C8B-B14F-4D97-AF65-F5344CB8AC3E}">
        <p14:creationId xmlns:p14="http://schemas.microsoft.com/office/powerpoint/2010/main" val="43686253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A1233B6-6B32-4459-9D83-2853E0269600}" type="datetime1">
              <a:rPr kumimoji="1" lang="ja-JP" altLang="en-US" sz="9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2019/12/13</a:t>
            </a:fld>
            <a:endParaRPr kumimoji="1" lang="ja-JP" altLang="en-US" sz="9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all"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3988C9-8C6C-49D7-8D82-24DA391FB063}" type="slidenum">
              <a:rPr kumimoji="1" lang="ja-JP" altLang="en-US"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0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3851779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2B1C8DF-EAB5-43F7-8462-42F0F4F3EEAD}" type="datetime1">
              <a:rPr kumimoji="1" lang="ja-JP" altLang="en-US" sz="9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2019/12/13</a:t>
            </a:fld>
            <a:endParaRPr kumimoji="1" lang="ja-JP" altLang="en-US" sz="9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all"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3988C9-8C6C-49D7-8D82-24DA391FB063}" type="slidenum">
              <a:rPr kumimoji="1" lang="ja-JP" altLang="en-US"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0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223063484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4AF5F8E-C413-4E10-B014-B9E3DDF4AA8A}" type="datetime1">
              <a:rPr kumimoji="1" lang="ja-JP" altLang="en-US" sz="9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2019/12/13</a:t>
            </a:fld>
            <a:endParaRPr kumimoji="1" lang="ja-JP" altLang="en-US" sz="9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all"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3988C9-8C6C-49D7-8D82-24DA391FB063}" type="slidenum">
              <a:rPr kumimoji="1" lang="ja-JP" altLang="en-US"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0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1296186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DC04BBE-2F4C-41C7-82DA-A250BA78D004}" type="datetime1">
              <a:rPr kumimoji="1" lang="ja-JP" altLang="en-US" smtClean="0"/>
              <a:t>2019/12/13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5767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lvl1pPr>
              <a:defRPr spc="300"/>
            </a:lvl1p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17920" y="1845735"/>
            <a:ext cx="4937760" cy="4023360"/>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lvl1pPr>
              <a:defRPr spc="300"/>
            </a:lvl1pPr>
          </a:lstStyle>
          <a:p>
            <a:fld id="{3624D211-8779-4C68-9097-38DC4F40D109}" type="datetime1">
              <a:rPr lang="ja-JP" altLang="en-US" smtClean="0"/>
              <a:t>2019/12/13</a:t>
            </a:fld>
            <a:endParaRPr lang="ja-JP" altLang="en-US"/>
          </a:p>
        </p:txBody>
      </p:sp>
      <p:sp>
        <p:nvSpPr>
          <p:cNvPr id="6" name="Footer Placeholder 5"/>
          <p:cNvSpPr>
            <a:spLocks noGrp="1"/>
          </p:cNvSpPr>
          <p:nvPr>
            <p:ph type="ftr" sz="quarter" idx="11"/>
          </p:nvPr>
        </p:nvSpPr>
        <p:spPr/>
        <p:txBody>
          <a:bodyPr/>
          <a:lstStyle>
            <a:lvl1pPr>
              <a:defRPr spc="300"/>
            </a:lvl1pPr>
          </a:lstStyle>
          <a:p>
            <a:endParaRPr lang="ja-JP" altLang="en-US"/>
          </a:p>
        </p:txBody>
      </p:sp>
      <p:sp>
        <p:nvSpPr>
          <p:cNvPr id="7" name="Slide Number Placeholder 6"/>
          <p:cNvSpPr>
            <a:spLocks noGrp="1"/>
          </p:cNvSpPr>
          <p:nvPr>
            <p:ph type="sldNum" sz="quarter" idx="12"/>
          </p:nvPr>
        </p:nvSpPr>
        <p:spPr/>
        <p:txBody>
          <a:bodyPr/>
          <a:lstStyle>
            <a:lvl1pPr>
              <a:defRPr spc="300"/>
            </a:lvl1pPr>
          </a:lstStyle>
          <a:p>
            <a:fld id="{3C3988C9-8C6C-49D7-8D82-24DA391FB063}" type="slidenum">
              <a:rPr lang="ja-JP" altLang="en-US" smtClean="0"/>
              <a:pPr/>
              <a:t>‹#›</a:t>
            </a:fld>
            <a:endParaRPr lang="ja-JP" altLang="en-US"/>
          </a:p>
        </p:txBody>
      </p:sp>
    </p:spTree>
    <p:extLst>
      <p:ext uri="{BB962C8B-B14F-4D97-AF65-F5344CB8AC3E}">
        <p14:creationId xmlns:p14="http://schemas.microsoft.com/office/powerpoint/2010/main" val="223590426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A2D1DA24-10F6-4EFB-871C-9A026060DEE1}" type="datetime1">
              <a:rPr kumimoji="1" lang="ja-JP" altLang="en-US" smtClean="0"/>
              <a:t>2019/12/13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34183399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52524D80-1D11-43F3-A5C4-717FAF173E05}" type="datetime1">
              <a:rPr kumimoji="1" lang="ja-JP" altLang="en-US" smtClean="0"/>
              <a:t>2019/12/13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207062016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C9F12F1-D979-49E9-BC70-12049E6962F2}" type="datetime1">
              <a:rPr kumimoji="1" lang="ja-JP" altLang="en-US" smtClean="0"/>
              <a:t>2019/12/13</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85099546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FE55555-605E-47C9-B14E-4BE03F1CCFA1}" type="datetime1">
              <a:rPr kumimoji="1" lang="ja-JP" altLang="en-US" smtClean="0"/>
              <a:t>2019/12/13</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002160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D0D64FD-DAC1-423E-B984-2BBD201A0D9A}" type="datetime1">
              <a:rPr kumimoji="1" lang="ja-JP" altLang="en-US" smtClean="0"/>
              <a:t>2019/12/13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2761159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88F6EB9-CD45-4D67-82BE-E6C521250E55}" type="datetime1">
              <a:rPr kumimoji="1" lang="ja-JP" altLang="en-US" smtClean="0"/>
              <a:t>2019/12/13</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C3988C9-8C6C-49D7-8D82-24DA391FB063}"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940794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033D987-17AA-4DBB-A451-16E4C533DF6A}" type="datetime1">
              <a:rPr kumimoji="1" lang="ja-JP" altLang="en-US" sz="9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2019/12/13</a:t>
            </a:fld>
            <a:endParaRPr kumimoji="1" lang="ja-JP" altLang="en-US" sz="9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all"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2000">
                <a:solidFill>
                  <a:srgbClr val="FFFFFF"/>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C3988C9-8C6C-49D7-8D82-24DA391FB063}" type="slidenum">
              <a:rPr kumimoji="1" lang="ja-JP" altLang="en-US"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0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53772"/>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microsoft.com/office/2007/relationships/hdphoto" Target="../media/hdphoto1.wdp"/><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24544" y="2865665"/>
            <a:ext cx="10058400" cy="1239012"/>
          </a:xfrm>
        </p:spPr>
        <p:txBody>
          <a:bodyPr/>
          <a:lstStyle/>
          <a:p>
            <a:r>
              <a:rPr kumimoji="1" lang="en-US" altLang="ja-JP" sz="3600" dirty="0" smtClean="0"/>
              <a:t>Web</a:t>
            </a:r>
            <a:r>
              <a:rPr kumimoji="1" lang="ja-JP" altLang="en-US" sz="3600" dirty="0" smtClean="0"/>
              <a:t>カメラとセンシング技術を組み合わせた</a:t>
            </a:r>
            <a:r>
              <a:rPr kumimoji="1" lang="en-US" altLang="ja-JP" sz="3600" dirty="0" smtClean="0"/>
              <a:t/>
            </a:r>
            <a:br>
              <a:rPr kumimoji="1" lang="en-US" altLang="ja-JP" sz="3600" dirty="0" smtClean="0"/>
            </a:br>
            <a:r>
              <a:rPr kumimoji="1" lang="ja-JP" altLang="en-US" sz="3600" dirty="0" smtClean="0"/>
              <a:t>バーコード識別システムの開発</a:t>
            </a:r>
            <a:endParaRPr kumimoji="1" lang="ja-JP" altLang="en-US" dirty="0"/>
          </a:p>
        </p:txBody>
      </p:sp>
      <p:sp>
        <p:nvSpPr>
          <p:cNvPr id="3" name="サブタイトル 2"/>
          <p:cNvSpPr>
            <a:spLocks noGrp="1"/>
          </p:cNvSpPr>
          <p:nvPr>
            <p:ph type="subTitle" idx="1"/>
          </p:nvPr>
        </p:nvSpPr>
        <p:spPr>
          <a:xfrm>
            <a:off x="1124544" y="4610743"/>
            <a:ext cx="10058400" cy="1143000"/>
          </a:xfrm>
        </p:spPr>
        <p:txBody>
          <a:bodyPr>
            <a:normAutofit/>
          </a:bodyPr>
          <a:lstStyle/>
          <a:p>
            <a:r>
              <a:rPr lang="ja-JP" altLang="en-US" sz="2800" dirty="0" smtClean="0"/>
              <a:t>高橋研究室 組込みシステム</a:t>
            </a:r>
            <a:endParaRPr kumimoji="1" lang="en-US" altLang="ja-JP" sz="2800" dirty="0" smtClean="0"/>
          </a:p>
          <a:p>
            <a:r>
              <a:rPr kumimoji="1" lang="en-US" altLang="ja-JP" sz="2800" dirty="0" smtClean="0"/>
              <a:t>B4</a:t>
            </a:r>
            <a:r>
              <a:rPr kumimoji="1" lang="ja-JP" altLang="en-US" sz="2800" dirty="0" smtClean="0"/>
              <a:t>　</a:t>
            </a:r>
            <a:r>
              <a:rPr kumimoji="1" lang="en-US" altLang="ja-JP" sz="2800" dirty="0" smtClean="0"/>
              <a:t>6535046B </a:t>
            </a:r>
            <a:r>
              <a:rPr kumimoji="1" lang="ja-JP" altLang="en-US" sz="2800" dirty="0" smtClean="0"/>
              <a:t>段原丞治</a:t>
            </a:r>
            <a:endParaRPr kumimoji="1" lang="en-US" altLang="ja-JP" sz="2800" dirty="0" smtClean="0"/>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2835" y="125354"/>
            <a:ext cx="2659165" cy="927838"/>
          </a:xfrm>
          <a:prstGeom prst="rect">
            <a:avLst/>
          </a:prstGeom>
        </p:spPr>
      </p:pic>
      <p:sp>
        <p:nvSpPr>
          <p:cNvPr id="5" name="スライド番号プレースホルダー 4"/>
          <p:cNvSpPr>
            <a:spLocks noGrp="1"/>
          </p:cNvSpPr>
          <p:nvPr>
            <p:ph type="sldNum" sz="quarter" idx="12"/>
          </p:nvPr>
        </p:nvSpPr>
        <p:spPr/>
        <p:txBody>
          <a:bodyPr/>
          <a:lstStyle/>
          <a:p>
            <a:fld id="{3C3988C9-8C6C-49D7-8D82-24DA391FB063}" type="slidenum">
              <a:rPr kumimoji="1" lang="ja-JP" altLang="en-US" smtClean="0"/>
              <a:t>1</a:t>
            </a:fld>
            <a:endParaRPr kumimoji="1" lang="ja-JP" altLang="en-US"/>
          </a:p>
        </p:txBody>
      </p:sp>
    </p:spTree>
    <p:extLst>
      <p:ext uri="{BB962C8B-B14F-4D97-AF65-F5344CB8AC3E}">
        <p14:creationId xmlns:p14="http://schemas.microsoft.com/office/powerpoint/2010/main" val="27617019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現在</a:t>
            </a:r>
            <a:r>
              <a:rPr lang="ja-JP" altLang="en-US" dirty="0" smtClean="0"/>
              <a:t>の段階・状況</a:t>
            </a:r>
            <a:endParaRPr kumimoji="1" lang="ja-JP" altLang="en-US" dirty="0"/>
          </a:p>
        </p:txBody>
      </p:sp>
      <p:sp>
        <p:nvSpPr>
          <p:cNvPr id="15" name="スライド番号プレースホルダー 14"/>
          <p:cNvSpPr>
            <a:spLocks noGrp="1"/>
          </p:cNvSpPr>
          <p:nvPr>
            <p:ph type="sldNum" sz="quarter" idx="12"/>
          </p:nvPr>
        </p:nvSpPr>
        <p:spPr/>
        <p:txBody>
          <a:bodyPr/>
          <a:lstStyle/>
          <a:p>
            <a:fld id="{3C3988C9-8C6C-49D7-8D82-24DA391FB063}" type="slidenum">
              <a:rPr kumimoji="1" lang="ja-JP" altLang="en-US" smtClean="0"/>
              <a:t>10</a:t>
            </a:fld>
            <a:endParaRPr kumimoji="1" lang="ja-JP" altLang="en-US" dirty="0"/>
          </a:p>
        </p:txBody>
      </p:sp>
      <p:graphicFrame>
        <p:nvGraphicFramePr>
          <p:cNvPr id="16" name="表 15"/>
          <p:cNvGraphicFramePr>
            <a:graphicFrameLocks noGrp="1"/>
          </p:cNvGraphicFramePr>
          <p:nvPr>
            <p:extLst>
              <p:ext uri="{D42A27DB-BD31-4B8C-83A1-F6EECF244321}">
                <p14:modId xmlns:p14="http://schemas.microsoft.com/office/powerpoint/2010/main" val="221593830"/>
              </p:ext>
            </p:extLst>
          </p:nvPr>
        </p:nvGraphicFramePr>
        <p:xfrm>
          <a:off x="1097280" y="2172908"/>
          <a:ext cx="8678636" cy="2290970"/>
        </p:xfrm>
        <a:graphic>
          <a:graphicData uri="http://schemas.openxmlformats.org/drawingml/2006/table">
            <a:tbl>
              <a:tblPr firstRow="1" bandRow="1">
                <a:tableStyleId>{5C22544A-7EE6-4342-B048-85BDC9FD1C3A}</a:tableStyleId>
              </a:tblPr>
              <a:tblGrid>
                <a:gridCol w="4339318">
                  <a:extLst>
                    <a:ext uri="{9D8B030D-6E8A-4147-A177-3AD203B41FA5}">
                      <a16:colId xmlns:a16="http://schemas.microsoft.com/office/drawing/2014/main" val="46314280"/>
                    </a:ext>
                  </a:extLst>
                </a:gridCol>
                <a:gridCol w="4339318">
                  <a:extLst>
                    <a:ext uri="{9D8B030D-6E8A-4147-A177-3AD203B41FA5}">
                      <a16:colId xmlns:a16="http://schemas.microsoft.com/office/drawing/2014/main" val="3618167885"/>
                    </a:ext>
                  </a:extLst>
                </a:gridCol>
              </a:tblGrid>
              <a:tr h="458194">
                <a:tc>
                  <a:txBody>
                    <a:bodyPr/>
                    <a:lstStyle/>
                    <a:p>
                      <a:pPr algn="ctr"/>
                      <a:r>
                        <a:rPr kumimoji="1" lang="ja-JP" altLang="en-US" dirty="0" smtClean="0"/>
                        <a:t>サーバの機能</a:t>
                      </a:r>
                      <a:endParaRPr kumimoji="1" lang="ja-JP" altLang="en-US" dirty="0"/>
                    </a:p>
                  </a:txBody>
                  <a:tcPr/>
                </a:tc>
                <a:tc>
                  <a:txBody>
                    <a:bodyPr/>
                    <a:lstStyle/>
                    <a:p>
                      <a:pPr algn="ctr"/>
                      <a:r>
                        <a:rPr kumimoji="1" lang="ja-JP" altLang="en-US" dirty="0" smtClean="0"/>
                        <a:t>実装の段階</a:t>
                      </a:r>
                      <a:endParaRPr kumimoji="1" lang="ja-JP" altLang="en-US" dirty="0"/>
                    </a:p>
                  </a:txBody>
                  <a:tcPr/>
                </a:tc>
                <a:extLst>
                  <a:ext uri="{0D108BD9-81ED-4DB2-BD59-A6C34878D82A}">
                    <a16:rowId xmlns:a16="http://schemas.microsoft.com/office/drawing/2014/main" val="686071204"/>
                  </a:ext>
                </a:extLst>
              </a:tr>
              <a:tr h="458194">
                <a:tc>
                  <a:txBody>
                    <a:bodyPr/>
                    <a:lstStyle/>
                    <a:p>
                      <a:pPr algn="ctr"/>
                      <a:r>
                        <a:rPr kumimoji="1" lang="ja-JP" altLang="en-US" dirty="0" smtClean="0"/>
                        <a:t>画像の受信</a:t>
                      </a:r>
                      <a:endParaRPr kumimoji="1" lang="ja-JP" altLang="en-US" dirty="0"/>
                    </a:p>
                  </a:txBody>
                  <a:tcPr/>
                </a:tc>
                <a:tc>
                  <a:txBody>
                    <a:bodyPr/>
                    <a:lstStyle/>
                    <a:p>
                      <a:pPr algn="ctr"/>
                      <a:r>
                        <a:rPr kumimoji="1" lang="ja-JP" altLang="en-US" dirty="0" smtClean="0"/>
                        <a:t>〇</a:t>
                      </a:r>
                      <a:endParaRPr kumimoji="1" lang="ja-JP" altLang="en-US" dirty="0"/>
                    </a:p>
                  </a:txBody>
                  <a:tcPr/>
                </a:tc>
                <a:extLst>
                  <a:ext uri="{0D108BD9-81ED-4DB2-BD59-A6C34878D82A}">
                    <a16:rowId xmlns:a16="http://schemas.microsoft.com/office/drawing/2014/main" val="2488072284"/>
                  </a:ext>
                </a:extLst>
              </a:tr>
              <a:tr h="458194">
                <a:tc>
                  <a:txBody>
                    <a:bodyPr/>
                    <a:lstStyle/>
                    <a:p>
                      <a:pPr algn="ctr"/>
                      <a:r>
                        <a:rPr kumimoji="1" lang="en-US" altLang="ja-JP" dirty="0" smtClean="0"/>
                        <a:t>Yolo</a:t>
                      </a:r>
                      <a:r>
                        <a:rPr kumimoji="1" lang="ja-JP" altLang="en-US" dirty="0" smtClean="0"/>
                        <a:t>でバーコード座標の取得</a:t>
                      </a:r>
                      <a:endParaRPr kumimoji="1" lang="ja-JP" altLang="en-US" dirty="0"/>
                    </a:p>
                  </a:txBody>
                  <a:tcPr/>
                </a:tc>
                <a:tc>
                  <a:txBody>
                    <a:bodyPr/>
                    <a:lstStyle/>
                    <a:p>
                      <a:pPr algn="ctr"/>
                      <a:r>
                        <a:rPr kumimoji="1" lang="ja-JP" altLang="en-US" dirty="0" smtClean="0"/>
                        <a:t>〇</a:t>
                      </a:r>
                      <a:endParaRPr kumimoji="1" lang="ja-JP" altLang="en-US" dirty="0"/>
                    </a:p>
                  </a:txBody>
                  <a:tcPr/>
                </a:tc>
                <a:extLst>
                  <a:ext uri="{0D108BD9-81ED-4DB2-BD59-A6C34878D82A}">
                    <a16:rowId xmlns:a16="http://schemas.microsoft.com/office/drawing/2014/main" val="2752578750"/>
                  </a:ext>
                </a:extLst>
              </a:tr>
              <a:tr h="458194">
                <a:tc>
                  <a:txBody>
                    <a:bodyPr/>
                    <a:lstStyle/>
                    <a:p>
                      <a:pPr algn="ctr"/>
                      <a:r>
                        <a:rPr kumimoji="1" lang="ja-JP" altLang="en-US" dirty="0" smtClean="0"/>
                        <a:t>バーコードの切り取りとグレイスケール化</a:t>
                      </a:r>
                      <a:endParaRPr kumimoji="1" lang="ja-JP" altLang="en-US" dirty="0"/>
                    </a:p>
                  </a:txBody>
                  <a:tcPr/>
                </a:tc>
                <a:tc>
                  <a:txBody>
                    <a:bodyPr/>
                    <a:lstStyle/>
                    <a:p>
                      <a:pPr algn="ctr"/>
                      <a:r>
                        <a:rPr kumimoji="1" lang="ja-JP" altLang="en-US" dirty="0" smtClean="0"/>
                        <a:t>〇</a:t>
                      </a:r>
                      <a:endParaRPr kumimoji="1" lang="ja-JP" altLang="en-US" dirty="0"/>
                    </a:p>
                  </a:txBody>
                  <a:tcPr/>
                </a:tc>
                <a:extLst>
                  <a:ext uri="{0D108BD9-81ED-4DB2-BD59-A6C34878D82A}">
                    <a16:rowId xmlns:a16="http://schemas.microsoft.com/office/drawing/2014/main" val="3341210228"/>
                  </a:ext>
                </a:extLst>
              </a:tr>
              <a:tr h="458194">
                <a:tc>
                  <a:txBody>
                    <a:bodyPr/>
                    <a:lstStyle/>
                    <a:p>
                      <a:pPr algn="ctr"/>
                      <a:r>
                        <a:rPr kumimoji="1" lang="en-US" altLang="ja-JP" dirty="0" err="1" smtClean="0"/>
                        <a:t>pyzbar</a:t>
                      </a:r>
                      <a:r>
                        <a:rPr kumimoji="1" lang="ja-JP" altLang="en-US" dirty="0" smtClean="0"/>
                        <a:t>に画像を投げて番号取得</a:t>
                      </a:r>
                      <a:endParaRPr kumimoji="1" lang="ja-JP" altLang="en-US" dirty="0"/>
                    </a:p>
                  </a:txBody>
                  <a:tcPr/>
                </a:tc>
                <a:tc>
                  <a:txBody>
                    <a:bodyPr/>
                    <a:lstStyle/>
                    <a:p>
                      <a:pPr algn="ctr"/>
                      <a:r>
                        <a:rPr kumimoji="1" lang="ja-JP" altLang="en-US" dirty="0" smtClean="0"/>
                        <a:t>△（精度が悪い）</a:t>
                      </a:r>
                      <a:endParaRPr kumimoji="1" lang="ja-JP" altLang="en-US" dirty="0"/>
                    </a:p>
                  </a:txBody>
                  <a:tcPr/>
                </a:tc>
                <a:extLst>
                  <a:ext uri="{0D108BD9-81ED-4DB2-BD59-A6C34878D82A}">
                    <a16:rowId xmlns:a16="http://schemas.microsoft.com/office/drawing/2014/main" val="1886516376"/>
                  </a:ext>
                </a:extLst>
              </a:tr>
            </a:tbl>
          </a:graphicData>
        </a:graphic>
      </p:graphicFrame>
    </p:spTree>
    <p:extLst>
      <p:ext uri="{BB962C8B-B14F-4D97-AF65-F5344CB8AC3E}">
        <p14:creationId xmlns:p14="http://schemas.microsoft.com/office/powerpoint/2010/main" val="3323897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3600" dirty="0" smtClean="0"/>
              <a:t>　</a:t>
            </a:r>
            <a:r>
              <a:rPr lang="ja-JP" altLang="en-US" sz="3600" dirty="0" smtClean="0"/>
              <a:t>研究</a:t>
            </a:r>
            <a:r>
              <a:rPr lang="ja-JP" altLang="en-US" sz="3600" dirty="0"/>
              <a:t>背景</a:t>
            </a:r>
            <a:r>
              <a:rPr kumimoji="1" lang="ja-JP" altLang="en-US" sz="3600" dirty="0" smtClean="0"/>
              <a:t>　</a:t>
            </a:r>
            <a:endParaRPr kumimoji="1" lang="en-US" altLang="ja-JP" sz="3600" dirty="0" smtClean="0"/>
          </a:p>
          <a:p>
            <a:pPr>
              <a:buFont typeface="Wingdings" panose="05000000000000000000" pitchFamily="2" charset="2"/>
              <a:buChar char="l"/>
            </a:pPr>
            <a:r>
              <a:rPr kumimoji="1" lang="ja-JP" altLang="en-US" sz="3600" dirty="0" smtClean="0"/>
              <a:t>　研究目的・目標</a:t>
            </a:r>
            <a:endParaRPr kumimoji="1" lang="en-US" altLang="ja-JP" sz="3400" dirty="0" smtClean="0"/>
          </a:p>
          <a:p>
            <a:pPr>
              <a:buFont typeface="Wingdings" panose="05000000000000000000" pitchFamily="2" charset="2"/>
              <a:buChar char="l"/>
            </a:pPr>
            <a:r>
              <a:rPr kumimoji="1" lang="ja-JP" altLang="en-US" sz="3600" dirty="0" smtClean="0"/>
              <a:t>　</a:t>
            </a:r>
            <a:r>
              <a:rPr lang="ja-JP" altLang="en-US" sz="3600" dirty="0" smtClean="0"/>
              <a:t>提案</a:t>
            </a:r>
            <a:r>
              <a:rPr lang="ja-JP" altLang="en-US" sz="3600" dirty="0"/>
              <a:t>手法</a:t>
            </a:r>
            <a:endParaRPr kumimoji="1" lang="en-US" altLang="ja-JP" sz="3600" dirty="0" smtClean="0"/>
          </a:p>
          <a:p>
            <a:pPr>
              <a:buFont typeface="Wingdings" panose="05000000000000000000" pitchFamily="2" charset="2"/>
              <a:buChar char="l"/>
            </a:pPr>
            <a:r>
              <a:rPr kumimoji="1" lang="ja-JP" altLang="en-US" sz="3600" dirty="0"/>
              <a:t>　</a:t>
            </a:r>
            <a:r>
              <a:rPr lang="ja-JP" altLang="en-US" sz="3600" dirty="0"/>
              <a:t>現在</a:t>
            </a:r>
            <a:r>
              <a:rPr lang="ja-JP" altLang="en-US" sz="3600" dirty="0" smtClean="0"/>
              <a:t>の</a:t>
            </a:r>
            <a:r>
              <a:rPr lang="ja-JP" altLang="en-US" sz="3600" dirty="0"/>
              <a:t>進捗</a:t>
            </a:r>
            <a:endParaRPr kumimoji="1" lang="ja-JP" altLang="en-US" sz="3600" dirty="0"/>
          </a:p>
        </p:txBody>
      </p:sp>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2</a:t>
            </a:fld>
            <a:endParaRPr kumimoji="1" lang="ja-JP" altLang="en-US" dirty="0"/>
          </a:p>
        </p:txBody>
      </p:sp>
    </p:spTree>
    <p:extLst>
      <p:ext uri="{BB962C8B-B14F-4D97-AF65-F5344CB8AC3E}">
        <p14:creationId xmlns:p14="http://schemas.microsoft.com/office/powerpoint/2010/main" val="1637711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a:xfrm>
            <a:off x="440871" y="1845734"/>
            <a:ext cx="11242222" cy="4023360"/>
          </a:xfrm>
        </p:spPr>
        <p:txBody>
          <a:bodyPr/>
          <a:lstStyle/>
          <a:p>
            <a:r>
              <a:rPr lang="ja-JP" altLang="en-US" sz="2400" dirty="0" smtClean="0"/>
              <a:t>少子高齢化によって働き手が減少しつつある今日のスーパーでは、</a:t>
            </a:r>
            <a:endParaRPr lang="en-US" altLang="ja-JP" sz="2400" dirty="0" smtClean="0"/>
          </a:p>
          <a:p>
            <a:r>
              <a:rPr lang="ja-JP" altLang="en-US" sz="2400" dirty="0" smtClean="0"/>
              <a:t>従業員の数が少なくても経営できるようにセルフレジの導入を進めている。</a:t>
            </a:r>
            <a:endParaRPr lang="en-US" altLang="ja-JP" sz="2400" dirty="0" smtClean="0"/>
          </a:p>
          <a:p>
            <a:endParaRPr lang="en-US" altLang="ja-JP" sz="2400" dirty="0" smtClean="0"/>
          </a:p>
          <a:p>
            <a:r>
              <a:rPr lang="ja-JP" altLang="en-US" sz="2400" dirty="0" smtClean="0"/>
              <a:t>厚生労働省の統計では生産年齢人口</a:t>
            </a:r>
            <a:endParaRPr lang="en-US" altLang="ja-JP" sz="2400" dirty="0" smtClean="0"/>
          </a:p>
          <a:p>
            <a:pPr lvl="2"/>
            <a:r>
              <a:rPr lang="en-US" altLang="ja-JP" sz="2400" dirty="0" smtClean="0"/>
              <a:t>2017</a:t>
            </a:r>
            <a:r>
              <a:rPr lang="ja-JP" altLang="en-US" sz="2400" dirty="0" smtClean="0"/>
              <a:t>年</a:t>
            </a:r>
            <a:r>
              <a:rPr lang="en-US" altLang="ja-JP" sz="2400" dirty="0" smtClean="0"/>
              <a:t>:6,530</a:t>
            </a:r>
            <a:r>
              <a:rPr lang="ja-JP" altLang="en-US" sz="2400" dirty="0" smtClean="0"/>
              <a:t>万人</a:t>
            </a:r>
            <a:endParaRPr lang="en-US" altLang="ja-JP" sz="2400" dirty="0" smtClean="0"/>
          </a:p>
          <a:p>
            <a:pPr lvl="2"/>
            <a:r>
              <a:rPr lang="en-US" altLang="ja-JP" sz="2400" dirty="0" smtClean="0"/>
              <a:t>2025</a:t>
            </a:r>
            <a:r>
              <a:rPr lang="ja-JP" altLang="en-US" sz="2400" dirty="0" smtClean="0"/>
              <a:t>年</a:t>
            </a:r>
            <a:r>
              <a:rPr lang="en-US" altLang="ja-JP" sz="2400" dirty="0" smtClean="0"/>
              <a:t>:6,082</a:t>
            </a:r>
            <a:r>
              <a:rPr lang="ja-JP" altLang="en-US" sz="2400" dirty="0" smtClean="0"/>
              <a:t>万人</a:t>
            </a:r>
            <a:endParaRPr lang="en-US" altLang="ja-JP" sz="2400" dirty="0" smtClean="0"/>
          </a:p>
          <a:p>
            <a:pPr lvl="2"/>
            <a:r>
              <a:rPr lang="en-US" altLang="ja-JP" sz="2400" dirty="0" smtClean="0"/>
              <a:t>2040</a:t>
            </a:r>
            <a:r>
              <a:rPr lang="ja-JP" altLang="en-US" sz="2400" dirty="0" smtClean="0"/>
              <a:t>年</a:t>
            </a:r>
            <a:r>
              <a:rPr lang="en-US" altLang="ja-JP" sz="2400" dirty="0" smtClean="0"/>
              <a:t>:5,245</a:t>
            </a:r>
            <a:r>
              <a:rPr lang="ja-JP" altLang="en-US" sz="2400" dirty="0" smtClean="0"/>
              <a:t>万人 までに減少する見込み</a:t>
            </a:r>
            <a:endParaRPr lang="en-US" altLang="ja-JP" sz="2400" dirty="0"/>
          </a:p>
          <a:p>
            <a:endParaRPr lang="en-US" altLang="ja-JP" sz="2400" dirty="0"/>
          </a:p>
          <a:p>
            <a:endParaRPr lang="en-US" altLang="ja-JP" dirty="0" smtClean="0"/>
          </a:p>
          <a:p>
            <a:pPr marL="201168" lvl="1" indent="0">
              <a:buNone/>
            </a:pPr>
            <a:endParaRPr lang="en-US" altLang="ja-JP" dirty="0" smtClean="0"/>
          </a:p>
          <a:p>
            <a:pPr marL="0" indent="0">
              <a:buNone/>
            </a:pPr>
            <a:endParaRPr lang="en-US" altLang="ja-JP" dirty="0" smtClean="0"/>
          </a:p>
        </p:txBody>
      </p:sp>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3</a:t>
            </a:fld>
            <a:endParaRPr kumimoji="1" lang="ja-JP" altLang="en-US" dirty="0"/>
          </a:p>
        </p:txBody>
      </p:sp>
    </p:spTree>
    <p:extLst>
      <p:ext uri="{BB962C8B-B14F-4D97-AF65-F5344CB8AC3E}">
        <p14:creationId xmlns:p14="http://schemas.microsoft.com/office/powerpoint/2010/main" val="53264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5083" y="825446"/>
            <a:ext cx="10058400" cy="807411"/>
          </a:xfrm>
        </p:spPr>
        <p:txBody>
          <a:bodyPr/>
          <a:lstStyle/>
          <a:p>
            <a:r>
              <a:rPr kumimoji="1" lang="ja-JP" altLang="en-US" dirty="0" smtClean="0"/>
              <a:t>研究目的</a:t>
            </a:r>
            <a:r>
              <a:rPr lang="ja-JP" altLang="en-US" dirty="0" smtClean="0"/>
              <a:t>・目標</a:t>
            </a:r>
            <a:endParaRPr kumimoji="1" lang="ja-JP" altLang="en-US" dirty="0"/>
          </a:p>
        </p:txBody>
      </p:sp>
      <p:sp>
        <p:nvSpPr>
          <p:cNvPr id="3" name="コンテンツ プレースホルダー 2"/>
          <p:cNvSpPr>
            <a:spLocks noGrp="1"/>
          </p:cNvSpPr>
          <p:nvPr>
            <p:ph idx="1"/>
          </p:nvPr>
        </p:nvSpPr>
        <p:spPr>
          <a:xfrm>
            <a:off x="145083" y="1892482"/>
            <a:ext cx="11704320" cy="4023360"/>
          </a:xfrm>
        </p:spPr>
        <p:txBody>
          <a:bodyPr>
            <a:normAutofit/>
          </a:bodyPr>
          <a:lstStyle/>
          <a:p>
            <a:r>
              <a:rPr lang="en-US" altLang="ja-JP" sz="2400" dirty="0" smtClean="0"/>
              <a:t>&lt;</a:t>
            </a:r>
            <a:r>
              <a:rPr lang="ja-JP" altLang="en-US" sz="2400" dirty="0" smtClean="0"/>
              <a:t>目的</a:t>
            </a:r>
            <a:r>
              <a:rPr lang="en-US" altLang="ja-JP" sz="2400" dirty="0" smtClean="0"/>
              <a:t>&gt;</a:t>
            </a:r>
          </a:p>
          <a:p>
            <a:r>
              <a:rPr lang="ja-JP" altLang="en-US" sz="2400" dirty="0" smtClean="0"/>
              <a:t>既存の無人レジ店舗のような複雑で高価なシステムではなく、中小店でも導入できる安価なシステムの作成</a:t>
            </a:r>
            <a:endParaRPr lang="en-US" altLang="ja-JP" sz="2400" dirty="0" smtClean="0"/>
          </a:p>
          <a:p>
            <a:endParaRPr lang="en-US" altLang="ja-JP" dirty="0" smtClean="0"/>
          </a:p>
          <a:p>
            <a:r>
              <a:rPr lang="en-US" altLang="ja-JP" sz="2400" dirty="0" smtClean="0"/>
              <a:t>&lt;</a:t>
            </a:r>
            <a:r>
              <a:rPr lang="ja-JP" altLang="en-US" sz="2400" dirty="0" smtClean="0"/>
              <a:t>目標</a:t>
            </a:r>
            <a:r>
              <a:rPr lang="en-US" altLang="ja-JP" sz="2400" dirty="0" smtClean="0"/>
              <a:t>&gt;</a:t>
            </a:r>
          </a:p>
          <a:p>
            <a:r>
              <a:rPr lang="ja-JP" altLang="en-US" sz="2400" dirty="0" smtClean="0"/>
              <a:t>ラズベリー</a:t>
            </a:r>
            <a:r>
              <a:rPr lang="ja-JP" altLang="en-US" sz="2400" dirty="0"/>
              <a:t>パイ</a:t>
            </a:r>
            <a:r>
              <a:rPr lang="ja-JP" altLang="en-US" sz="2400" dirty="0" smtClean="0"/>
              <a:t>と</a:t>
            </a:r>
            <a:r>
              <a:rPr lang="en-US" altLang="ja-JP" sz="2400" dirty="0" smtClean="0"/>
              <a:t>Web</a:t>
            </a:r>
            <a:r>
              <a:rPr lang="ja-JP" altLang="en-US" sz="2400" dirty="0" smtClean="0"/>
              <a:t>カメラを使用し、商品をバーコードの番号で判断する</a:t>
            </a:r>
            <a:endParaRPr lang="ja-JP" altLang="en-US" sz="3600" dirty="0"/>
          </a:p>
          <a:p>
            <a:r>
              <a:rPr kumimoji="1" lang="ja-JP" altLang="en-US" sz="2400" dirty="0" smtClean="0"/>
              <a:t>商品の取捨選択から決済に至るまでの一連の流れを行えるシステムの開発</a:t>
            </a:r>
            <a:endParaRPr kumimoji="1" lang="ja-JP" altLang="en-US" sz="2400" dirty="0"/>
          </a:p>
        </p:txBody>
      </p:sp>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4</a:t>
            </a:fld>
            <a:endParaRPr kumimoji="1" lang="ja-JP" altLang="en-US" dirty="0"/>
          </a:p>
        </p:txBody>
      </p:sp>
    </p:spTree>
    <p:extLst>
      <p:ext uri="{BB962C8B-B14F-4D97-AF65-F5344CB8AC3E}">
        <p14:creationId xmlns:p14="http://schemas.microsoft.com/office/powerpoint/2010/main" val="35271535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立体のイラスト（四角柱・直方体）"/>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0017323" y="2845075"/>
            <a:ext cx="1162050" cy="1905000"/>
          </a:xfrm>
          <a:prstGeom prst="rect">
            <a:avLst/>
          </a:prstGeom>
          <a:noFill/>
        </p:spPr>
      </p:pic>
      <p:pic>
        <p:nvPicPr>
          <p:cNvPr id="1040" name="Picture 16" descr="ショッピングカートを押している女性のイラスト"/>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5152116" y="2123944"/>
            <a:ext cx="2676103" cy="2816951"/>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lang="ja-JP" altLang="en-US" dirty="0" smtClean="0">
                <a:solidFill>
                  <a:schemeClr val="bg1">
                    <a:lumMod val="75000"/>
                  </a:schemeClr>
                </a:solidFill>
                <a:latin typeface="Bauhaus 93" panose="04030905020B02020C02" pitchFamily="82" charset="0"/>
              </a:rPr>
              <a:t>　　　　　　　　　　　</a:t>
            </a:r>
            <a:r>
              <a:rPr lang="en-US" altLang="ja-JP" dirty="0" smtClean="0">
                <a:solidFill>
                  <a:schemeClr val="bg1">
                    <a:lumMod val="75000"/>
                  </a:schemeClr>
                </a:solidFill>
                <a:latin typeface="Bauhaus 93" panose="04030905020B02020C02" pitchFamily="82" charset="0"/>
              </a:rPr>
              <a:t>Summary</a:t>
            </a:r>
            <a:endParaRPr kumimoji="1" lang="ja-JP" altLang="en-US" dirty="0">
              <a:solidFill>
                <a:schemeClr val="bg1">
                  <a:lumMod val="75000"/>
                </a:schemeClr>
              </a:solidFill>
              <a:latin typeface="Bauhaus 93" panose="04030905020B02020C02" pitchFamily="82" charset="0"/>
            </a:endParaRPr>
          </a:p>
        </p:txBody>
      </p:sp>
      <p:pic>
        <p:nvPicPr>
          <p:cNvPr id="1032" name="Picture 8" descr="ショッピングカートのイラスト（買い物）"/>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1983741" y="2666953"/>
            <a:ext cx="2261053" cy="217626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アクションカメラのイラスト"/>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6410067" y="3414771"/>
            <a:ext cx="409091" cy="4090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ショッピングカートのイラスト（買い物）"/>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8665337" y="2885282"/>
            <a:ext cx="2261053" cy="2176264"/>
          </a:xfrm>
          <a:prstGeom prst="rect">
            <a:avLst/>
          </a:prstGeom>
          <a:noFill/>
          <a:extLst>
            <a:ext uri="{909E8E84-426E-40DD-AFC4-6F175D3DCCD1}">
              <a14:hiddenFill xmlns:a14="http://schemas.microsoft.com/office/drawing/2010/main">
                <a:solidFill>
                  <a:srgbClr val="FFFFFF"/>
                </a:solidFill>
              </a14:hiddenFill>
            </a:ext>
          </a:extLst>
        </p:spPr>
      </p:pic>
      <p:pic>
        <p:nvPicPr>
          <p:cNvPr id="6" name="図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97280" y="438751"/>
            <a:ext cx="4754037" cy="1658783"/>
          </a:xfrm>
          <a:prstGeom prst="rect">
            <a:avLst/>
          </a:prstGeom>
        </p:spPr>
      </p:pic>
      <p:sp>
        <p:nvSpPr>
          <p:cNvPr id="7" name="右矢印 6"/>
          <p:cNvSpPr/>
          <p:nvPr/>
        </p:nvSpPr>
        <p:spPr>
          <a:xfrm>
            <a:off x="4513130" y="3532419"/>
            <a:ext cx="638986" cy="3331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1" name="右矢印 20"/>
          <p:cNvSpPr/>
          <p:nvPr/>
        </p:nvSpPr>
        <p:spPr>
          <a:xfrm>
            <a:off x="8098300" y="3532419"/>
            <a:ext cx="638986" cy="3331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pic>
        <p:nvPicPr>
          <p:cNvPr id="22" name="Picture 10" descr="アクションカメラのイラスト"/>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9172759" y="3235583"/>
            <a:ext cx="409091" cy="40909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電子マネー払いのイラスト"/>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6084" y="2396625"/>
            <a:ext cx="1587685" cy="1716416"/>
          </a:xfrm>
          <a:prstGeom prst="rect">
            <a:avLst/>
          </a:prstGeom>
          <a:noFill/>
          <a:extLst>
            <a:ext uri="{909E8E84-426E-40DD-AFC4-6F175D3DCCD1}">
              <a14:hiddenFill xmlns:a14="http://schemas.microsoft.com/office/drawing/2010/main">
                <a:solidFill>
                  <a:srgbClr val="FFFFFF"/>
                </a:solidFill>
              </a14:hiddenFill>
            </a:ext>
          </a:extLst>
        </p:spPr>
      </p:pic>
      <p:sp>
        <p:nvSpPr>
          <p:cNvPr id="3" name="フローチャート: 処理 2"/>
          <p:cNvSpPr/>
          <p:nvPr/>
        </p:nvSpPr>
        <p:spPr>
          <a:xfrm>
            <a:off x="1769931" y="4076453"/>
            <a:ext cx="922162" cy="1166422"/>
          </a:xfrm>
          <a:prstGeom prst="flowChartProcess">
            <a:avLst/>
          </a:prstGeom>
          <a:solidFill>
            <a:srgbClr val="7E7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pic>
        <p:nvPicPr>
          <p:cNvPr id="1030" name="Picture 6" descr="クレジットカードのICチップのイラスト"/>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663011" y="3485137"/>
            <a:ext cx="401410" cy="35167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クレジットカードのICチップのイラスト"/>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8947876" y="6976790"/>
            <a:ext cx="401410" cy="351678"/>
          </a:xfrm>
          <a:prstGeom prst="rect">
            <a:avLst/>
          </a:prstGeom>
          <a:noFill/>
        </p:spPr>
      </p:pic>
      <p:pic>
        <p:nvPicPr>
          <p:cNvPr id="25" name="Picture 10" descr="アクションカメラのイラスト"/>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2552414" y="3041878"/>
            <a:ext cx="409091" cy="40909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クレジットカードのICチップのイラスト"/>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306932" y="3615217"/>
            <a:ext cx="401410" cy="351678"/>
          </a:xfrm>
          <a:prstGeom prst="rect">
            <a:avLst/>
          </a:prstGeom>
          <a:noFill/>
          <a:extLst>
            <a:ext uri="{909E8E84-426E-40DD-AFC4-6F175D3DCCD1}">
              <a14:hiddenFill xmlns:a14="http://schemas.microsoft.com/office/drawing/2010/main">
                <a:solidFill>
                  <a:srgbClr val="FFFFFF"/>
                </a:solidFill>
              </a14:hiddenFill>
            </a:ext>
          </a:extLst>
        </p:spPr>
      </p:pic>
      <p:sp>
        <p:nvSpPr>
          <p:cNvPr id="24" name="正方形/長方形 23"/>
          <p:cNvSpPr/>
          <p:nvPr/>
        </p:nvSpPr>
        <p:spPr>
          <a:xfrm>
            <a:off x="6066062" y="3118763"/>
            <a:ext cx="1665515" cy="182213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5" name="スライド番号プレースホルダー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3988C9-8C6C-49D7-8D82-24DA391FB063}" type="slidenum">
              <a:rPr kumimoji="1" lang="ja-JP" altLang="en-US" sz="105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ja-JP" altLang="en-US" sz="1050" b="0" i="0" u="none" strike="noStrike" kern="1200" cap="none" spc="0" normalizeH="0" baseline="0" noProof="0" dirty="0">
              <a:ln>
                <a:noFill/>
              </a:ln>
              <a:solidFill>
                <a:srgbClr val="FFFFFF"/>
              </a:solidFill>
              <a:effectLst/>
              <a:uLnTx/>
              <a:uFillTx/>
              <a:latin typeface="Calibri" panose="020F0502020204030204"/>
              <a:ea typeface="ＭＳ Ｐゴシック" panose="020B0600070205080204" pitchFamily="50" charset="-128"/>
              <a:cs typeface="+mn-cs"/>
            </a:endParaRPr>
          </a:p>
        </p:txBody>
      </p:sp>
      <p:pic>
        <p:nvPicPr>
          <p:cNvPr id="23" name="Picture 6" descr="クレジットカードのICチップのイラスト"/>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504112" y="3789180"/>
            <a:ext cx="401410" cy="351678"/>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985694" y="5406141"/>
            <a:ext cx="3259100" cy="830997"/>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smtClean="0">
                <a:ln>
                  <a:noFill/>
                </a:ln>
                <a:solidFill>
                  <a:prstClr val="black"/>
                </a:solidFill>
                <a:effectLst/>
                <a:uLnTx/>
                <a:uFillTx/>
                <a:latin typeface="Calibri" panose="020F0502020204030204"/>
                <a:ea typeface="ＭＳ Ｐゴシック" panose="020B0600070205080204" pitchFamily="50" charset="-128"/>
                <a:cs typeface="+mn-cs"/>
              </a:rPr>
              <a:t>顧客情報とカート情報を結びつける</a:t>
            </a:r>
            <a:endParaRPr kumimoji="1" lang="ja-JP"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26" name="テキスト ボックス 25"/>
          <p:cNvSpPr txBox="1"/>
          <p:nvPr/>
        </p:nvSpPr>
        <p:spPr>
          <a:xfrm>
            <a:off x="9795864" y="5459237"/>
            <a:ext cx="817708" cy="461665"/>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t>決済</a:t>
            </a:r>
            <a:endParaRPr kumimoji="1" lang="ja-JP" altLang="en-US" sz="24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27" name="テキスト ボックス 26"/>
          <p:cNvSpPr txBox="1"/>
          <p:nvPr/>
        </p:nvSpPr>
        <p:spPr>
          <a:xfrm>
            <a:off x="5219591" y="5459237"/>
            <a:ext cx="3352910" cy="461665"/>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t>カート上で商品情報取得</a:t>
            </a:r>
            <a:endParaRPr kumimoji="1" lang="ja-JP" altLang="en-US" sz="24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794121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メリット</a:t>
            </a:r>
            <a:r>
              <a:rPr lang="ja-JP" altLang="en-US" dirty="0"/>
              <a:t>・</a:t>
            </a:r>
            <a:r>
              <a:rPr lang="ja-JP" altLang="en-US" dirty="0" smtClean="0"/>
              <a:t>効果</a:t>
            </a:r>
            <a:endParaRPr kumimoji="1" lang="ja-JP" altLang="en-US" dirty="0"/>
          </a:p>
        </p:txBody>
      </p:sp>
      <p:sp>
        <p:nvSpPr>
          <p:cNvPr id="3" name="テキスト ボックス 2"/>
          <p:cNvSpPr txBox="1"/>
          <p:nvPr/>
        </p:nvSpPr>
        <p:spPr>
          <a:xfrm>
            <a:off x="1097280" y="1834131"/>
            <a:ext cx="5216978" cy="523220"/>
          </a:xfrm>
          <a:prstGeom prst="rect">
            <a:avLst/>
          </a:prstGeom>
          <a:noFill/>
        </p:spPr>
        <p:txBody>
          <a:bodyPr wrap="square" rtlCol="0">
            <a:spAutoFit/>
          </a:bodyPr>
          <a:lstStyle/>
          <a:p>
            <a:r>
              <a:rPr lang="ja-JP" altLang="en-US" sz="2800" dirty="0" smtClean="0"/>
              <a:t>店側</a:t>
            </a:r>
            <a:r>
              <a:rPr lang="en-US" altLang="ja-JP" sz="2800" dirty="0" smtClean="0"/>
              <a:t>:</a:t>
            </a:r>
            <a:r>
              <a:rPr lang="ja-JP" altLang="en-US" sz="2800" dirty="0" smtClean="0">
                <a:solidFill>
                  <a:srgbClr val="FF0000"/>
                </a:solidFill>
              </a:rPr>
              <a:t>コスト削減</a:t>
            </a:r>
            <a:endParaRPr kumimoji="1" lang="ja-JP" altLang="en-US" sz="2800" dirty="0">
              <a:solidFill>
                <a:srgbClr val="FF0000"/>
              </a:solidFill>
            </a:endParaRPr>
          </a:p>
        </p:txBody>
      </p:sp>
      <p:sp>
        <p:nvSpPr>
          <p:cNvPr id="4" name="正方形/長方形 3"/>
          <p:cNvSpPr/>
          <p:nvPr/>
        </p:nvSpPr>
        <p:spPr>
          <a:xfrm>
            <a:off x="1355273" y="2388258"/>
            <a:ext cx="8939892" cy="2492990"/>
          </a:xfrm>
          <a:prstGeom prst="rect">
            <a:avLst/>
          </a:prstGeom>
        </p:spPr>
        <p:txBody>
          <a:bodyPr wrap="square">
            <a:spAutoFit/>
          </a:bodyPr>
          <a:lstStyle/>
          <a:p>
            <a:r>
              <a:rPr lang="ja-JP" altLang="en-US" sz="2800" dirty="0"/>
              <a:t>セルフレジ</a:t>
            </a:r>
            <a:r>
              <a:rPr lang="en-US" altLang="ja-JP" sz="2800" dirty="0"/>
              <a:t>1</a:t>
            </a:r>
            <a:r>
              <a:rPr lang="ja-JP" altLang="en-US" sz="2800" dirty="0"/>
              <a:t>セットを購入するのにかかる値段</a:t>
            </a:r>
            <a:endParaRPr lang="en-US" altLang="ja-JP" sz="2800" dirty="0"/>
          </a:p>
          <a:p>
            <a:pPr lvl="1"/>
            <a:r>
              <a:rPr lang="ja-JP" altLang="en-US" sz="2800" dirty="0"/>
              <a:t>約</a:t>
            </a:r>
            <a:r>
              <a:rPr lang="en-US" altLang="ja-JP" sz="2800" dirty="0"/>
              <a:t>3,500,000</a:t>
            </a:r>
            <a:r>
              <a:rPr lang="ja-JP" altLang="en-US" sz="2800" dirty="0" smtClean="0"/>
              <a:t>円 </a:t>
            </a:r>
            <a:r>
              <a:rPr lang="en-US" altLang="ja-JP" sz="2800" dirty="0" smtClean="0"/>
              <a:t>* 6</a:t>
            </a:r>
            <a:r>
              <a:rPr lang="ja-JP" altLang="en-US" sz="2800" dirty="0" smtClean="0"/>
              <a:t>台 </a:t>
            </a:r>
            <a:r>
              <a:rPr lang="en-US" altLang="ja-JP" sz="2800" dirty="0" smtClean="0"/>
              <a:t>= </a:t>
            </a:r>
            <a:r>
              <a:rPr lang="en-US" altLang="ja-JP" sz="3600" dirty="0" smtClean="0">
                <a:solidFill>
                  <a:srgbClr val="FF0000"/>
                </a:solidFill>
              </a:rPr>
              <a:t>21,000,000</a:t>
            </a:r>
            <a:r>
              <a:rPr lang="ja-JP" altLang="en-US" sz="3600" dirty="0" smtClean="0">
                <a:solidFill>
                  <a:srgbClr val="FF0000"/>
                </a:solidFill>
              </a:rPr>
              <a:t>円</a:t>
            </a:r>
            <a:endParaRPr lang="en-US" altLang="ja-JP" sz="2800" dirty="0">
              <a:solidFill>
                <a:srgbClr val="FF0000"/>
              </a:solidFill>
            </a:endParaRPr>
          </a:p>
          <a:p>
            <a:r>
              <a:rPr lang="en-US" altLang="ja-JP" sz="2800" dirty="0"/>
              <a:t>Web</a:t>
            </a:r>
            <a:r>
              <a:rPr lang="ja-JP" altLang="en-US" sz="2800" dirty="0"/>
              <a:t>カメラを使用し、本システムを導入した場合にかかる機材の費用</a:t>
            </a:r>
            <a:endParaRPr lang="en-US" altLang="ja-JP" sz="2800" dirty="0"/>
          </a:p>
          <a:p>
            <a:pPr lvl="1"/>
            <a:r>
              <a:rPr lang="ja-JP" altLang="en-US" sz="2800" dirty="0"/>
              <a:t>約</a:t>
            </a:r>
            <a:r>
              <a:rPr lang="en-US" altLang="ja-JP" sz="2800" dirty="0"/>
              <a:t>12,500</a:t>
            </a:r>
            <a:r>
              <a:rPr lang="ja-JP" altLang="en-US" sz="2800" dirty="0" smtClean="0"/>
              <a:t>円 </a:t>
            </a:r>
            <a:r>
              <a:rPr lang="en-US" altLang="ja-JP" sz="2800" dirty="0" smtClean="0"/>
              <a:t>* 80</a:t>
            </a:r>
            <a:r>
              <a:rPr lang="ja-JP" altLang="en-US" sz="2800" dirty="0" smtClean="0"/>
              <a:t>個（カゴの個数） </a:t>
            </a:r>
            <a:r>
              <a:rPr lang="en-US" altLang="ja-JP" sz="2800" dirty="0"/>
              <a:t>= </a:t>
            </a:r>
            <a:r>
              <a:rPr lang="en-US" altLang="ja-JP" sz="3600" dirty="0" smtClean="0">
                <a:solidFill>
                  <a:srgbClr val="FF0000"/>
                </a:solidFill>
              </a:rPr>
              <a:t>1,000,000</a:t>
            </a:r>
            <a:r>
              <a:rPr lang="ja-JP" altLang="en-US" sz="3600" dirty="0" smtClean="0">
                <a:solidFill>
                  <a:srgbClr val="FF0000"/>
                </a:solidFill>
              </a:rPr>
              <a:t>円</a:t>
            </a:r>
            <a:endParaRPr lang="en-US" altLang="ja-JP" sz="2800" dirty="0">
              <a:solidFill>
                <a:srgbClr val="FF0000"/>
              </a:solidFill>
            </a:endParaRPr>
          </a:p>
        </p:txBody>
      </p:sp>
      <p:sp>
        <p:nvSpPr>
          <p:cNvPr id="5" name="テキスト ボックス 4"/>
          <p:cNvSpPr txBox="1"/>
          <p:nvPr/>
        </p:nvSpPr>
        <p:spPr>
          <a:xfrm>
            <a:off x="954668" y="5208851"/>
            <a:ext cx="3355521" cy="523220"/>
          </a:xfrm>
          <a:prstGeom prst="rect">
            <a:avLst/>
          </a:prstGeom>
          <a:noFill/>
        </p:spPr>
        <p:txBody>
          <a:bodyPr wrap="square" rtlCol="0">
            <a:spAutoFit/>
          </a:bodyPr>
          <a:lstStyle/>
          <a:p>
            <a:r>
              <a:rPr lang="ja-JP" altLang="en-US" sz="2800" dirty="0" smtClean="0"/>
              <a:t>お客様</a:t>
            </a:r>
            <a:r>
              <a:rPr lang="en-US" altLang="ja-JP" sz="2800" dirty="0" smtClean="0"/>
              <a:t>:</a:t>
            </a:r>
            <a:r>
              <a:rPr lang="ja-JP" altLang="en-US" sz="2800" dirty="0" smtClean="0">
                <a:solidFill>
                  <a:srgbClr val="FF0000"/>
                </a:solidFill>
              </a:rPr>
              <a:t>時間の短縮</a:t>
            </a:r>
            <a:endParaRPr kumimoji="1" lang="ja-JP" altLang="en-US" sz="2800" dirty="0">
              <a:solidFill>
                <a:srgbClr val="FF0000"/>
              </a:solidFill>
            </a:endParaRPr>
          </a:p>
        </p:txBody>
      </p:sp>
      <p:sp>
        <p:nvSpPr>
          <p:cNvPr id="7" name="スライド番号プレースホルダー 6"/>
          <p:cNvSpPr>
            <a:spLocks noGrp="1"/>
          </p:cNvSpPr>
          <p:nvPr>
            <p:ph type="sldNum" sz="quarter" idx="12"/>
          </p:nvPr>
        </p:nvSpPr>
        <p:spPr/>
        <p:txBody>
          <a:bodyPr/>
          <a:lstStyle/>
          <a:p>
            <a:fld id="{3C3988C9-8C6C-49D7-8D82-24DA391FB063}" type="slidenum">
              <a:rPr kumimoji="1" lang="ja-JP" altLang="en-US" smtClean="0"/>
              <a:t>6</a:t>
            </a:fld>
            <a:endParaRPr kumimoji="1" lang="ja-JP" altLang="en-US"/>
          </a:p>
        </p:txBody>
      </p:sp>
    </p:spTree>
    <p:extLst>
      <p:ext uri="{BB962C8B-B14F-4D97-AF65-F5344CB8AC3E}">
        <p14:creationId xmlns:p14="http://schemas.microsoft.com/office/powerpoint/2010/main" val="2180615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角丸四角形 28"/>
          <p:cNvSpPr/>
          <p:nvPr/>
        </p:nvSpPr>
        <p:spPr>
          <a:xfrm>
            <a:off x="596767" y="1735868"/>
            <a:ext cx="6660681" cy="456867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p:cNvCxnSpPr/>
          <p:nvPr/>
        </p:nvCxnSpPr>
        <p:spPr>
          <a:xfrm>
            <a:off x="2348564" y="4564739"/>
            <a:ext cx="4397114" cy="0"/>
          </a:xfrm>
          <a:prstGeom prst="line">
            <a:avLst/>
          </a:prstGeom>
          <a:ln w="38100">
            <a:solidFill>
              <a:schemeClr val="accent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pic>
        <p:nvPicPr>
          <p:cNvPr id="1030" name="Picture 6" descr="https://d2air1d4eqhwg2.cloudfront.net/images/3050/500x500/afb526e7-8cad-4874-a210-74aa7d09dbd4.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503" t="17648" r="10352" b="15675"/>
          <a:stretch/>
        </p:blipFill>
        <p:spPr bwMode="auto">
          <a:xfrm>
            <a:off x="842224" y="2586779"/>
            <a:ext cx="1506340" cy="1269040"/>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a:xfrm>
            <a:off x="1097280" y="286604"/>
            <a:ext cx="10058400" cy="811036"/>
          </a:xfrm>
        </p:spPr>
        <p:txBody>
          <a:bodyPr/>
          <a:lstStyle/>
          <a:p>
            <a:r>
              <a:rPr lang="ja-JP" altLang="en-US" dirty="0" smtClean="0"/>
              <a:t>イメージ</a:t>
            </a:r>
            <a:r>
              <a:rPr lang="ja-JP" altLang="en-US" dirty="0"/>
              <a:t>図</a:t>
            </a:r>
            <a:endParaRPr kumimoji="1" lang="ja-JP" altLang="en-US" dirty="0"/>
          </a:p>
        </p:txBody>
      </p:sp>
      <p:pic>
        <p:nvPicPr>
          <p:cNvPr id="1028" name="Picture 4" descr="C6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9529" y="1970802"/>
            <a:ext cx="1250497" cy="1250497"/>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90921" y="4375976"/>
            <a:ext cx="1088120" cy="643410"/>
          </a:xfrm>
          <a:prstGeom prst="rect">
            <a:avLst/>
          </a:prstGeom>
        </p:spPr>
      </p:pic>
      <p:sp>
        <p:nvSpPr>
          <p:cNvPr id="11" name="正方形/長方形 10"/>
          <p:cNvSpPr/>
          <p:nvPr/>
        </p:nvSpPr>
        <p:spPr>
          <a:xfrm>
            <a:off x="2875807" y="4833095"/>
            <a:ext cx="3869871" cy="373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solidFill>
                  <a:schemeClr val="tx1">
                    <a:lumMod val="85000"/>
                    <a:lumOff val="15000"/>
                  </a:schemeClr>
                </a:solidFill>
              </a:rPr>
              <a:t>ひずみゲージ</a:t>
            </a:r>
            <a:endParaRPr kumimoji="1" lang="ja-JP" altLang="en-US">
              <a:solidFill>
                <a:schemeClr val="tx1">
                  <a:lumMod val="85000"/>
                  <a:lumOff val="15000"/>
                </a:schemeClr>
              </a:solidFill>
            </a:endParaRPr>
          </a:p>
        </p:txBody>
      </p:sp>
      <p:pic>
        <p:nvPicPr>
          <p:cNvPr id="8" name="図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1329" y="4564739"/>
            <a:ext cx="2163022" cy="2163022"/>
          </a:xfrm>
          <a:prstGeom prst="rect">
            <a:avLst/>
          </a:prstGeom>
        </p:spPr>
      </p:pic>
      <p:sp>
        <p:nvSpPr>
          <p:cNvPr id="13" name="正方形/長方形 12"/>
          <p:cNvSpPr/>
          <p:nvPr/>
        </p:nvSpPr>
        <p:spPr>
          <a:xfrm>
            <a:off x="3904366" y="3918857"/>
            <a:ext cx="1690148" cy="91423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solidFill>
                  <a:schemeClr val="tx1">
                    <a:lumMod val="85000"/>
                    <a:lumOff val="15000"/>
                  </a:schemeClr>
                </a:solidFill>
              </a:rPr>
              <a:t>商品</a:t>
            </a:r>
            <a:endParaRPr kumimoji="1" lang="ja-JP" altLang="en-US">
              <a:solidFill>
                <a:schemeClr val="tx1">
                  <a:lumMod val="85000"/>
                  <a:lumOff val="15000"/>
                </a:schemeClr>
              </a:solidFill>
            </a:endParaRPr>
          </a:p>
        </p:txBody>
      </p:sp>
      <p:sp>
        <p:nvSpPr>
          <p:cNvPr id="14" name="テキスト ボックス 13"/>
          <p:cNvSpPr txBox="1"/>
          <p:nvPr/>
        </p:nvSpPr>
        <p:spPr>
          <a:xfrm>
            <a:off x="4770703" y="3558361"/>
            <a:ext cx="1428750" cy="369332"/>
          </a:xfrm>
          <a:prstGeom prst="rect">
            <a:avLst/>
          </a:prstGeom>
          <a:noFill/>
        </p:spPr>
        <p:txBody>
          <a:bodyPr wrap="square" rtlCol="0">
            <a:spAutoFit/>
          </a:bodyPr>
          <a:lstStyle/>
          <a:p>
            <a:r>
              <a:rPr kumimoji="1" lang="ja-JP" altLang="en-US" dirty="0" smtClean="0"/>
              <a:t>バーコード</a:t>
            </a:r>
            <a:endParaRPr kumimoji="1" lang="ja-JP" altLang="en-US" dirty="0"/>
          </a:p>
        </p:txBody>
      </p:sp>
      <p:sp>
        <p:nvSpPr>
          <p:cNvPr id="15" name="正方形/長方形 14"/>
          <p:cNvSpPr/>
          <p:nvPr/>
        </p:nvSpPr>
        <p:spPr>
          <a:xfrm>
            <a:off x="4018807" y="3913729"/>
            <a:ext cx="861332" cy="129282"/>
          </a:xfrm>
          <a:prstGeom prst="rect">
            <a:avLst/>
          </a:prstGeom>
          <a:pattFill prst="narVert">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533396" y="1908378"/>
            <a:ext cx="2123996" cy="523220"/>
          </a:xfrm>
          <a:prstGeom prst="rect">
            <a:avLst/>
          </a:prstGeom>
          <a:solidFill>
            <a:srgbClr val="FF0066"/>
          </a:solidFill>
        </p:spPr>
        <p:txBody>
          <a:bodyPr wrap="square" rtlCol="0">
            <a:spAutoFit/>
          </a:bodyPr>
          <a:lstStyle/>
          <a:p>
            <a:r>
              <a:rPr kumimoji="1" lang="en-US" altLang="ja-JP" sz="2800" smtClean="0">
                <a:solidFill>
                  <a:schemeClr val="bg1"/>
                </a:solidFill>
              </a:rPr>
              <a:t>Raspberry pi</a:t>
            </a:r>
            <a:endParaRPr kumimoji="1" lang="ja-JP" altLang="en-US" sz="2800">
              <a:solidFill>
                <a:schemeClr val="bg1"/>
              </a:solidFill>
            </a:endParaRPr>
          </a:p>
        </p:txBody>
      </p:sp>
      <p:cxnSp>
        <p:nvCxnSpPr>
          <p:cNvPr id="20" name="直線矢印コネクタ 19"/>
          <p:cNvCxnSpPr>
            <a:endCxn id="15" idx="0"/>
          </p:cNvCxnSpPr>
          <p:nvPr/>
        </p:nvCxnSpPr>
        <p:spPr>
          <a:xfrm>
            <a:off x="4444777" y="3061624"/>
            <a:ext cx="4696" cy="852105"/>
          </a:xfrm>
          <a:prstGeom prst="straightConnector1">
            <a:avLst/>
          </a:prstGeom>
          <a:ln w="984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2875807" y="4833094"/>
            <a:ext cx="3869871" cy="1386285"/>
          </a:xfrm>
          <a:prstGeom prst="rect">
            <a:avLst/>
          </a:prstGeom>
          <a:noFill/>
          <a:ln>
            <a:solidFill>
              <a:srgbClr val="1CAD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40" name="Picture 16" descr="サーバーのイラスト（1台）"/>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02687" y="2952086"/>
            <a:ext cx="2055508" cy="2432554"/>
          </a:xfrm>
          <a:prstGeom prst="rect">
            <a:avLst/>
          </a:prstGeom>
          <a:noFill/>
          <a:extLst>
            <a:ext uri="{909E8E84-426E-40DD-AFC4-6F175D3DCCD1}">
              <a14:hiddenFill xmlns:a14="http://schemas.microsoft.com/office/drawing/2010/main">
                <a:solidFill>
                  <a:srgbClr val="FFFFFF"/>
                </a:solidFill>
              </a14:hiddenFill>
            </a:ext>
          </a:extLst>
        </p:spPr>
      </p:pic>
      <p:sp>
        <p:nvSpPr>
          <p:cNvPr id="43" name="角丸四角形 42"/>
          <p:cNvSpPr/>
          <p:nvPr/>
        </p:nvSpPr>
        <p:spPr>
          <a:xfrm>
            <a:off x="7735200" y="1735867"/>
            <a:ext cx="4003218" cy="4568679"/>
          </a:xfrm>
          <a:prstGeom prst="round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右矢印 30"/>
          <p:cNvSpPr/>
          <p:nvPr/>
        </p:nvSpPr>
        <p:spPr>
          <a:xfrm>
            <a:off x="6892768" y="2825105"/>
            <a:ext cx="1345689" cy="926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右矢印 44"/>
          <p:cNvSpPr/>
          <p:nvPr/>
        </p:nvSpPr>
        <p:spPr>
          <a:xfrm flipH="1">
            <a:off x="6895313" y="4390014"/>
            <a:ext cx="1345689" cy="926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p:nvSpPr>
        <p:spPr>
          <a:xfrm>
            <a:off x="10557416" y="1856720"/>
            <a:ext cx="1341693" cy="523220"/>
          </a:xfrm>
          <a:prstGeom prst="rect">
            <a:avLst/>
          </a:prstGeom>
          <a:solidFill>
            <a:schemeClr val="accent5"/>
          </a:solidFill>
        </p:spPr>
        <p:txBody>
          <a:bodyPr wrap="square" rtlCol="0">
            <a:spAutoFit/>
          </a:bodyPr>
          <a:lstStyle/>
          <a:p>
            <a:r>
              <a:rPr lang="ja-JP" altLang="en-US" sz="2800">
                <a:solidFill>
                  <a:schemeClr val="bg1"/>
                </a:solidFill>
              </a:rPr>
              <a:t>サーバ</a:t>
            </a:r>
            <a:endParaRPr kumimoji="1" lang="ja-JP" altLang="en-US" sz="2800">
              <a:solidFill>
                <a:schemeClr val="bg1"/>
              </a:solidFill>
            </a:endParaRPr>
          </a:p>
        </p:txBody>
      </p:sp>
      <p:sp>
        <p:nvSpPr>
          <p:cNvPr id="47" name="テキスト ボックス 46"/>
          <p:cNvSpPr txBox="1"/>
          <p:nvPr/>
        </p:nvSpPr>
        <p:spPr>
          <a:xfrm>
            <a:off x="6026943" y="1837092"/>
            <a:ext cx="3082428" cy="954107"/>
          </a:xfrm>
          <a:prstGeom prst="rect">
            <a:avLst/>
          </a:prstGeom>
          <a:solidFill>
            <a:schemeClr val="bg1">
              <a:lumMod val="95000"/>
            </a:schemeClr>
          </a:solidFill>
        </p:spPr>
        <p:txBody>
          <a:bodyPr wrap="square" rtlCol="0">
            <a:spAutoFit/>
          </a:bodyPr>
          <a:lstStyle/>
          <a:p>
            <a:r>
              <a:rPr lang="ja-JP" altLang="en-US" sz="2800" dirty="0" smtClean="0">
                <a:solidFill>
                  <a:schemeClr val="tx1">
                    <a:lumMod val="85000"/>
                    <a:lumOff val="15000"/>
                  </a:schemeClr>
                </a:solidFill>
              </a:rPr>
              <a:t>画像データ</a:t>
            </a:r>
            <a:endParaRPr lang="en-US" altLang="ja-JP" sz="2800" dirty="0" smtClean="0">
              <a:solidFill>
                <a:schemeClr val="tx1">
                  <a:lumMod val="85000"/>
                  <a:lumOff val="15000"/>
                </a:schemeClr>
              </a:solidFill>
            </a:endParaRPr>
          </a:p>
          <a:p>
            <a:r>
              <a:rPr kumimoji="1" lang="ja-JP" altLang="en-US" sz="2800" dirty="0" smtClean="0">
                <a:solidFill>
                  <a:schemeClr val="tx1">
                    <a:lumMod val="85000"/>
                    <a:lumOff val="15000"/>
                  </a:schemeClr>
                </a:solidFill>
              </a:rPr>
              <a:t>フラグ</a:t>
            </a:r>
            <a:r>
              <a:rPr kumimoji="1" lang="en-US" altLang="ja-JP" sz="2800" dirty="0" smtClean="0">
                <a:solidFill>
                  <a:schemeClr val="tx1">
                    <a:lumMod val="85000"/>
                    <a:lumOff val="15000"/>
                  </a:schemeClr>
                </a:solidFill>
              </a:rPr>
              <a:t>(</a:t>
            </a:r>
            <a:r>
              <a:rPr kumimoji="1" lang="ja-JP" altLang="en-US" sz="2800" dirty="0" smtClean="0">
                <a:solidFill>
                  <a:schemeClr val="tx1">
                    <a:lumMod val="85000"/>
                    <a:lumOff val="15000"/>
                  </a:schemeClr>
                </a:solidFill>
              </a:rPr>
              <a:t>追加</a:t>
            </a:r>
            <a:r>
              <a:rPr kumimoji="1" lang="en-US" altLang="ja-JP" sz="2800" dirty="0" smtClean="0">
                <a:solidFill>
                  <a:schemeClr val="tx1">
                    <a:lumMod val="85000"/>
                    <a:lumOff val="15000"/>
                  </a:schemeClr>
                </a:solidFill>
              </a:rPr>
              <a:t>or</a:t>
            </a:r>
            <a:r>
              <a:rPr kumimoji="1" lang="ja-JP" altLang="en-US" sz="2800" dirty="0" smtClean="0">
                <a:solidFill>
                  <a:schemeClr val="tx1">
                    <a:lumMod val="85000"/>
                    <a:lumOff val="15000"/>
                  </a:schemeClr>
                </a:solidFill>
              </a:rPr>
              <a:t>削除</a:t>
            </a:r>
            <a:r>
              <a:rPr kumimoji="1" lang="en-US" altLang="ja-JP" sz="2800" dirty="0" smtClean="0">
                <a:solidFill>
                  <a:schemeClr val="tx1">
                    <a:lumMod val="85000"/>
                    <a:lumOff val="15000"/>
                  </a:schemeClr>
                </a:solidFill>
              </a:rPr>
              <a:t>)</a:t>
            </a:r>
            <a:endParaRPr kumimoji="1" lang="ja-JP" altLang="en-US" sz="2800" dirty="0">
              <a:solidFill>
                <a:schemeClr val="tx1">
                  <a:lumMod val="85000"/>
                  <a:lumOff val="15000"/>
                </a:schemeClr>
              </a:solidFill>
            </a:endParaRPr>
          </a:p>
        </p:txBody>
      </p:sp>
      <p:sp>
        <p:nvSpPr>
          <p:cNvPr id="48" name="テキスト ボックス 47"/>
          <p:cNvSpPr txBox="1"/>
          <p:nvPr/>
        </p:nvSpPr>
        <p:spPr>
          <a:xfrm>
            <a:off x="6765333" y="5384640"/>
            <a:ext cx="1663387" cy="523220"/>
          </a:xfrm>
          <a:prstGeom prst="rect">
            <a:avLst/>
          </a:prstGeom>
          <a:solidFill>
            <a:schemeClr val="bg1">
              <a:lumMod val="95000"/>
            </a:schemeClr>
          </a:solidFill>
        </p:spPr>
        <p:txBody>
          <a:bodyPr wrap="square" rtlCol="0">
            <a:spAutoFit/>
          </a:bodyPr>
          <a:lstStyle/>
          <a:p>
            <a:r>
              <a:rPr kumimoji="1" lang="en-US" altLang="ja-JP" sz="2800" smtClean="0">
                <a:solidFill>
                  <a:schemeClr val="tx1">
                    <a:lumMod val="85000"/>
                    <a:lumOff val="15000"/>
                  </a:schemeClr>
                </a:solidFill>
              </a:rPr>
              <a:t>Yes or No</a:t>
            </a:r>
            <a:endParaRPr kumimoji="1" lang="ja-JP" altLang="en-US" sz="2800">
              <a:solidFill>
                <a:schemeClr val="tx1">
                  <a:lumMod val="85000"/>
                  <a:lumOff val="15000"/>
                </a:schemeClr>
              </a:solidFill>
            </a:endParaRPr>
          </a:p>
        </p:txBody>
      </p:sp>
      <p:sp>
        <p:nvSpPr>
          <p:cNvPr id="3" name="スライド番号プレースホルダー 2"/>
          <p:cNvSpPr>
            <a:spLocks noGrp="1"/>
          </p:cNvSpPr>
          <p:nvPr>
            <p:ph type="sldNum" sz="quarter" idx="12"/>
          </p:nvPr>
        </p:nvSpPr>
        <p:spPr/>
        <p:txBody>
          <a:bodyPr/>
          <a:lstStyle/>
          <a:p>
            <a:fld id="{3C3988C9-8C6C-49D7-8D82-24DA391FB063}" type="slidenum">
              <a:rPr kumimoji="1" lang="ja-JP" altLang="en-US" smtClean="0"/>
              <a:t>7</a:t>
            </a:fld>
            <a:endParaRPr kumimoji="1" lang="ja-JP" altLang="en-US" dirty="0"/>
          </a:p>
        </p:txBody>
      </p:sp>
      <p:sp>
        <p:nvSpPr>
          <p:cNvPr id="4" name="テキスト ボックス 3"/>
          <p:cNvSpPr txBox="1"/>
          <p:nvPr/>
        </p:nvSpPr>
        <p:spPr>
          <a:xfrm>
            <a:off x="1097280" y="1240782"/>
            <a:ext cx="2921527" cy="461665"/>
          </a:xfrm>
          <a:prstGeom prst="rect">
            <a:avLst/>
          </a:prstGeom>
          <a:noFill/>
        </p:spPr>
        <p:txBody>
          <a:bodyPr wrap="square" rtlCol="0">
            <a:spAutoFit/>
          </a:bodyPr>
          <a:lstStyle/>
          <a:p>
            <a:r>
              <a:rPr lang="ja-JP" altLang="en-US" sz="2400" dirty="0" smtClean="0"/>
              <a:t>カゴ</a:t>
            </a:r>
            <a:endParaRPr lang="en-US" altLang="ja-JP" sz="2400" dirty="0" smtClean="0"/>
          </a:p>
        </p:txBody>
      </p:sp>
    </p:spTree>
    <p:extLst>
      <p:ext uri="{BB962C8B-B14F-4D97-AF65-F5344CB8AC3E}">
        <p14:creationId xmlns:p14="http://schemas.microsoft.com/office/powerpoint/2010/main" val="15161901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89956"/>
            <a:ext cx="5365379" cy="4800602"/>
          </a:xfrm>
          <a:prstGeom prst="rect">
            <a:avLst/>
          </a:prstGeom>
        </p:spPr>
      </p:pic>
      <p:sp>
        <p:nvSpPr>
          <p:cNvPr id="9" name="テキスト ボックス 8"/>
          <p:cNvSpPr txBox="1"/>
          <p:nvPr/>
        </p:nvSpPr>
        <p:spPr>
          <a:xfrm>
            <a:off x="7241721" y="495787"/>
            <a:ext cx="2547258" cy="461665"/>
          </a:xfrm>
          <a:prstGeom prst="rect">
            <a:avLst/>
          </a:prstGeom>
          <a:noFill/>
        </p:spPr>
        <p:txBody>
          <a:bodyPr wrap="square" rtlCol="0">
            <a:spAutoFit/>
          </a:bodyPr>
          <a:lstStyle/>
          <a:p>
            <a:r>
              <a:rPr kumimoji="1" lang="ja-JP" altLang="en-US" sz="2400" dirty="0" smtClean="0"/>
              <a:t>開発の方針、構成</a:t>
            </a:r>
            <a:endParaRPr kumimoji="1" lang="ja-JP" altLang="en-US" sz="2400" dirty="0"/>
          </a:p>
        </p:txBody>
      </p:sp>
      <p:sp>
        <p:nvSpPr>
          <p:cNvPr id="10" name="スライド番号プレースホルダー 9"/>
          <p:cNvSpPr>
            <a:spLocks noGrp="1"/>
          </p:cNvSpPr>
          <p:nvPr>
            <p:ph type="sldNum" sz="quarter" idx="12"/>
          </p:nvPr>
        </p:nvSpPr>
        <p:spPr/>
        <p:txBody>
          <a:bodyPr/>
          <a:lstStyle/>
          <a:p>
            <a:fld id="{3C3988C9-8C6C-49D7-8D82-24DA391FB063}" type="slidenum">
              <a:rPr kumimoji="1" lang="ja-JP" altLang="en-US" smtClean="0"/>
              <a:t>8</a:t>
            </a:fld>
            <a:endParaRPr kumimoji="1" lang="ja-JP" altLang="en-US"/>
          </a:p>
        </p:txBody>
      </p:sp>
      <p:sp>
        <p:nvSpPr>
          <p:cNvPr id="11" name="テキスト ボックス 10"/>
          <p:cNvSpPr txBox="1"/>
          <p:nvPr/>
        </p:nvSpPr>
        <p:spPr>
          <a:xfrm>
            <a:off x="5725206" y="1063588"/>
            <a:ext cx="5580288" cy="4154984"/>
          </a:xfrm>
          <a:prstGeom prst="rect">
            <a:avLst/>
          </a:prstGeom>
          <a:noFill/>
        </p:spPr>
        <p:txBody>
          <a:bodyPr wrap="square" rtlCol="0">
            <a:spAutoFit/>
          </a:bodyPr>
          <a:lstStyle/>
          <a:p>
            <a:r>
              <a:rPr kumimoji="1" lang="ja-JP" altLang="en-US" sz="2400" dirty="0" smtClean="0"/>
              <a:t>・</a:t>
            </a:r>
            <a:r>
              <a:rPr kumimoji="1" lang="en-US" altLang="ja-JP" sz="2400" dirty="0" smtClean="0"/>
              <a:t>V</a:t>
            </a:r>
            <a:r>
              <a:rPr kumimoji="1" lang="ja-JP" altLang="en-US" sz="2400" dirty="0" smtClean="0"/>
              <a:t>モデルに従って開発</a:t>
            </a:r>
            <a:endParaRPr kumimoji="1" lang="en-US" altLang="ja-JP" sz="2400" dirty="0" smtClean="0"/>
          </a:p>
          <a:p>
            <a:endParaRPr kumimoji="1" lang="en-US" altLang="ja-JP" sz="2400" dirty="0" smtClean="0"/>
          </a:p>
          <a:p>
            <a:r>
              <a:rPr kumimoji="1" lang="ja-JP" altLang="en-US" sz="2400" dirty="0" smtClean="0"/>
              <a:t>・</a:t>
            </a:r>
            <a:r>
              <a:rPr kumimoji="1" lang="en-US" altLang="ja-JP" sz="2400" dirty="0" smtClean="0"/>
              <a:t>UML</a:t>
            </a:r>
            <a:r>
              <a:rPr lang="ja-JP" altLang="en-US" sz="2400" dirty="0"/>
              <a:t>言語</a:t>
            </a:r>
            <a:r>
              <a:rPr lang="ja-JP" altLang="en-US" sz="2400" dirty="0" smtClean="0"/>
              <a:t>を用いてシステム設計を行う</a:t>
            </a:r>
            <a:endParaRPr lang="en-US" altLang="ja-JP" sz="2400" dirty="0" smtClean="0"/>
          </a:p>
          <a:p>
            <a:endParaRPr lang="en-US" altLang="ja-JP" sz="2400" dirty="0" smtClean="0"/>
          </a:p>
          <a:p>
            <a:r>
              <a:rPr kumimoji="1" lang="ja-JP" altLang="en-US" sz="2400" dirty="0" smtClean="0"/>
              <a:t>・</a:t>
            </a:r>
            <a:r>
              <a:rPr lang="ja-JP" altLang="en-US" sz="2400" dirty="0" smtClean="0"/>
              <a:t>ラズパイの各種処理は</a:t>
            </a:r>
            <a:r>
              <a:rPr lang="en-US" altLang="ja-JP" sz="2400" dirty="0" smtClean="0"/>
              <a:t>Python</a:t>
            </a:r>
            <a:r>
              <a:rPr lang="ja-JP" altLang="en-US" sz="2400" dirty="0" smtClean="0"/>
              <a:t>を使用</a:t>
            </a:r>
            <a:endParaRPr lang="en-US" altLang="ja-JP" sz="2400" dirty="0" smtClean="0"/>
          </a:p>
          <a:p>
            <a:endParaRPr lang="en-US" altLang="ja-JP" sz="2400" dirty="0" smtClean="0"/>
          </a:p>
          <a:p>
            <a:r>
              <a:rPr kumimoji="1" lang="ja-JP" altLang="en-US" sz="2400" dirty="0" smtClean="0"/>
              <a:t>・サーバの各種処理も</a:t>
            </a:r>
            <a:r>
              <a:rPr kumimoji="1" lang="en-US" altLang="ja-JP" sz="2400" dirty="0" smtClean="0"/>
              <a:t>Python</a:t>
            </a:r>
            <a:r>
              <a:rPr kumimoji="1" lang="ja-JP" altLang="en-US" sz="2400" dirty="0" smtClean="0"/>
              <a:t>を</a:t>
            </a:r>
            <a:r>
              <a:rPr kumimoji="1" lang="ja-JP" altLang="en-US" sz="2400" dirty="0" smtClean="0"/>
              <a:t>使用</a:t>
            </a:r>
            <a:endParaRPr kumimoji="1" lang="en-US" altLang="ja-JP" sz="2400" dirty="0" smtClean="0"/>
          </a:p>
          <a:p>
            <a:endParaRPr lang="en-US" altLang="ja-JP" sz="2400" dirty="0"/>
          </a:p>
          <a:p>
            <a:r>
              <a:rPr kumimoji="1" lang="ja-JP" altLang="en-US" sz="2400" dirty="0" smtClean="0"/>
              <a:t>・</a:t>
            </a:r>
            <a:r>
              <a:rPr lang="ja-JP" altLang="en-US" sz="2400" dirty="0"/>
              <a:t>ガントチャート用いてスケジュール</a:t>
            </a:r>
            <a:r>
              <a:rPr lang="ja-JP" altLang="en-US" sz="2400" dirty="0" smtClean="0"/>
              <a:t>管理</a:t>
            </a:r>
            <a:endParaRPr kumimoji="1" lang="en-US" altLang="ja-JP" sz="2400" dirty="0" smtClean="0"/>
          </a:p>
          <a:p>
            <a:endParaRPr lang="en-US" altLang="ja-JP" sz="2400" dirty="0"/>
          </a:p>
          <a:p>
            <a:endParaRPr kumimoji="1" lang="ja-JP" altLang="en-US" sz="2400" dirty="0"/>
          </a:p>
        </p:txBody>
      </p:sp>
      <p:sp>
        <p:nvSpPr>
          <p:cNvPr id="12" name="テキスト ボックス 11"/>
          <p:cNvSpPr txBox="1"/>
          <p:nvPr/>
        </p:nvSpPr>
        <p:spPr>
          <a:xfrm>
            <a:off x="1641022" y="893604"/>
            <a:ext cx="2988128" cy="461665"/>
          </a:xfrm>
          <a:prstGeom prst="rect">
            <a:avLst/>
          </a:prstGeom>
          <a:noFill/>
        </p:spPr>
        <p:txBody>
          <a:bodyPr wrap="square" rtlCol="0">
            <a:spAutoFit/>
          </a:bodyPr>
          <a:lstStyle/>
          <a:p>
            <a:r>
              <a:rPr kumimoji="1" lang="ja-JP" altLang="en-US" sz="2400" dirty="0" smtClean="0"/>
              <a:t>ユースケース図</a:t>
            </a:r>
            <a:endParaRPr kumimoji="1" lang="ja-JP" altLang="en-US" sz="2400" dirty="0"/>
          </a:p>
        </p:txBody>
      </p:sp>
    </p:spTree>
    <p:extLst>
      <p:ext uri="{BB962C8B-B14F-4D97-AF65-F5344CB8AC3E}">
        <p14:creationId xmlns:p14="http://schemas.microsoft.com/office/powerpoint/2010/main" val="41849363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スライド番号プレースホルダー 11"/>
          <p:cNvSpPr>
            <a:spLocks noGrp="1"/>
          </p:cNvSpPr>
          <p:nvPr>
            <p:ph type="sldNum" sz="quarter" idx="12"/>
          </p:nvPr>
        </p:nvSpPr>
        <p:spPr/>
        <p:txBody>
          <a:bodyPr/>
          <a:lstStyle/>
          <a:p>
            <a:fld id="{3C3988C9-8C6C-49D7-8D82-24DA391FB063}" type="slidenum">
              <a:rPr kumimoji="1" lang="ja-JP" altLang="en-US" smtClean="0"/>
              <a:t>9</a:t>
            </a:fld>
            <a:endParaRPr kumimoji="1" lang="ja-JP" altLang="en-US" dirty="0"/>
          </a:p>
        </p:txBody>
      </p:sp>
      <p:sp>
        <p:nvSpPr>
          <p:cNvPr id="3" name="タイトル 2"/>
          <p:cNvSpPr>
            <a:spLocks noGrp="1"/>
          </p:cNvSpPr>
          <p:nvPr>
            <p:ph type="title" idx="4294967295"/>
          </p:nvPr>
        </p:nvSpPr>
        <p:spPr>
          <a:xfrm>
            <a:off x="2035629" y="245145"/>
            <a:ext cx="10058400" cy="904875"/>
          </a:xfrm>
        </p:spPr>
        <p:txBody>
          <a:bodyPr/>
          <a:lstStyle/>
          <a:p>
            <a:r>
              <a:rPr kumimoji="1" lang="ja-JP" altLang="en-US" dirty="0" smtClean="0"/>
              <a:t>解析システムの実装方法</a:t>
            </a:r>
            <a:endParaRPr kumimoji="1" lang="ja-JP" altLang="en-US" dirty="0"/>
          </a:p>
        </p:txBody>
      </p:sp>
      <p:sp>
        <p:nvSpPr>
          <p:cNvPr id="2" name="テキスト ボックス 1"/>
          <p:cNvSpPr txBox="1"/>
          <p:nvPr/>
        </p:nvSpPr>
        <p:spPr>
          <a:xfrm>
            <a:off x="1268729" y="1261984"/>
            <a:ext cx="885213" cy="461665"/>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kumimoji="1" lang="ja-JP" altLang="en-US" sz="2400" dirty="0" smtClean="0"/>
              <a:t>入力</a:t>
            </a:r>
            <a:endParaRPr kumimoji="1" lang="ja-JP" altLang="en-US" sz="2400" dirty="0"/>
          </a:p>
        </p:txBody>
      </p:sp>
      <p:sp>
        <p:nvSpPr>
          <p:cNvPr id="5" name="テキスト ボックス 4"/>
          <p:cNvSpPr txBox="1"/>
          <p:nvPr/>
        </p:nvSpPr>
        <p:spPr>
          <a:xfrm>
            <a:off x="9201596" y="1261984"/>
            <a:ext cx="922119"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ja-JP" altLang="en-US" sz="2400" dirty="0"/>
              <a:t>出力</a:t>
            </a:r>
            <a:endParaRPr kumimoji="1" lang="ja-JP" altLang="en-US" sz="2400" dirty="0"/>
          </a:p>
        </p:txBody>
      </p:sp>
      <p:sp>
        <p:nvSpPr>
          <p:cNvPr id="6" name="テキスト ボックス 5"/>
          <p:cNvSpPr txBox="1"/>
          <p:nvPr/>
        </p:nvSpPr>
        <p:spPr>
          <a:xfrm>
            <a:off x="4718212" y="1261984"/>
            <a:ext cx="1723409"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400" dirty="0" smtClean="0"/>
              <a:t>サーバ</a:t>
            </a:r>
            <a:r>
              <a:rPr lang="ja-JP" altLang="en-US" sz="2400" dirty="0"/>
              <a:t>処理</a:t>
            </a:r>
            <a:endParaRPr kumimoji="1" lang="ja-JP" altLang="en-US" sz="2400" dirty="0"/>
          </a:p>
        </p:txBody>
      </p:sp>
      <p:sp>
        <p:nvSpPr>
          <p:cNvPr id="7" name="テキスト ボックス 6"/>
          <p:cNvSpPr txBox="1"/>
          <p:nvPr/>
        </p:nvSpPr>
        <p:spPr>
          <a:xfrm>
            <a:off x="370115" y="2139607"/>
            <a:ext cx="3331028" cy="1200329"/>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kumimoji="1" lang="ja-JP" altLang="en-US" sz="2400" dirty="0" smtClean="0"/>
              <a:t>ラズベリーパイから送信された画像データと</a:t>
            </a:r>
            <a:endParaRPr kumimoji="1" lang="en-US" altLang="ja-JP" sz="2400" dirty="0" smtClean="0"/>
          </a:p>
          <a:p>
            <a:r>
              <a:rPr kumimoji="1" lang="ja-JP" altLang="en-US" sz="2400" dirty="0" smtClean="0"/>
              <a:t>フラグ</a:t>
            </a:r>
            <a:r>
              <a:rPr kumimoji="1" lang="en-US" altLang="ja-JP" sz="2400" dirty="0" smtClean="0"/>
              <a:t>(</a:t>
            </a:r>
            <a:r>
              <a:rPr kumimoji="1" lang="ja-JP" altLang="en-US" sz="2400" dirty="0" smtClean="0"/>
              <a:t>追加</a:t>
            </a:r>
            <a:r>
              <a:rPr kumimoji="1" lang="en-US" altLang="ja-JP" sz="2400" dirty="0" smtClean="0"/>
              <a:t>or</a:t>
            </a:r>
            <a:r>
              <a:rPr kumimoji="1" lang="ja-JP" altLang="en-US" sz="2400" dirty="0" smtClean="0"/>
              <a:t>削除</a:t>
            </a:r>
            <a:r>
              <a:rPr kumimoji="1" lang="en-US" altLang="ja-JP" sz="2400" dirty="0" smtClean="0"/>
              <a:t>)</a:t>
            </a:r>
            <a:endParaRPr kumimoji="1" lang="ja-JP" altLang="en-US" sz="2400" dirty="0"/>
          </a:p>
        </p:txBody>
      </p:sp>
      <p:sp>
        <p:nvSpPr>
          <p:cNvPr id="8" name="テキスト ボックス 7"/>
          <p:cNvSpPr txBox="1"/>
          <p:nvPr/>
        </p:nvSpPr>
        <p:spPr>
          <a:xfrm>
            <a:off x="4143579" y="2023148"/>
            <a:ext cx="4049486" cy="4431983"/>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kumimoji="1" lang="ja-JP" altLang="en-US" sz="2400" dirty="0" smtClean="0"/>
              <a:t>・</a:t>
            </a:r>
            <a:r>
              <a:rPr kumimoji="1" lang="en-US" altLang="ja-JP" sz="2400" dirty="0" smtClean="0"/>
              <a:t>Yolo</a:t>
            </a:r>
            <a:endParaRPr lang="en-US" altLang="ja-JP" sz="2400" dirty="0"/>
          </a:p>
          <a:p>
            <a:r>
              <a:rPr kumimoji="1" lang="ja-JP" altLang="en-US" sz="2400" dirty="0" smtClean="0"/>
              <a:t>画像からバーコードが写っている座標の取得</a:t>
            </a:r>
            <a:r>
              <a:rPr kumimoji="1" lang="en-US" altLang="ja-JP" sz="2400" dirty="0" smtClean="0"/>
              <a:t>(</a:t>
            </a:r>
            <a:r>
              <a:rPr kumimoji="1" lang="en-US" altLang="ja-JP" sz="2400" dirty="0" err="1" smtClean="0"/>
              <a:t>x,y,h,w</a:t>
            </a:r>
            <a:r>
              <a:rPr kumimoji="1" lang="en-US" altLang="ja-JP" sz="2400" dirty="0" smtClean="0"/>
              <a:t>)</a:t>
            </a:r>
          </a:p>
          <a:p>
            <a:endParaRPr lang="en-US" altLang="ja-JP" sz="2400" dirty="0"/>
          </a:p>
          <a:p>
            <a:r>
              <a:rPr kumimoji="1" lang="ja-JP" altLang="en-US" sz="2400" dirty="0" smtClean="0"/>
              <a:t>・画像処理</a:t>
            </a:r>
            <a:endParaRPr lang="en-US" altLang="ja-JP" sz="2400" dirty="0"/>
          </a:p>
          <a:p>
            <a:r>
              <a:rPr kumimoji="1" lang="ja-JP" altLang="en-US" sz="2400" dirty="0" smtClean="0"/>
              <a:t>画像の切り取り、グレイスケール化</a:t>
            </a:r>
            <a:endParaRPr kumimoji="1" lang="en-US" altLang="ja-JP" sz="2400" dirty="0" smtClean="0"/>
          </a:p>
          <a:p>
            <a:endParaRPr lang="en-US" altLang="ja-JP" sz="2400" dirty="0"/>
          </a:p>
          <a:p>
            <a:r>
              <a:rPr kumimoji="1" lang="ja-JP" altLang="en-US" sz="2400" dirty="0" smtClean="0"/>
              <a:t>・</a:t>
            </a:r>
            <a:r>
              <a:rPr lang="en-US" altLang="ja-JP" sz="2400" dirty="0" err="1"/>
              <a:t>p</a:t>
            </a:r>
            <a:r>
              <a:rPr kumimoji="1" lang="en-US" altLang="ja-JP" sz="2400" dirty="0" err="1" smtClean="0"/>
              <a:t>yzbar</a:t>
            </a:r>
            <a:r>
              <a:rPr kumimoji="1" lang="ja-JP" altLang="en-US" sz="2400" dirty="0" smtClean="0"/>
              <a:t>グレイスケール化したバーコード画像を投げ、番号を取得</a:t>
            </a:r>
            <a:endParaRPr kumimoji="1" lang="en-US" altLang="ja-JP" sz="2400" dirty="0" smtClean="0"/>
          </a:p>
          <a:p>
            <a:endParaRPr kumimoji="1" lang="ja-JP" altLang="en-US" dirty="0"/>
          </a:p>
        </p:txBody>
      </p:sp>
      <p:sp>
        <p:nvSpPr>
          <p:cNvPr id="9" name="テキスト ボックス 8"/>
          <p:cNvSpPr txBox="1"/>
          <p:nvPr/>
        </p:nvSpPr>
        <p:spPr>
          <a:xfrm>
            <a:off x="8744055" y="2020843"/>
            <a:ext cx="2312805" cy="46166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kumimoji="1" lang="ja-JP" altLang="en-US" sz="2400" dirty="0" smtClean="0"/>
              <a:t>バーコード番号</a:t>
            </a:r>
            <a:endParaRPr kumimoji="1" lang="ja-JP" altLang="en-US" sz="2400" dirty="0"/>
          </a:p>
        </p:txBody>
      </p:sp>
    </p:spTree>
    <p:extLst>
      <p:ext uri="{BB962C8B-B14F-4D97-AF65-F5344CB8AC3E}">
        <p14:creationId xmlns:p14="http://schemas.microsoft.com/office/powerpoint/2010/main" val="3968840139"/>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1_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2056</TotalTime>
  <Words>824</Words>
  <Application>Microsoft Office PowerPoint</Application>
  <PresentationFormat>ワイド画面</PresentationFormat>
  <Paragraphs>123</Paragraphs>
  <Slides>10</Slides>
  <Notes>10</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10</vt:i4>
      </vt:variant>
    </vt:vector>
  </HeadingPairs>
  <TitlesOfParts>
    <vt:vector size="18" baseType="lpstr">
      <vt:lpstr>ＭＳ Ｐゴシック</vt:lpstr>
      <vt:lpstr>游ゴシック</vt:lpstr>
      <vt:lpstr>Bauhaus 93</vt:lpstr>
      <vt:lpstr>Calibri</vt:lpstr>
      <vt:lpstr>Calibri Light</vt:lpstr>
      <vt:lpstr>Wingdings</vt:lpstr>
      <vt:lpstr>レトロスペクト</vt:lpstr>
      <vt:lpstr>1_レトロスペクト</vt:lpstr>
      <vt:lpstr>Webカメラとセンシング技術を組み合わせた バーコード識別システムの開発</vt:lpstr>
      <vt:lpstr>目次</vt:lpstr>
      <vt:lpstr>研究背景</vt:lpstr>
      <vt:lpstr>研究目的・目標</vt:lpstr>
      <vt:lpstr>　　　　　　　　　　　Summary</vt:lpstr>
      <vt:lpstr>メリット・効果</vt:lpstr>
      <vt:lpstr>イメージ図</vt:lpstr>
      <vt:lpstr>PowerPoint プレゼンテーション</vt:lpstr>
      <vt:lpstr>解析システムの実装方法</vt:lpstr>
      <vt:lpstr>現在の段階・状況</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自動精算システム（仮）</dc:title>
  <dc:creator>B4_2019</dc:creator>
  <cp:lastModifiedBy>B4_2019</cp:lastModifiedBy>
  <cp:revision>182</cp:revision>
  <dcterms:created xsi:type="dcterms:W3CDTF">2019-10-08T07:00:30Z</dcterms:created>
  <dcterms:modified xsi:type="dcterms:W3CDTF">2019-12-13T01:48:38Z</dcterms:modified>
</cp:coreProperties>
</file>