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 id="2147483792" r:id="rId2"/>
  </p:sldMasterIdLst>
  <p:notesMasterIdLst>
    <p:notesMasterId r:id="rId24"/>
  </p:notesMasterIdLst>
  <p:handoutMasterIdLst>
    <p:handoutMasterId r:id="rId25"/>
  </p:handoutMasterIdLst>
  <p:sldIdLst>
    <p:sldId id="256" r:id="rId3"/>
    <p:sldId id="257" r:id="rId4"/>
    <p:sldId id="296" r:id="rId5"/>
    <p:sldId id="297" r:id="rId6"/>
    <p:sldId id="295" r:id="rId7"/>
    <p:sldId id="282" r:id="rId8"/>
    <p:sldId id="276" r:id="rId9"/>
    <p:sldId id="292" r:id="rId10"/>
    <p:sldId id="329" r:id="rId11"/>
    <p:sldId id="330" r:id="rId12"/>
    <p:sldId id="331" r:id="rId13"/>
    <p:sldId id="332" r:id="rId14"/>
    <p:sldId id="317" r:id="rId15"/>
    <p:sldId id="323" r:id="rId16"/>
    <p:sldId id="300" r:id="rId17"/>
    <p:sldId id="304" r:id="rId18"/>
    <p:sldId id="327" r:id="rId19"/>
    <p:sldId id="328" r:id="rId20"/>
    <p:sldId id="326" r:id="rId21"/>
    <p:sldId id="305" r:id="rId22"/>
    <p:sldId id="324" r:id="rId2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C152362-F1CC-4325-AEB2-126464DAACAD}">
          <p14:sldIdLst>
            <p14:sldId id="256"/>
            <p14:sldId id="257"/>
            <p14:sldId id="296"/>
            <p14:sldId id="297"/>
            <p14:sldId id="295"/>
            <p14:sldId id="282"/>
            <p14:sldId id="276"/>
            <p14:sldId id="292"/>
            <p14:sldId id="329"/>
            <p14:sldId id="330"/>
            <p14:sldId id="331"/>
            <p14:sldId id="332"/>
            <p14:sldId id="317"/>
            <p14:sldId id="323"/>
            <p14:sldId id="300"/>
            <p14:sldId id="304"/>
            <p14:sldId id="327"/>
            <p14:sldId id="328"/>
            <p14:sldId id="326"/>
            <p14:sldId id="305"/>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3922" autoAdjust="0"/>
  </p:normalViewPr>
  <p:slideViewPr>
    <p:cSldViewPr snapToGrid="0">
      <p:cViewPr varScale="1">
        <p:scale>
          <a:sx n="60" d="100"/>
          <a:sy n="60" d="100"/>
        </p:scale>
        <p:origin x="1140" y="66"/>
      </p:cViewPr>
      <p:guideLst/>
    </p:cSldViewPr>
  </p:slideViewPr>
  <p:notesTextViewPr>
    <p:cViewPr>
      <p:scale>
        <a:sx n="1" d="1"/>
        <a:sy n="1" d="1"/>
      </p:scale>
      <p:origin x="0" y="-3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2020/2/13</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これから、</a:t>
            </a:r>
            <a:r>
              <a:rPr lang="ja-JP" altLang="en-US" sz="1200" dirty="0"/>
              <a:t>画像情報によるスマートセルフ精算システムの開発</a:t>
            </a:r>
            <a:r>
              <a:rPr kumimoji="1" lang="ja-JP" altLang="en-US" dirty="0"/>
              <a:t>と題しまして、</a:t>
            </a:r>
            <a:r>
              <a:rPr lang="ja-JP" altLang="en-US" dirty="0"/>
              <a:t>計算機システム研究室</a:t>
            </a:r>
            <a:r>
              <a:rPr kumimoji="1" lang="ja-JP" altLang="en-US" dirty="0"/>
              <a:t>の</a:t>
            </a:r>
            <a:r>
              <a:rPr lang="ja-JP" altLang="en-US" dirty="0"/>
              <a:t>段原　丞治が発表させていただきます。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クラス図を用いて基本設計を行いました。</a:t>
            </a:r>
            <a:endParaRPr kumimoji="1" lang="en-US" altLang="ja-JP" dirty="0"/>
          </a:p>
          <a:p>
            <a:r>
              <a:rPr kumimoji="1" lang="ja-JP" altLang="en-US" dirty="0"/>
              <a:t>私が実装を行った部分は、赤い部分の解析システムと決済システムです。後ほどそれらの機能について説明します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201993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詳細設計ではシーケンス図を用いて動的なシステムの動作を設計を行いました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81779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解析システムの入出力説明します。</a:t>
            </a:r>
            <a:endParaRPr kumimoji="1" lang="en-US" altLang="ja-JP" dirty="0"/>
          </a:p>
          <a:p>
            <a:r>
              <a:rPr kumimoji="1" lang="ja-JP" altLang="en-US" dirty="0"/>
              <a:t>入力は</a:t>
            </a:r>
            <a:r>
              <a:rPr kumimoji="1" lang="en-US" altLang="ja-JP" dirty="0" err="1"/>
              <a:t>raspberrypi</a:t>
            </a:r>
            <a:r>
              <a:rPr kumimoji="1" lang="ja-JP" altLang="en-US" dirty="0"/>
              <a:t>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で解析し、画像の中からバーコードが写っている部分を切り取ります。</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つです。</a:t>
            </a:r>
            <a:endParaRPr kumimoji="1" lang="en-US" altLang="ja-JP" dirty="0"/>
          </a:p>
          <a:p>
            <a:r>
              <a:rPr kumimoji="1" lang="ja-JP" altLang="en-US" dirty="0"/>
              <a:t>次に、バーコード識別ライブラリ、</a:t>
            </a:r>
            <a:r>
              <a:rPr kumimoji="1" lang="en-US" altLang="ja-JP" dirty="0" err="1"/>
              <a:t>pyzbar</a:t>
            </a:r>
            <a:r>
              <a:rPr kumimoji="1" lang="ja-JP" altLang="en-US" dirty="0"/>
              <a:t>に画像を投げ番号を取得します。</a:t>
            </a:r>
            <a:endParaRPr kumimoji="1" lang="en-US" altLang="ja-JP" dirty="0"/>
          </a:p>
          <a:p>
            <a:r>
              <a:rPr kumimoji="1" lang="en-US" altLang="ja-JP" dirty="0" err="1"/>
              <a:t>pyzbar</a:t>
            </a:r>
            <a:r>
              <a:rPr kumimoji="1" lang="ja-JP" altLang="en-US" dirty="0"/>
              <a:t>は画像に占めるバーコードの割合が少ないと精度が下がる問題があります。</a:t>
            </a:r>
            <a:endParaRPr kumimoji="1" lang="en-US" altLang="ja-JP" dirty="0"/>
          </a:p>
          <a:p>
            <a:r>
              <a:rPr kumimoji="1" lang="ja-JP" altLang="en-US" dirty="0"/>
              <a:t>特に、カメラと商品の距離が離れているときに問題が顕著化します。</a:t>
            </a:r>
            <a:endParaRPr kumimoji="1" lang="en-US" altLang="ja-JP" dirty="0"/>
          </a:p>
          <a:p>
            <a:r>
              <a:rPr kumimoji="1" lang="ja-JP" altLang="en-US" dirty="0"/>
              <a:t>そこで、</a:t>
            </a:r>
            <a:r>
              <a:rPr kumimoji="1" lang="en-US" altLang="ja-JP" dirty="0"/>
              <a:t>Yolo</a:t>
            </a:r>
            <a:r>
              <a:rPr kumimoji="1" lang="ja-JP" altLang="en-US" dirty="0"/>
              <a:t>を使用し画像の中のバーコードの部分のみを切り取り、</a:t>
            </a:r>
            <a:r>
              <a:rPr kumimoji="1" lang="en-US" altLang="ja-JP" dirty="0" err="1"/>
              <a:t>pyzbar</a:t>
            </a:r>
            <a:r>
              <a:rPr kumimoji="1" lang="ja-JP" altLang="en-US" dirty="0"/>
              <a:t>に渡すことで精度向上を試みました。</a:t>
            </a:r>
            <a:endParaRPr kumimoji="1" lang="en-US" altLang="ja-JP" dirty="0"/>
          </a:p>
          <a:p>
            <a:r>
              <a:rPr kumimoji="1" lang="ja-JP" altLang="en-US" dirty="0"/>
              <a:t>出力は、バーコード番号とラズベリーパイ側に送信する解析の結果です。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決済システムの機能について説明します。</a:t>
            </a:r>
            <a:endParaRPr kumimoji="1" lang="en-US" altLang="ja-JP" dirty="0"/>
          </a:p>
          <a:p>
            <a:r>
              <a:rPr kumimoji="1" lang="ja-JP" altLang="en-US" dirty="0"/>
              <a:t>商品一覧表示は、ユーザが購入予定の商品を管理するカゴ</a:t>
            </a:r>
            <a:r>
              <a:rPr kumimoji="1" lang="en-US" altLang="ja-JP" dirty="0"/>
              <a:t>DB</a:t>
            </a:r>
            <a:r>
              <a:rPr kumimoji="1" lang="ja-JP" altLang="en-US" dirty="0"/>
              <a:t>を参照して</a:t>
            </a:r>
            <a:r>
              <a:rPr kumimoji="1" lang="en-US" altLang="ja-JP" dirty="0"/>
              <a:t>Web</a:t>
            </a:r>
            <a:r>
              <a:rPr kumimoji="1" lang="ja-JP" altLang="en-US" dirty="0"/>
              <a:t>ページに表示しています。</a:t>
            </a:r>
            <a:endParaRPr kumimoji="1" lang="en-US" altLang="ja-JP" dirty="0"/>
          </a:p>
          <a:p>
            <a:r>
              <a:rPr kumimoji="1" lang="ja-JP" altLang="en-US" dirty="0"/>
              <a:t>合計金額算出には、商品情報</a:t>
            </a:r>
            <a:r>
              <a:rPr kumimoji="1" lang="en-US" altLang="ja-JP" dirty="0"/>
              <a:t>DB</a:t>
            </a:r>
            <a:r>
              <a:rPr kumimoji="1" lang="ja-JP" altLang="en-US" dirty="0"/>
              <a:t>を参照して合計金額を割り出します。</a:t>
            </a:r>
            <a:endParaRPr kumimoji="1" lang="en-US" altLang="ja-JP" dirty="0"/>
          </a:p>
          <a:p>
            <a:r>
              <a:rPr kumimoji="1" lang="ja-JP" altLang="en-US" dirty="0"/>
              <a:t>決済は、先ほど割り出した合計金額をユーザの口座管理</a:t>
            </a:r>
            <a:r>
              <a:rPr kumimoji="1" lang="en-US" altLang="ja-JP" dirty="0"/>
              <a:t>DB</a:t>
            </a:r>
            <a:r>
              <a:rPr kumimoji="1" lang="ja-JP" altLang="en-US" dirty="0"/>
              <a:t>から引きます。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136621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次に実装・検証についてお話しします。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実装環境について説明します。画像解析はサーバで行いました。サーバの</a:t>
            </a:r>
            <a:r>
              <a:rPr kumimoji="1" lang="en-US" altLang="ja-JP" dirty="0"/>
              <a:t>OS</a:t>
            </a:r>
            <a:r>
              <a:rPr kumimoji="1" lang="ja-JP" altLang="en-US" dirty="0"/>
              <a:t>は</a:t>
            </a:r>
            <a:r>
              <a:rPr kumimoji="1" lang="en-US" altLang="ja-JP" dirty="0"/>
              <a:t>Windows10</a:t>
            </a:r>
            <a:r>
              <a:rPr kumimoji="1" lang="ja-JP" altLang="en-US" dirty="0"/>
              <a:t>です。エッジ側は</a:t>
            </a:r>
            <a:r>
              <a:rPr kumimoji="1" lang="en-US" altLang="ja-JP" dirty="0"/>
              <a:t>raspberry pi</a:t>
            </a:r>
            <a:r>
              <a:rPr kumimoji="1" lang="ja-JP" altLang="en-US" baseline="0" dirty="0"/>
              <a:t> </a:t>
            </a:r>
            <a:r>
              <a:rPr kumimoji="1" lang="en-US" altLang="ja-JP" baseline="0" dirty="0"/>
              <a:t>3B</a:t>
            </a:r>
            <a:r>
              <a:rPr kumimoji="1" lang="ja-JP" altLang="en-US" dirty="0"/>
              <a:t>を使用しました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単体テストでは、商品画像のバーコード識別に</a:t>
            </a:r>
            <a:r>
              <a:rPr kumimoji="1" lang="en-US" altLang="ja-JP" sz="1200" dirty="0"/>
              <a:t>Yolo</a:t>
            </a:r>
            <a:r>
              <a:rPr kumimoji="1" lang="ja-JP" altLang="en-US" sz="1200" dirty="0"/>
              <a:t>を使用して要件を満たすことができるか確認をしました。</a:t>
            </a:r>
            <a:endParaRPr kumimoji="1" lang="en-US" altLang="ja-JP" sz="1200" dirty="0"/>
          </a:p>
          <a:p>
            <a:r>
              <a:rPr kumimoji="1" lang="ja-JP" altLang="en-US" sz="1200" dirty="0"/>
              <a:t>検証結果は、カメラから</a:t>
            </a:r>
            <a:r>
              <a:rPr kumimoji="1" lang="en-US" altLang="ja-JP" sz="1200" dirty="0"/>
              <a:t>10cm</a:t>
            </a:r>
            <a:r>
              <a:rPr kumimoji="1" lang="ja-JP" altLang="en-US" sz="1200" dirty="0"/>
              <a:t>以上離れた場合でも</a:t>
            </a:r>
            <a:r>
              <a:rPr kumimoji="1" lang="en-US" altLang="ja-JP" sz="1200" dirty="0"/>
              <a:t>90%</a:t>
            </a:r>
            <a:r>
              <a:rPr kumimoji="1" lang="ja-JP" altLang="en-US" sz="1200" dirty="0"/>
              <a:t>以上の識別精度を保つことができる結果になりました。</a:t>
            </a:r>
            <a:endParaRPr kumimoji="1" lang="en-US" altLang="ja-JP" sz="1200" dirty="0"/>
          </a:p>
          <a:p>
            <a:r>
              <a:rPr kumimoji="1" lang="ja-JP" altLang="en-US" sz="1200" dirty="0"/>
              <a:t>サーバ通信、バーコード識別、</a:t>
            </a:r>
            <a:r>
              <a:rPr kumimoji="1" lang="en-US" altLang="ja-JP" sz="1200" dirty="0"/>
              <a:t>DB</a:t>
            </a:r>
            <a:r>
              <a:rPr kumimoji="1" lang="ja-JP" altLang="en-US" sz="1200" dirty="0"/>
              <a:t>などに対して、単体テストを行いました。</a:t>
            </a:r>
            <a:endParaRPr kumimoji="1" lang="en-US" altLang="ja-JP" sz="1200" dirty="0"/>
          </a:p>
          <a:p>
            <a:r>
              <a:rPr kumimoji="1" lang="ja-JP" altLang="en-US" sz="1200" dirty="0"/>
              <a:t>それらを連携させクラス間での動作がうまくいくかの検証に結合テストを用いて確認を</a:t>
            </a:r>
            <a:r>
              <a:rPr kumimoji="1" lang="ja-JP" altLang="en-US" sz="1200"/>
              <a:t>行いました。</a:t>
            </a:r>
            <a:endParaRPr kumimoji="1" lang="en-US" altLang="ja-JP" sz="1200" dirty="0"/>
          </a:p>
          <a:p>
            <a:r>
              <a:rPr kumimoji="1" lang="en-US" altLang="ja-JP" sz="1200" dirty="0"/>
              <a:t>-----------------------------------------------------------------------</a:t>
            </a:r>
          </a:p>
          <a:p>
            <a:r>
              <a:rPr kumimoji="1" lang="ja-JP" altLang="en-US" sz="1200" dirty="0"/>
              <a:t>画像判定の話をする</a:t>
            </a:r>
            <a:endParaRPr kumimoji="1" lang="en-US" altLang="ja-JP" sz="1200" dirty="0"/>
          </a:p>
          <a:p>
            <a:r>
              <a:rPr kumimoji="1" lang="ja-JP" altLang="en-US" sz="1200" dirty="0"/>
              <a:t>実装に関する部分の話</a:t>
            </a:r>
            <a:endParaRPr kumimoji="1" lang="en-US" altLang="ja-JP" sz="1200" dirty="0"/>
          </a:p>
          <a:p>
            <a:r>
              <a:rPr kumimoji="1" lang="ja-JP" altLang="en-US" sz="1200" dirty="0"/>
              <a:t>使用ライブラリの利用目的を話す</a:t>
            </a:r>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169729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最後に架空のユーザを想定して動作確認を行うことでユースケース図にまとめてある動作を満足しているかを確認しました。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102245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最後にまとめになります。</a:t>
            </a:r>
            <a:endParaRPr kumimoji="1" lang="en-US" altLang="ja-JP" dirty="0"/>
          </a:p>
          <a:p>
            <a:r>
              <a:rPr kumimoji="1" lang="ja-JP" altLang="en-US" dirty="0"/>
              <a:t>本研究ではＶ字開発モデルに従って画像情報によるスマートセルフ精算システムのグループ開発を行いました。</a:t>
            </a:r>
            <a:endParaRPr kumimoji="1" lang="en-US" altLang="ja-JP" dirty="0"/>
          </a:p>
          <a:p>
            <a:r>
              <a:rPr kumimoji="1" lang="ja-JP" altLang="en-US" dirty="0"/>
              <a:t>実装してテストを行った結果、要求や設計を満足したシステムを制作できました。</a:t>
            </a:r>
            <a:endParaRPr kumimoji="1" lang="en-US" altLang="ja-JP" dirty="0"/>
          </a:p>
          <a:p>
            <a:r>
              <a:rPr lang="ja-JP" altLang="en-US" dirty="0"/>
              <a:t>グループで実装を円滑に行うために </a:t>
            </a:r>
            <a:r>
              <a:rPr lang="en-US" altLang="ja-JP" dirty="0"/>
              <a:t>GitHub </a:t>
            </a:r>
            <a:r>
              <a:rPr lang="ja-JP" altLang="en-US" dirty="0"/>
              <a:t>を使用して行いました。</a:t>
            </a:r>
            <a:endParaRPr lang="en-US" altLang="ja-JP" dirty="0"/>
          </a:p>
          <a:p>
            <a:r>
              <a:rPr lang="ja-JP" altLang="en-US" dirty="0"/>
              <a:t>今回開発したシステムは、高い安定度を維持することができれば、既存のセルフレジと比べて極めて安価なリソースでサービスを提供することが可能であることを確認した。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18</a:t>
            </a:fld>
            <a:endParaRPr kumimoji="1" lang="ja-JP" altLang="en-US"/>
          </a:p>
        </p:txBody>
      </p:sp>
    </p:spTree>
    <p:extLst>
      <p:ext uri="{BB962C8B-B14F-4D97-AF65-F5344CB8AC3E}">
        <p14:creationId xmlns:p14="http://schemas.microsoft.com/office/powerpoint/2010/main" val="4259936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サーバ側、エッジ側双方で開発言語として</a:t>
            </a:r>
            <a:r>
              <a:rPr kumimoji="1" lang="en-US" altLang="ja-JP" dirty="0"/>
              <a:t>Python3</a:t>
            </a:r>
            <a:r>
              <a:rPr kumimoji="1" lang="ja-JP" altLang="en-US" dirty="0"/>
              <a:t>を使用しました。本研究では、画像からバーコードの位置を特定し、バーコード部分のみを切り取るために</a:t>
            </a:r>
            <a:r>
              <a:rPr kumimoji="1" lang="en-US" altLang="ja-JP" dirty="0"/>
              <a:t>Yolo</a:t>
            </a:r>
            <a:r>
              <a:rPr kumimoji="1" lang="ja-JP" altLang="en-US" dirty="0"/>
              <a:t>を使用しました。</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a:t>
            </a:r>
            <a:r>
              <a:rPr kumimoji="1" lang="ja-JP" altLang="en-US" sz="1200" b="0" i="0" u="none" strike="noStrike" kern="1200" baseline="0" dirty="0">
                <a:solidFill>
                  <a:schemeClr val="tx1"/>
                </a:solidFill>
                <a:latin typeface="+mn-lt"/>
                <a:ea typeface="+mn-ea"/>
                <a:cs typeface="+mn-cs"/>
              </a:rPr>
              <a:t>であり、</a:t>
            </a:r>
            <a:r>
              <a:rPr kumimoji="1" lang="en-US" altLang="ja-JP" sz="1200" b="0" i="0" u="none" strike="noStrike" kern="1200" baseline="0" dirty="0">
                <a:solidFill>
                  <a:schemeClr val="tx1"/>
                </a:solidFill>
                <a:latin typeface="+mn-lt"/>
                <a:ea typeface="+mn-ea"/>
                <a:cs typeface="+mn-cs"/>
              </a:rPr>
              <a:t>Web</a:t>
            </a:r>
            <a:r>
              <a:rPr kumimoji="1" lang="ja-JP" altLang="en-US" sz="1200" b="0" i="0" u="none" strike="noStrike" kern="1200" baseline="0" dirty="0">
                <a:solidFill>
                  <a:schemeClr val="tx1"/>
                </a:solidFill>
                <a:latin typeface="+mn-lt"/>
                <a:ea typeface="+mn-ea"/>
                <a:cs typeface="+mn-cs"/>
              </a:rPr>
              <a:t>カメラを利用したリアルタイム検出も可能となっています。</a:t>
            </a:r>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Yolo</a:t>
            </a:r>
            <a:r>
              <a:rPr kumimoji="1" lang="ja-JP" altLang="en-US" sz="1200" b="0" i="0" u="none" strike="noStrike" kern="1200" baseline="0" dirty="0">
                <a:solidFill>
                  <a:schemeClr val="tx1"/>
                </a:solidFill>
                <a:latin typeface="+mn-lt"/>
                <a:ea typeface="+mn-ea"/>
                <a:cs typeface="+mn-cs"/>
              </a:rPr>
              <a:t>は、バーコードの識別は可能ですが番号自体の識別はできません。</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番号の識別を行うために、</a:t>
            </a:r>
            <a:r>
              <a:rPr kumimoji="1" lang="en-US" altLang="ja-JP" sz="1200" b="0" i="0" u="none" strike="noStrike" kern="1200" baseline="0" dirty="0" err="1">
                <a:solidFill>
                  <a:schemeClr val="tx1"/>
                </a:solidFill>
                <a:latin typeface="+mn-lt"/>
                <a:ea typeface="+mn-ea"/>
                <a:cs typeface="+mn-cs"/>
              </a:rPr>
              <a:t>pyzbar</a:t>
            </a:r>
            <a:r>
              <a:rPr kumimoji="1" lang="ja-JP" altLang="en-US" sz="1200" b="0" i="0" u="none" strike="noStrike" kern="1200" baseline="0" dirty="0">
                <a:solidFill>
                  <a:schemeClr val="tx1"/>
                </a:solidFill>
                <a:latin typeface="+mn-lt"/>
                <a:ea typeface="+mn-ea"/>
                <a:cs typeface="+mn-cs"/>
              </a:rPr>
              <a:t>（パイズバー）というバーコード番号識別ライブラリを使用して、画像から番号への識別を行いました。</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a:t>
            </a:r>
          </a:p>
          <a:p>
            <a:r>
              <a:rPr kumimoji="1" lang="ja-JP" altLang="en-US" sz="1200" b="0" i="0" u="none" strike="noStrike" kern="1200" baseline="0" dirty="0">
                <a:solidFill>
                  <a:schemeClr val="tx1"/>
                </a:solidFill>
                <a:latin typeface="+mn-lt"/>
                <a:ea typeface="+mn-ea"/>
                <a:cs typeface="+mn-cs"/>
              </a:rPr>
              <a:t>時間的に削る</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19</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Yolo</a:t>
            </a:r>
            <a:r>
              <a:rPr kumimoji="1" lang="ja-JP" altLang="en-US" dirty="0"/>
              <a:t>の学習設定はスライドのようになっています。学習に使用した教師データ数は約</a:t>
            </a:r>
            <a:r>
              <a:rPr kumimoji="1" lang="en-US" altLang="ja-JP" dirty="0"/>
              <a:t>2600</a:t>
            </a:r>
            <a:r>
              <a:rPr kumimoji="1" lang="ja-JP" altLang="en-US" dirty="0"/>
              <a:t>枚となっています。</a:t>
            </a:r>
            <a:endParaRPr kumimoji="1" lang="en-US" altLang="ja-JP" dirty="0"/>
          </a:p>
          <a:p>
            <a:r>
              <a:rPr kumimoji="1" lang="ja-JP" altLang="en-US" dirty="0"/>
              <a:t>左のグラフは、学習回数と損失の値を表しています。</a:t>
            </a:r>
            <a:endParaRPr kumimoji="1" lang="en-US" altLang="ja-JP" dirty="0"/>
          </a:p>
          <a:p>
            <a:r>
              <a:rPr kumimoji="1" lang="ja-JP" altLang="en-US" dirty="0"/>
              <a:t>学習が進むにつれ、損失が少なくなっていることがわかります。学習が</a:t>
            </a:r>
            <a:r>
              <a:rPr kumimoji="1" lang="en-US" altLang="ja-JP" dirty="0"/>
              <a:t>4000</a:t>
            </a:r>
            <a:r>
              <a:rPr kumimoji="1" lang="ja-JP" altLang="en-US" dirty="0"/>
              <a:t>回を超えたあたりで損失が安定していることが確認できます。</a:t>
            </a:r>
            <a:endParaRPr kumimoji="1" lang="en-US" altLang="ja-JP" dirty="0"/>
          </a:p>
          <a:p>
            <a:endParaRPr kumimoji="1" lang="en-US" altLang="ja-JP" dirty="0"/>
          </a:p>
          <a:p>
            <a:r>
              <a:rPr kumimoji="1" lang="en-US" altLang="ja-JP" dirty="0"/>
              <a:t>---------</a:t>
            </a:r>
          </a:p>
          <a:p>
            <a:r>
              <a:rPr kumimoji="1" lang="ja-JP" altLang="en-US" dirty="0"/>
              <a:t>いらん</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20</a:t>
            </a:fld>
            <a:endParaRPr kumimoji="1" lang="ja-JP" altLang="en-US"/>
          </a:p>
        </p:txBody>
      </p:sp>
    </p:spTree>
    <p:extLst>
      <p:ext uri="{BB962C8B-B14F-4D97-AF65-F5344CB8AC3E}">
        <p14:creationId xmlns:p14="http://schemas.microsoft.com/office/powerpoint/2010/main" val="27160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研究背景としましては、現在日本では少子高齢化が進んでおり、働き手が減少しております。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サービス業者にも人手不足の問題が深刻化おり、セルフレジの導入が進んでいます。しかしながら、セルフレジは導入コストが高いという問題があります。</a:t>
            </a:r>
            <a:endParaRPr lang="en-US" altLang="ja-JP" sz="1200"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人手不足が深刻化している中小店でも導入できる、低コストなバーコード識別システムを作成することを研究目的としました。</a:t>
            </a:r>
            <a:endParaRPr kumimoji="1" lang="en-US" altLang="ja-JP" dirty="0"/>
          </a:p>
          <a:p>
            <a:r>
              <a:rPr kumimoji="1" lang="ja-JP" altLang="en-US" dirty="0"/>
              <a:t>研究目標は、オープンソースの画像処理ライブラリを使用し、</a:t>
            </a:r>
            <a:endParaRPr kumimoji="1" lang="en-US" altLang="ja-JP" dirty="0"/>
          </a:p>
          <a:p>
            <a:r>
              <a:rPr kumimoji="1" lang="ja-JP" altLang="en-US" dirty="0"/>
              <a:t>バーコードを識別するシステムを</a:t>
            </a:r>
            <a:r>
              <a:rPr lang="ja-JP" altLang="en-US" sz="1200" dirty="0"/>
              <a:t>グループで</a:t>
            </a:r>
            <a:r>
              <a:rPr lang="en-US" altLang="ja-JP" sz="1200" dirty="0"/>
              <a:t>V</a:t>
            </a:r>
            <a:r>
              <a:rPr lang="ja-JP" altLang="en-US" sz="1200" dirty="0"/>
              <a:t>字開発モデルに基づいて</a:t>
            </a:r>
            <a:r>
              <a:rPr kumimoji="1" lang="ja-JP" altLang="en-US" dirty="0"/>
              <a:t>開発を行うことです。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開発したシステムの概要を説明します。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入店時にユーザ情報とカゴを結びつけます。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ユーザはカゴへ商品を出し入れすることで買い物を行います。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退店時にカゴの中に入っている商品の決済が自動で行われ、ユーザの口座から合計金額がひかれる仕組みになっています。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今回は、スライドの赤枠で囲った部分のみの実装となっています。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理由としましては、研究目的達成のため、実装優先度の高いものを選定したからです。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次に、システム側の動作の概要について説明します。</a:t>
            </a:r>
            <a:endParaRPr kumimoji="1" lang="en-US" altLang="ja-JP" dirty="0"/>
          </a:p>
          <a:p>
            <a:r>
              <a:rPr kumimoji="1" lang="ja-JP" altLang="en-US" dirty="0"/>
              <a:t>初めに、カゴに設置してある</a:t>
            </a:r>
            <a:r>
              <a:rPr kumimoji="1" lang="en-US" altLang="ja-JP" dirty="0" err="1"/>
              <a:t>RaspberryPi</a:t>
            </a:r>
            <a:r>
              <a:rPr kumimoji="1" lang="ja-JP" altLang="en-US" dirty="0"/>
              <a:t>と各種センサーを用いてバーコードが写っている写真を取得し、サーバに送信します</a:t>
            </a:r>
            <a:endParaRPr kumimoji="1" lang="en-US" altLang="ja-JP" dirty="0"/>
          </a:p>
          <a:p>
            <a:r>
              <a:rPr kumimoji="1" lang="ja-JP" altLang="en-US" dirty="0"/>
              <a:t>サーバ側では画像処理を行って画像からバーコード番号を識別します。識別が成功するとバーコード番号を</a:t>
            </a:r>
            <a:r>
              <a:rPr kumimoji="1" lang="en-US" altLang="ja-JP" dirty="0"/>
              <a:t>DB</a:t>
            </a:r>
            <a:r>
              <a:rPr kumimoji="1" lang="ja-JP" altLang="en-US" dirty="0"/>
              <a:t>に保存します。</a:t>
            </a:r>
            <a:endParaRPr kumimoji="1" lang="en-US" altLang="ja-JP" dirty="0"/>
          </a:p>
          <a:p>
            <a:r>
              <a:rPr kumimoji="1" lang="ja-JP" altLang="en-US" dirty="0"/>
              <a:t>バーコード番号の識別後に、識別結果を</a:t>
            </a:r>
            <a:r>
              <a:rPr kumimoji="1" lang="en-US" altLang="ja-JP" dirty="0" err="1"/>
              <a:t>RaspberryPi</a:t>
            </a:r>
            <a:r>
              <a:rPr kumimoji="1" lang="ja-JP" altLang="en-US" dirty="0"/>
              <a:t>へ送信します。</a:t>
            </a:r>
            <a:endParaRPr kumimoji="1" lang="en-US" altLang="ja-JP" dirty="0"/>
          </a:p>
          <a:p>
            <a:endParaRPr kumimoji="1" lang="en-US" altLang="ja-JP" dirty="0"/>
          </a:p>
          <a:p>
            <a:r>
              <a:rPr kumimoji="1" lang="ja-JP" altLang="en-US" dirty="0"/>
              <a:t>実装に関しては、赤枠で囲っている部分を私が、それ以外を真鍋さんが担当しました。</a:t>
            </a:r>
            <a:endParaRPr kumimoji="1" lang="en-US" altLang="ja-JP" dirty="0"/>
          </a:p>
        </p:txBody>
      </p:sp>
      <p:sp>
        <p:nvSpPr>
          <p:cNvPr id="4" name="フッター プレースホルダー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5D8A9-7A56-411A-9EF9-F7869DF78C8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781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本研究では、グループで開発を行いました。開発者同士のコミュニケーションギャップの解消のため、</a:t>
            </a:r>
            <a:r>
              <a:rPr kumimoji="1" lang="en-US" altLang="ja-JP" dirty="0"/>
              <a:t>V</a:t>
            </a:r>
            <a:r>
              <a:rPr kumimoji="1" lang="ja-JP" altLang="en-US" dirty="0"/>
              <a:t>字モデルに従い開発・検証を行いました。</a:t>
            </a:r>
            <a:endParaRPr kumimoji="1" lang="en-US" altLang="ja-JP" dirty="0"/>
          </a:p>
          <a:p>
            <a:r>
              <a:rPr kumimoji="1" lang="ja-JP" altLang="en-US" dirty="0"/>
              <a:t>設計の際には、</a:t>
            </a:r>
            <a:r>
              <a:rPr kumimoji="1" lang="en-US" altLang="ja-JP" dirty="0"/>
              <a:t>Unified Modeling Language</a:t>
            </a:r>
            <a:r>
              <a:rPr kumimoji="1" lang="ja-JP" altLang="en-US" dirty="0"/>
              <a:t>という統一モデリング言語を用い、あいまいな定義になるのを防ぎました。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段原</a:t>
            </a:r>
            <a:r>
              <a:rPr kumimoji="1" lang="en-US" altLang="ja-JP"/>
              <a:t>】</a:t>
            </a:r>
          </a:p>
          <a:p>
            <a:r>
              <a:rPr kumimoji="1" lang="ja-JP" altLang="en-US"/>
              <a:t>スケジュール管理にはガントチャートを使用し、グループでの開発を進めました。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ユースケース図を用いて要求分析を行いました</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276781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3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361865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2020/2/13</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649266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2020/2/13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3764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2020/2/13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579811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2020/2/13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80368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2020/2/13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6885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2020/2/13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06619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75415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9139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2020/2/13</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2020/2/13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2020/2/13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279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lang="ja-JP" altLang="en-US" sz="4400" dirty="0"/>
              <a:t>画像情報によるスマートセルフ</a:t>
            </a:r>
            <a:br>
              <a:rPr lang="en-US" altLang="ja-JP" sz="4400" dirty="0"/>
            </a:br>
            <a:r>
              <a:rPr lang="ja-JP" altLang="en-US" sz="4400" dirty="0"/>
              <a:t>精算システムの開発</a:t>
            </a:r>
            <a:endParaRPr kumimoji="1" lang="ja-JP" altLang="en-US" sz="4200" dirty="0"/>
          </a:p>
        </p:txBody>
      </p:sp>
      <p:sp>
        <p:nvSpPr>
          <p:cNvPr id="3" name="サブタイトル 2"/>
          <p:cNvSpPr>
            <a:spLocks noGrp="1"/>
          </p:cNvSpPr>
          <p:nvPr>
            <p:ph type="subTitle" idx="1"/>
          </p:nvPr>
        </p:nvSpPr>
        <p:spPr>
          <a:xfrm>
            <a:off x="1124544" y="4487176"/>
            <a:ext cx="10058400" cy="1634950"/>
          </a:xfrm>
        </p:spPr>
        <p:txBody>
          <a:bodyPr>
            <a:noAutofit/>
          </a:bodyPr>
          <a:lstStyle/>
          <a:p>
            <a:r>
              <a:rPr kumimoji="1" lang="en-US" altLang="ja-JP" dirty="0"/>
              <a:t>2019/02/017</a:t>
            </a:r>
          </a:p>
          <a:p>
            <a:r>
              <a:rPr lang="ja-JP" altLang="en-US" dirty="0"/>
              <a:t>計算機システム研究室</a:t>
            </a:r>
            <a:endParaRPr lang="en-US" altLang="ja-JP" dirty="0"/>
          </a:p>
          <a:p>
            <a:r>
              <a:rPr lang="ja-JP" altLang="en-US" dirty="0"/>
              <a:t>段原　丞治</a:t>
            </a:r>
            <a:endParaRPr kumimoji="1"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09B2530-6BC7-4BFA-8492-0846183D9DB7}"/>
              </a:ext>
            </a:extLst>
          </p:cNvPr>
          <p:cNvSpPr>
            <a:spLocks noGrp="1"/>
          </p:cNvSpPr>
          <p:nvPr>
            <p:ph type="title"/>
          </p:nvPr>
        </p:nvSpPr>
        <p:spPr/>
        <p:txBody>
          <a:bodyPr/>
          <a:lstStyle/>
          <a:p>
            <a:r>
              <a:rPr kumimoji="1" lang="ja-JP" altLang="en-US" dirty="0"/>
              <a:t>要求分析</a:t>
            </a:r>
          </a:p>
        </p:txBody>
      </p:sp>
      <p:sp>
        <p:nvSpPr>
          <p:cNvPr id="4" name="スライド番号プレースホルダー 3">
            <a:extLst>
              <a:ext uri="{FF2B5EF4-FFF2-40B4-BE49-F238E27FC236}">
                <a16:creationId xmlns:a16="http://schemas.microsoft.com/office/drawing/2014/main" id="{8CE043BE-C575-42E5-85AE-2D9AA9A49A25}"/>
              </a:ext>
            </a:extLst>
          </p:cNvPr>
          <p:cNvSpPr>
            <a:spLocks noGrp="1"/>
          </p:cNvSpPr>
          <p:nvPr>
            <p:ph type="sldNum" sz="quarter" idx="12"/>
          </p:nvPr>
        </p:nvSpPr>
        <p:spPr/>
        <p:txBody>
          <a:bodyPr/>
          <a:lstStyle/>
          <a:p>
            <a:fld id="{3C3988C9-8C6C-49D7-8D82-24DA391FB063}"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EAD2EBF-A18A-4326-9240-C270BCCE241B}"/>
              </a:ext>
            </a:extLst>
          </p:cNvPr>
          <p:cNvSpPr txBox="1"/>
          <p:nvPr/>
        </p:nvSpPr>
        <p:spPr>
          <a:xfrm>
            <a:off x="5309936" y="1214140"/>
            <a:ext cx="6882064" cy="523220"/>
          </a:xfrm>
          <a:prstGeom prst="rect">
            <a:avLst/>
          </a:prstGeom>
          <a:noFill/>
        </p:spPr>
        <p:txBody>
          <a:bodyPr wrap="square" rtlCol="0">
            <a:spAutoFit/>
          </a:bodyPr>
          <a:lstStyle/>
          <a:p>
            <a:r>
              <a:rPr kumimoji="1" lang="ja-JP" altLang="en-US" sz="2800" dirty="0"/>
              <a:t>ユースケース図を用いて要求分析を行った</a:t>
            </a:r>
          </a:p>
        </p:txBody>
      </p:sp>
      <p:sp>
        <p:nvSpPr>
          <p:cNvPr id="8" name="テキスト ボックス 7">
            <a:extLst>
              <a:ext uri="{FF2B5EF4-FFF2-40B4-BE49-F238E27FC236}">
                <a16:creationId xmlns:a16="http://schemas.microsoft.com/office/drawing/2014/main" id="{B6EB99AC-74CD-40B4-880D-147453A31182}"/>
              </a:ext>
            </a:extLst>
          </p:cNvPr>
          <p:cNvSpPr txBox="1"/>
          <p:nvPr/>
        </p:nvSpPr>
        <p:spPr>
          <a:xfrm>
            <a:off x="5968547" y="1870780"/>
            <a:ext cx="6351789" cy="4401205"/>
          </a:xfrm>
          <a:prstGeom prst="rect">
            <a:avLst/>
          </a:prstGeom>
          <a:noFill/>
        </p:spPr>
        <p:txBody>
          <a:bodyPr wrap="square" rtlCol="0">
            <a:spAutoFit/>
          </a:bodyPr>
          <a:lstStyle/>
          <a:p>
            <a:r>
              <a:rPr kumimoji="1" lang="ja-JP" altLang="en-US" sz="2800" dirty="0"/>
              <a:t>・ユーザはカゴに商品を出し入れして</a:t>
            </a:r>
            <a:endParaRPr kumimoji="1" lang="en-US" altLang="ja-JP" sz="2800" dirty="0"/>
          </a:p>
          <a:p>
            <a:r>
              <a:rPr kumimoji="1" lang="ja-JP" altLang="en-US" sz="2800" dirty="0"/>
              <a:t>買い物をする</a:t>
            </a:r>
            <a:endParaRPr kumimoji="1" lang="en-US" altLang="ja-JP" sz="2800" dirty="0"/>
          </a:p>
          <a:p>
            <a:endParaRPr kumimoji="1" lang="en-US" altLang="ja-JP" sz="2800" dirty="0"/>
          </a:p>
          <a:p>
            <a:r>
              <a:rPr kumimoji="1" lang="ja-JP" altLang="en-US" sz="2800" dirty="0"/>
              <a:t>・商品の追加・削除の判断はエッジ側で行う</a:t>
            </a:r>
            <a:endParaRPr kumimoji="1" lang="en-US" altLang="ja-JP" sz="2800" dirty="0"/>
          </a:p>
          <a:p>
            <a:endParaRPr kumimoji="1" lang="en-US" altLang="ja-JP" sz="2800" dirty="0"/>
          </a:p>
          <a:p>
            <a:r>
              <a:rPr lang="ja-JP" altLang="en-US" sz="2800" dirty="0"/>
              <a:t>・商品の識別はサーバが行う</a:t>
            </a:r>
            <a:endParaRPr lang="en-US" altLang="ja-JP" sz="2800" dirty="0"/>
          </a:p>
          <a:p>
            <a:endParaRPr lang="en-US" altLang="ja-JP" sz="2800" dirty="0"/>
          </a:p>
          <a:p>
            <a:r>
              <a:rPr kumimoji="1" lang="ja-JP" altLang="en-US" sz="2800" dirty="0"/>
              <a:t>・ユーザは退店時にレジに並ぶことなく</a:t>
            </a:r>
            <a:endParaRPr kumimoji="1" lang="en-US" altLang="ja-JP" sz="2800" dirty="0"/>
          </a:p>
          <a:p>
            <a:r>
              <a:rPr kumimoji="1" lang="ja-JP" altLang="en-US" sz="2800" dirty="0"/>
              <a:t>決済を済ませる</a:t>
            </a:r>
          </a:p>
        </p:txBody>
      </p:sp>
      <p:pic>
        <p:nvPicPr>
          <p:cNvPr id="9" name="図 8" descr="テキスト, 地図 が含まれている画像&#10;&#10;自動的に生成された説明">
            <a:extLst>
              <a:ext uri="{FF2B5EF4-FFF2-40B4-BE49-F238E27FC236}">
                <a16:creationId xmlns:a16="http://schemas.microsoft.com/office/drawing/2014/main" id="{1FAF077E-D280-46C2-8643-91BB04405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17" y="1813560"/>
            <a:ext cx="5276850" cy="4352925"/>
          </a:xfrm>
          <a:prstGeom prst="rect">
            <a:avLst/>
          </a:prstGeom>
        </p:spPr>
      </p:pic>
    </p:spTree>
    <p:extLst>
      <p:ext uri="{BB962C8B-B14F-4D97-AF65-F5344CB8AC3E}">
        <p14:creationId xmlns:p14="http://schemas.microsoft.com/office/powerpoint/2010/main" val="288993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67EE5-DC62-47C5-A1F2-35368A999C82}"/>
              </a:ext>
            </a:extLst>
          </p:cNvPr>
          <p:cNvSpPr>
            <a:spLocks noGrp="1"/>
          </p:cNvSpPr>
          <p:nvPr>
            <p:ph type="title"/>
          </p:nvPr>
        </p:nvSpPr>
        <p:spPr/>
        <p:txBody>
          <a:bodyPr/>
          <a:lstStyle/>
          <a:p>
            <a:r>
              <a:rPr kumimoji="1" lang="ja-JP" altLang="en-US" dirty="0"/>
              <a:t>基本設計</a:t>
            </a:r>
          </a:p>
        </p:txBody>
      </p:sp>
      <p:sp>
        <p:nvSpPr>
          <p:cNvPr id="3" name="スライド番号プレースホルダー 2">
            <a:extLst>
              <a:ext uri="{FF2B5EF4-FFF2-40B4-BE49-F238E27FC236}">
                <a16:creationId xmlns:a16="http://schemas.microsoft.com/office/drawing/2014/main" id="{19517763-3542-4130-B73B-18958E9152E2}"/>
              </a:ext>
            </a:extLst>
          </p:cNvPr>
          <p:cNvSpPr>
            <a:spLocks noGrp="1"/>
          </p:cNvSpPr>
          <p:nvPr>
            <p:ph type="sldNum" sz="quarter" idx="12"/>
          </p:nvPr>
        </p:nvSpPr>
        <p:spPr/>
        <p:txBody>
          <a:bodyPr/>
          <a:lstStyle/>
          <a:p>
            <a:fld id="{3C3988C9-8C6C-49D7-8D82-24DA391FB063}"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5DDF0CE7-E817-4ABD-84E4-94D924B43467}"/>
              </a:ext>
            </a:extLst>
          </p:cNvPr>
          <p:cNvPicPr>
            <a:picLocks noChangeAspect="1"/>
          </p:cNvPicPr>
          <p:nvPr/>
        </p:nvPicPr>
        <p:blipFill>
          <a:blip r:embed="rId3"/>
          <a:stretch>
            <a:fillRect/>
          </a:stretch>
        </p:blipFill>
        <p:spPr>
          <a:xfrm>
            <a:off x="1515278" y="3850105"/>
            <a:ext cx="9995632" cy="2290304"/>
          </a:xfrm>
          <a:prstGeom prst="rect">
            <a:avLst/>
          </a:prstGeom>
        </p:spPr>
      </p:pic>
      <p:sp>
        <p:nvSpPr>
          <p:cNvPr id="5" name="テキスト ボックス 4">
            <a:extLst>
              <a:ext uri="{FF2B5EF4-FFF2-40B4-BE49-F238E27FC236}">
                <a16:creationId xmlns:a16="http://schemas.microsoft.com/office/drawing/2014/main" id="{178FFC8F-383E-4989-BCC8-372B142C586E}"/>
              </a:ext>
            </a:extLst>
          </p:cNvPr>
          <p:cNvSpPr txBox="1"/>
          <p:nvPr/>
        </p:nvSpPr>
        <p:spPr>
          <a:xfrm>
            <a:off x="5871411" y="1214140"/>
            <a:ext cx="5855369" cy="523220"/>
          </a:xfrm>
          <a:prstGeom prst="rect">
            <a:avLst/>
          </a:prstGeom>
          <a:noFill/>
        </p:spPr>
        <p:txBody>
          <a:bodyPr wrap="square" rtlCol="0">
            <a:spAutoFit/>
          </a:bodyPr>
          <a:lstStyle/>
          <a:p>
            <a:r>
              <a:rPr kumimoji="1" lang="ja-JP" altLang="en-US" sz="2800" dirty="0"/>
              <a:t>クラス図を用いて基本設計を行った</a:t>
            </a:r>
          </a:p>
        </p:txBody>
      </p:sp>
      <p:sp>
        <p:nvSpPr>
          <p:cNvPr id="6" name="テキスト ボックス 5">
            <a:extLst>
              <a:ext uri="{FF2B5EF4-FFF2-40B4-BE49-F238E27FC236}">
                <a16:creationId xmlns:a16="http://schemas.microsoft.com/office/drawing/2014/main" id="{DD470EF2-4E86-48B2-BD23-BF00922FE097}"/>
              </a:ext>
            </a:extLst>
          </p:cNvPr>
          <p:cNvSpPr txBox="1"/>
          <p:nvPr/>
        </p:nvSpPr>
        <p:spPr>
          <a:xfrm>
            <a:off x="2334826" y="1751425"/>
            <a:ext cx="9176084" cy="1938992"/>
          </a:xfrm>
          <a:prstGeom prst="rect">
            <a:avLst/>
          </a:prstGeom>
          <a:noFill/>
        </p:spPr>
        <p:txBody>
          <a:bodyPr wrap="square" rtlCol="0">
            <a:spAutoFit/>
          </a:bodyPr>
          <a:lstStyle/>
          <a:p>
            <a:r>
              <a:rPr kumimoji="1" lang="ja-JP" altLang="en-US" sz="2400" b="1" dirty="0"/>
              <a:t>カゴ</a:t>
            </a:r>
            <a:r>
              <a:rPr kumimoji="1" lang="en-US" altLang="ja-JP" sz="2400" b="1" dirty="0"/>
              <a:t>		:</a:t>
            </a:r>
            <a:r>
              <a:rPr kumimoji="1" lang="ja-JP" altLang="en-US" sz="2400" b="1" dirty="0"/>
              <a:t>商品の画像を</a:t>
            </a:r>
            <a:r>
              <a:rPr lang="ja-JP" altLang="en-US" sz="2400" b="1" dirty="0"/>
              <a:t>撮影し、サーバに送る</a:t>
            </a:r>
            <a:endParaRPr kumimoji="1" lang="en-US" altLang="ja-JP" sz="2400" b="1" dirty="0"/>
          </a:p>
          <a:p>
            <a:r>
              <a:rPr lang="ja-JP" altLang="en-US" sz="2400" b="1" dirty="0">
                <a:solidFill>
                  <a:srgbClr val="FF0000"/>
                </a:solidFill>
              </a:rPr>
              <a:t>解析システム </a:t>
            </a:r>
            <a:r>
              <a:rPr lang="en-US" altLang="ja-JP" sz="2400" b="1" dirty="0"/>
              <a:t>:</a:t>
            </a:r>
            <a:r>
              <a:rPr lang="ja-JP" altLang="en-US" sz="2400" b="1" dirty="0"/>
              <a:t>受信した画像からバーコード番号に識別</a:t>
            </a:r>
            <a:endParaRPr lang="en-US" altLang="ja-JP" sz="2400" b="1" dirty="0"/>
          </a:p>
          <a:p>
            <a:r>
              <a:rPr kumimoji="1" lang="ja-JP" altLang="en-US" sz="2400" b="1" dirty="0"/>
              <a:t>カゴ</a:t>
            </a:r>
            <a:r>
              <a:rPr kumimoji="1" lang="en-US" altLang="ja-JP" sz="2400" b="1" dirty="0"/>
              <a:t>DB		:</a:t>
            </a:r>
            <a:r>
              <a:rPr kumimoji="1" lang="ja-JP" altLang="en-US" sz="2400" b="1" dirty="0"/>
              <a:t>ユーザが購入する商品を管理</a:t>
            </a:r>
            <a:endParaRPr kumimoji="1" lang="en-US" altLang="ja-JP" sz="2400" b="1" dirty="0"/>
          </a:p>
          <a:p>
            <a:r>
              <a:rPr lang="ja-JP" altLang="en-US" sz="2400" b="1" dirty="0"/>
              <a:t>商品</a:t>
            </a:r>
            <a:r>
              <a:rPr lang="en-US" altLang="ja-JP" sz="2400" b="1" dirty="0"/>
              <a:t>DB	:</a:t>
            </a:r>
            <a:r>
              <a:rPr lang="ja-JP" altLang="en-US" sz="2400" b="1" dirty="0"/>
              <a:t>商品の値段、名前、バーコード番号を管理する</a:t>
            </a:r>
            <a:endParaRPr lang="en-US" altLang="ja-JP" sz="2400" b="1" dirty="0"/>
          </a:p>
          <a:p>
            <a:r>
              <a:rPr kumimoji="1" lang="ja-JP" altLang="en-US" sz="2400" b="1" dirty="0">
                <a:solidFill>
                  <a:srgbClr val="FF0000"/>
                </a:solidFill>
              </a:rPr>
              <a:t>決済システム </a:t>
            </a:r>
            <a:r>
              <a:rPr kumimoji="1" lang="en-US" altLang="ja-JP" sz="2400" b="1" dirty="0"/>
              <a:t>:</a:t>
            </a:r>
            <a:r>
              <a:rPr kumimoji="1" lang="ja-JP" altLang="en-US" sz="2400" b="1" dirty="0"/>
              <a:t>ユーザの退店時に決済を行う</a:t>
            </a:r>
          </a:p>
        </p:txBody>
      </p:sp>
    </p:spTree>
    <p:extLst>
      <p:ext uri="{BB962C8B-B14F-4D97-AF65-F5344CB8AC3E}">
        <p14:creationId xmlns:p14="http://schemas.microsoft.com/office/powerpoint/2010/main" val="86506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04DC2-4D1D-4DC0-9AED-1E4A3BB2DE0B}"/>
              </a:ext>
            </a:extLst>
          </p:cNvPr>
          <p:cNvSpPr>
            <a:spLocks noGrp="1"/>
          </p:cNvSpPr>
          <p:nvPr>
            <p:ph type="title"/>
          </p:nvPr>
        </p:nvSpPr>
        <p:spPr/>
        <p:txBody>
          <a:bodyPr/>
          <a:lstStyle/>
          <a:p>
            <a:r>
              <a:rPr kumimoji="1" lang="ja-JP" altLang="en-US" dirty="0"/>
              <a:t>詳細設計</a:t>
            </a:r>
          </a:p>
        </p:txBody>
      </p:sp>
      <p:sp>
        <p:nvSpPr>
          <p:cNvPr id="3" name="スライド番号プレースホルダー 2">
            <a:extLst>
              <a:ext uri="{FF2B5EF4-FFF2-40B4-BE49-F238E27FC236}">
                <a16:creationId xmlns:a16="http://schemas.microsoft.com/office/drawing/2014/main" id="{7200580D-2F35-4694-90D4-1A637BA9370F}"/>
              </a:ext>
            </a:extLst>
          </p:cNvPr>
          <p:cNvSpPr>
            <a:spLocks noGrp="1"/>
          </p:cNvSpPr>
          <p:nvPr>
            <p:ph type="sldNum" sz="quarter" idx="12"/>
          </p:nvPr>
        </p:nvSpPr>
        <p:spPr/>
        <p:txBody>
          <a:bodyPr/>
          <a:lstStyle/>
          <a:p>
            <a:fld id="{3C3988C9-8C6C-49D7-8D82-24DA391FB063}" type="slidenum">
              <a:rPr kumimoji="1" lang="ja-JP" altLang="en-US" smtClean="0"/>
              <a:t>11</a:t>
            </a:fld>
            <a:endParaRPr kumimoji="1" lang="ja-JP" altLang="en-US"/>
          </a:p>
        </p:txBody>
      </p:sp>
      <p:pic>
        <p:nvPicPr>
          <p:cNvPr id="5" name="図 4" descr="スクリーンショットの画面&#10;&#10;自動的に生成された説明">
            <a:extLst>
              <a:ext uri="{FF2B5EF4-FFF2-40B4-BE49-F238E27FC236}">
                <a16:creationId xmlns:a16="http://schemas.microsoft.com/office/drawing/2014/main" id="{1A4E11B6-EA5D-45CA-8184-31ED735AB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17" y="1749392"/>
            <a:ext cx="5037220" cy="4949751"/>
          </a:xfrm>
          <a:prstGeom prst="rect">
            <a:avLst/>
          </a:prstGeom>
        </p:spPr>
      </p:pic>
      <p:sp>
        <p:nvSpPr>
          <p:cNvPr id="6" name="テキスト ボックス 5">
            <a:extLst>
              <a:ext uri="{FF2B5EF4-FFF2-40B4-BE49-F238E27FC236}">
                <a16:creationId xmlns:a16="http://schemas.microsoft.com/office/drawing/2014/main" id="{86821D05-6F8A-4B67-AA16-0F5878001489}"/>
              </a:ext>
            </a:extLst>
          </p:cNvPr>
          <p:cNvSpPr txBox="1"/>
          <p:nvPr/>
        </p:nvSpPr>
        <p:spPr>
          <a:xfrm>
            <a:off x="5309936" y="1214140"/>
            <a:ext cx="6882064" cy="523220"/>
          </a:xfrm>
          <a:prstGeom prst="rect">
            <a:avLst/>
          </a:prstGeom>
          <a:noFill/>
        </p:spPr>
        <p:txBody>
          <a:bodyPr wrap="square" rtlCol="0">
            <a:spAutoFit/>
          </a:bodyPr>
          <a:lstStyle/>
          <a:p>
            <a:r>
              <a:rPr lang="ja-JP" altLang="en-US" sz="2800" dirty="0"/>
              <a:t>シーケンス</a:t>
            </a:r>
            <a:r>
              <a:rPr kumimoji="1" lang="ja-JP" altLang="en-US" sz="2800" dirty="0"/>
              <a:t>図を用いて詳細設計を行った</a:t>
            </a:r>
          </a:p>
        </p:txBody>
      </p:sp>
      <p:sp>
        <p:nvSpPr>
          <p:cNvPr id="7" name="テキスト ボックス 6">
            <a:extLst>
              <a:ext uri="{FF2B5EF4-FFF2-40B4-BE49-F238E27FC236}">
                <a16:creationId xmlns:a16="http://schemas.microsoft.com/office/drawing/2014/main" id="{76ECC09A-F8A8-4A25-87B3-C75B5881F7EB}"/>
              </a:ext>
            </a:extLst>
          </p:cNvPr>
          <p:cNvSpPr txBox="1"/>
          <p:nvPr/>
        </p:nvSpPr>
        <p:spPr>
          <a:xfrm>
            <a:off x="6352673" y="2474893"/>
            <a:ext cx="5694947" cy="954107"/>
          </a:xfrm>
          <a:prstGeom prst="rect">
            <a:avLst/>
          </a:prstGeom>
          <a:noFill/>
        </p:spPr>
        <p:txBody>
          <a:bodyPr wrap="square" rtlCol="0">
            <a:spAutoFit/>
          </a:bodyPr>
          <a:lstStyle/>
          <a:p>
            <a:r>
              <a:rPr kumimoji="1" lang="ja-JP" altLang="en-US" sz="2800" dirty="0"/>
              <a:t>詳細設計ではシーケンス図を用いて</a:t>
            </a:r>
            <a:r>
              <a:rPr kumimoji="1" lang="ja-JP" altLang="en-US" sz="2800" dirty="0">
                <a:solidFill>
                  <a:srgbClr val="FF0000"/>
                </a:solidFill>
              </a:rPr>
              <a:t>動的</a:t>
            </a:r>
            <a:r>
              <a:rPr kumimoji="1" lang="ja-JP" altLang="en-US" sz="2800" dirty="0"/>
              <a:t>なシステムの動作を設計する</a:t>
            </a:r>
          </a:p>
        </p:txBody>
      </p:sp>
    </p:spTree>
    <p:extLst>
      <p:ext uri="{BB962C8B-B14F-4D97-AF65-F5344CB8AC3E}">
        <p14:creationId xmlns:p14="http://schemas.microsoft.com/office/powerpoint/2010/main" val="333175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12</a:t>
            </a:fld>
            <a:endParaRPr kumimoji="1" lang="ja-JP" altLang="en-US" dirty="0"/>
          </a:p>
        </p:txBody>
      </p:sp>
      <p:sp>
        <p:nvSpPr>
          <p:cNvPr id="3" name="タイトル 2"/>
          <p:cNvSpPr>
            <a:spLocks noGrp="1"/>
          </p:cNvSpPr>
          <p:nvPr>
            <p:ph type="title" idx="4294967295"/>
          </p:nvPr>
        </p:nvSpPr>
        <p:spPr>
          <a:xfrm>
            <a:off x="2478235" y="207359"/>
            <a:ext cx="8414354" cy="904875"/>
          </a:xfrm>
        </p:spPr>
        <p:txBody>
          <a:bodyPr>
            <a:normAutofit fontScale="90000"/>
          </a:bodyPr>
          <a:lstStyle/>
          <a:p>
            <a:r>
              <a:rPr kumimoji="1" lang="ja-JP" altLang="en-US" dirty="0"/>
              <a:t>解析システム</a:t>
            </a:r>
            <a:r>
              <a:rPr lang="en-US" altLang="ja-JP" dirty="0"/>
              <a:t>(</a:t>
            </a:r>
            <a:r>
              <a:rPr lang="ja-JP" altLang="en-US" dirty="0"/>
              <a:t>バーコード番号識別</a:t>
            </a:r>
            <a:r>
              <a:rPr lang="en-US" altLang="ja-JP" dirty="0"/>
              <a:t>)</a:t>
            </a:r>
            <a:endParaRPr kumimoji="1" lang="ja-JP" altLang="en-US" dirty="0"/>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42" y="2623891"/>
            <a:ext cx="3677971" cy="2437385"/>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426" y="2744215"/>
            <a:ext cx="2857500" cy="2057400"/>
          </a:xfrm>
          <a:prstGeom prst="rect">
            <a:avLst/>
          </a:prstGeom>
        </p:spPr>
      </p:pic>
      <p:sp>
        <p:nvSpPr>
          <p:cNvPr id="14" name="テキスト ボックス 13">
            <a:extLst>
              <a:ext uri="{FF2B5EF4-FFF2-40B4-BE49-F238E27FC236}">
                <a16:creationId xmlns:a16="http://schemas.microsoft.com/office/drawing/2014/main" id="{D3408DF2-F7B9-468D-9F2B-AE54E3F60D96}"/>
              </a:ext>
            </a:extLst>
          </p:cNvPr>
          <p:cNvSpPr txBox="1"/>
          <p:nvPr/>
        </p:nvSpPr>
        <p:spPr>
          <a:xfrm>
            <a:off x="8513141" y="3527483"/>
            <a:ext cx="3248297" cy="523220"/>
          </a:xfrm>
          <a:prstGeom prst="rect">
            <a:avLst/>
          </a:prstGeom>
          <a:solidFill>
            <a:schemeClr val="bg1">
              <a:lumMod val="95000"/>
            </a:schemeClr>
          </a:solidFill>
        </p:spPr>
        <p:txBody>
          <a:bodyPr wrap="square" rtlCol="0">
            <a:spAutoFit/>
          </a:bodyPr>
          <a:lstStyle/>
          <a:p>
            <a:pPr>
              <a:defRPr/>
            </a:pPr>
            <a:r>
              <a:rPr lang="en-US" altLang="ja-JP" sz="2800" dirty="0"/>
              <a:t>JAN:4902888219368</a:t>
            </a:r>
            <a:endParaRPr lang="ja-JP" altLang="en-US" sz="2800" dirty="0"/>
          </a:p>
        </p:txBody>
      </p:sp>
      <p:sp>
        <p:nvSpPr>
          <p:cNvPr id="7" name="矢印: 右 6">
            <a:extLst>
              <a:ext uri="{FF2B5EF4-FFF2-40B4-BE49-F238E27FC236}">
                <a16:creationId xmlns:a16="http://schemas.microsoft.com/office/drawing/2014/main" id="{2E2DC366-451A-4452-9DEC-4E0A0F4620ED}"/>
              </a:ext>
            </a:extLst>
          </p:cNvPr>
          <p:cNvSpPr/>
          <p:nvPr/>
        </p:nvSpPr>
        <p:spPr>
          <a:xfrm>
            <a:off x="3982675" y="3524398"/>
            <a:ext cx="567689" cy="52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2B4FEDD-DDCE-439E-8C7D-DB64DAFCA285}"/>
              </a:ext>
            </a:extLst>
          </p:cNvPr>
          <p:cNvSpPr/>
          <p:nvPr/>
        </p:nvSpPr>
        <p:spPr>
          <a:xfrm>
            <a:off x="7730689" y="3508220"/>
            <a:ext cx="567689" cy="52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362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45A35DC-DA92-4D66-A3EE-69FA420F2D56}"/>
              </a:ext>
            </a:extLst>
          </p:cNvPr>
          <p:cNvSpPr>
            <a:spLocks noGrp="1"/>
          </p:cNvSpPr>
          <p:nvPr>
            <p:ph type="sldNum" sz="quarter" idx="12"/>
          </p:nvPr>
        </p:nvSpPr>
        <p:spPr/>
        <p:txBody>
          <a:bodyPr/>
          <a:lstStyle/>
          <a:p>
            <a:fld id="{3C3988C9-8C6C-49D7-8D82-24DA391FB063}" type="slidenum">
              <a:rPr kumimoji="1" lang="ja-JP" altLang="en-US" smtClean="0"/>
              <a:t>13</a:t>
            </a:fld>
            <a:endParaRPr kumimoji="1" lang="ja-JP" altLang="en-US"/>
          </a:p>
        </p:txBody>
      </p:sp>
      <p:sp>
        <p:nvSpPr>
          <p:cNvPr id="3" name="タイトル 2">
            <a:extLst>
              <a:ext uri="{FF2B5EF4-FFF2-40B4-BE49-F238E27FC236}">
                <a16:creationId xmlns:a16="http://schemas.microsoft.com/office/drawing/2014/main" id="{C5ACD08D-1167-47E1-AE08-0B1F0C7F2B44}"/>
              </a:ext>
            </a:extLst>
          </p:cNvPr>
          <p:cNvSpPr txBox="1">
            <a:spLocks/>
          </p:cNvSpPr>
          <p:nvPr/>
        </p:nvSpPr>
        <p:spPr>
          <a:xfrm>
            <a:off x="3376004" y="175275"/>
            <a:ext cx="5439992" cy="904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決済システム</a:t>
            </a:r>
          </a:p>
        </p:txBody>
      </p:sp>
      <p:graphicFrame>
        <p:nvGraphicFramePr>
          <p:cNvPr id="8" name="表 8">
            <a:extLst>
              <a:ext uri="{FF2B5EF4-FFF2-40B4-BE49-F238E27FC236}">
                <a16:creationId xmlns:a16="http://schemas.microsoft.com/office/drawing/2014/main" id="{51E27C8B-F818-46DB-B93D-7CBA48D6BEF2}"/>
              </a:ext>
            </a:extLst>
          </p:cNvPr>
          <p:cNvGraphicFramePr>
            <a:graphicFrameLocks noGrp="1"/>
          </p:cNvGraphicFramePr>
          <p:nvPr>
            <p:extLst>
              <p:ext uri="{D42A27DB-BD31-4B8C-83A1-F6EECF244321}">
                <p14:modId xmlns:p14="http://schemas.microsoft.com/office/powerpoint/2010/main" val="4193808571"/>
              </p:ext>
            </p:extLst>
          </p:nvPr>
        </p:nvGraphicFramePr>
        <p:xfrm>
          <a:off x="930442" y="2707638"/>
          <a:ext cx="10876547" cy="2642404"/>
        </p:xfrm>
        <a:graphic>
          <a:graphicData uri="http://schemas.openxmlformats.org/drawingml/2006/table">
            <a:tbl>
              <a:tblPr firstRow="1" bandRow="1">
                <a:tableStyleId>{5C22544A-7EE6-4342-B048-85BDC9FD1C3A}</a:tableStyleId>
              </a:tblPr>
              <a:tblGrid>
                <a:gridCol w="2971245">
                  <a:extLst>
                    <a:ext uri="{9D8B030D-6E8A-4147-A177-3AD203B41FA5}">
                      <a16:colId xmlns:a16="http://schemas.microsoft.com/office/drawing/2014/main" val="3744866998"/>
                    </a:ext>
                  </a:extLst>
                </a:gridCol>
                <a:gridCol w="7905302">
                  <a:extLst>
                    <a:ext uri="{9D8B030D-6E8A-4147-A177-3AD203B41FA5}">
                      <a16:colId xmlns:a16="http://schemas.microsoft.com/office/drawing/2014/main" val="4287029069"/>
                    </a:ext>
                  </a:extLst>
                </a:gridCol>
              </a:tblGrid>
              <a:tr h="660601">
                <a:tc>
                  <a:txBody>
                    <a:bodyPr/>
                    <a:lstStyle/>
                    <a:p>
                      <a:pPr algn="ctr"/>
                      <a:r>
                        <a:rPr kumimoji="1" lang="ja-JP" altLang="en-US" sz="2800" dirty="0"/>
                        <a:t>モジュール</a:t>
                      </a:r>
                    </a:p>
                  </a:txBody>
                  <a:tcPr/>
                </a:tc>
                <a:tc>
                  <a:txBody>
                    <a:bodyPr/>
                    <a:lstStyle/>
                    <a:p>
                      <a:pPr algn="ctr"/>
                      <a:r>
                        <a:rPr kumimoji="1" lang="ja-JP" altLang="en-US" sz="2800" dirty="0"/>
                        <a:t>機能</a:t>
                      </a:r>
                    </a:p>
                  </a:txBody>
                  <a:tcPr/>
                </a:tc>
                <a:extLst>
                  <a:ext uri="{0D108BD9-81ED-4DB2-BD59-A6C34878D82A}">
                    <a16:rowId xmlns:a16="http://schemas.microsoft.com/office/drawing/2014/main" val="2753928974"/>
                  </a:ext>
                </a:extLst>
              </a:tr>
              <a:tr h="660601">
                <a:tc>
                  <a:txBody>
                    <a:bodyPr/>
                    <a:lstStyle/>
                    <a:p>
                      <a:pPr algn="ctr"/>
                      <a:r>
                        <a:rPr kumimoji="1" lang="ja-JP" altLang="en-US" sz="2800" dirty="0"/>
                        <a:t>商品一覧表示</a:t>
                      </a:r>
                    </a:p>
                  </a:txBody>
                  <a:tcPr/>
                </a:tc>
                <a:tc>
                  <a:txBody>
                    <a:bodyPr/>
                    <a:lstStyle/>
                    <a:p>
                      <a:r>
                        <a:rPr kumimoji="1" lang="ja-JP" altLang="en-US" sz="2800" dirty="0"/>
                        <a:t>ユーザの購入予定商品をリストで表示する</a:t>
                      </a:r>
                    </a:p>
                  </a:txBody>
                  <a:tcPr/>
                </a:tc>
                <a:extLst>
                  <a:ext uri="{0D108BD9-81ED-4DB2-BD59-A6C34878D82A}">
                    <a16:rowId xmlns:a16="http://schemas.microsoft.com/office/drawing/2014/main" val="1942468492"/>
                  </a:ext>
                </a:extLst>
              </a:tr>
              <a:tr h="660601">
                <a:tc>
                  <a:txBody>
                    <a:bodyPr/>
                    <a:lstStyle/>
                    <a:p>
                      <a:pPr algn="ctr"/>
                      <a:r>
                        <a:rPr kumimoji="1" lang="ja-JP" altLang="en-US" sz="2800" dirty="0"/>
                        <a:t>合計金額算出</a:t>
                      </a:r>
                    </a:p>
                  </a:txBody>
                  <a:tcPr/>
                </a:tc>
                <a:tc>
                  <a:txBody>
                    <a:bodyPr/>
                    <a:lstStyle/>
                    <a:p>
                      <a:r>
                        <a:rPr kumimoji="1" lang="ja-JP" altLang="en-US" sz="2800" dirty="0"/>
                        <a:t>ユーザの購入予定商品の合計金額を割り出す</a:t>
                      </a:r>
                    </a:p>
                  </a:txBody>
                  <a:tcPr/>
                </a:tc>
                <a:extLst>
                  <a:ext uri="{0D108BD9-81ED-4DB2-BD59-A6C34878D82A}">
                    <a16:rowId xmlns:a16="http://schemas.microsoft.com/office/drawing/2014/main" val="1696103493"/>
                  </a:ext>
                </a:extLst>
              </a:tr>
              <a:tr h="660601">
                <a:tc>
                  <a:txBody>
                    <a:bodyPr/>
                    <a:lstStyle/>
                    <a:p>
                      <a:pPr algn="ctr"/>
                      <a:r>
                        <a:rPr kumimoji="1" lang="ja-JP" altLang="en-US" sz="2800" dirty="0"/>
                        <a:t>決済</a:t>
                      </a:r>
                    </a:p>
                  </a:txBody>
                  <a:tcPr/>
                </a:tc>
                <a:tc>
                  <a:txBody>
                    <a:bodyPr/>
                    <a:lstStyle/>
                    <a:p>
                      <a:r>
                        <a:rPr kumimoji="1" lang="ja-JP" altLang="en-US" sz="2800" dirty="0"/>
                        <a:t>ユーザの口座から購入金額をひく</a:t>
                      </a:r>
                    </a:p>
                  </a:txBody>
                  <a:tcPr/>
                </a:tc>
                <a:extLst>
                  <a:ext uri="{0D108BD9-81ED-4DB2-BD59-A6C34878D82A}">
                    <a16:rowId xmlns:a16="http://schemas.microsoft.com/office/drawing/2014/main" val="1728541449"/>
                  </a:ext>
                </a:extLst>
              </a:tr>
            </a:tbl>
          </a:graphicData>
        </a:graphic>
      </p:graphicFrame>
      <p:sp>
        <p:nvSpPr>
          <p:cNvPr id="6" name="テキスト ボックス 5"/>
          <p:cNvSpPr txBox="1"/>
          <p:nvPr/>
        </p:nvSpPr>
        <p:spPr>
          <a:xfrm>
            <a:off x="3187909" y="1200319"/>
            <a:ext cx="6361611"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sz="2400" dirty="0"/>
              <a:t>Web</a:t>
            </a:r>
            <a:r>
              <a:rPr lang="ja-JP" altLang="en-US" sz="2400" dirty="0"/>
              <a:t>ページと</a:t>
            </a:r>
            <a:r>
              <a:rPr lang="en-US" altLang="ja-JP" sz="2400" dirty="0"/>
              <a:t>DB</a:t>
            </a:r>
            <a:r>
              <a:rPr lang="ja-JP" altLang="en-US" sz="2400" dirty="0"/>
              <a:t>を使用して決済システムを構築</a:t>
            </a:r>
          </a:p>
          <a:p>
            <a:r>
              <a:rPr lang="en-US" altLang="ja-JP" sz="2400" dirty="0"/>
              <a:t>Web</a:t>
            </a:r>
            <a:r>
              <a:rPr lang="ja-JP" altLang="en-US" sz="2400" dirty="0"/>
              <a:t>ページ作成には、</a:t>
            </a:r>
            <a:r>
              <a:rPr lang="en-US" altLang="ja-JP" sz="2400" dirty="0"/>
              <a:t>Apache2</a:t>
            </a:r>
            <a:r>
              <a:rPr lang="ja-JP" altLang="en-US" sz="2400" dirty="0"/>
              <a:t>と</a:t>
            </a:r>
            <a:r>
              <a:rPr lang="en-US" altLang="ja-JP" sz="2400" dirty="0"/>
              <a:t>PHP</a:t>
            </a:r>
            <a:r>
              <a:rPr lang="ja-JP" altLang="en-US" sz="2400" dirty="0"/>
              <a:t>を使用</a:t>
            </a:r>
          </a:p>
          <a:p>
            <a:r>
              <a:rPr lang="en-US" altLang="ja-JP" sz="2400" dirty="0"/>
              <a:t>DB</a:t>
            </a:r>
            <a:r>
              <a:rPr lang="ja-JP" altLang="en-US" sz="2400" dirty="0"/>
              <a:t>は</a:t>
            </a:r>
            <a:r>
              <a:rPr lang="en-US" altLang="ja-JP" sz="2400" dirty="0" err="1"/>
              <a:t>MariaDB</a:t>
            </a:r>
            <a:r>
              <a:rPr lang="ja-JP" altLang="en-US" sz="2400" dirty="0"/>
              <a:t>を使用</a:t>
            </a:r>
            <a:endParaRPr kumimoji="1" lang="ja-JP" altLang="en-US" sz="2400" dirty="0"/>
          </a:p>
        </p:txBody>
      </p:sp>
    </p:spTree>
    <p:extLst>
      <p:ext uri="{BB962C8B-B14F-4D97-AF65-F5344CB8AC3E}">
        <p14:creationId xmlns:p14="http://schemas.microsoft.com/office/powerpoint/2010/main" val="427626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実装環境・検証</a:t>
            </a:r>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14</a:t>
            </a:fld>
            <a:endParaRPr lang="ja-JP" altLang="en-US"/>
          </a:p>
        </p:txBody>
      </p:sp>
    </p:spTree>
    <p:extLst>
      <p:ext uri="{BB962C8B-B14F-4D97-AF65-F5344CB8AC3E}">
        <p14:creationId xmlns:p14="http://schemas.microsoft.com/office/powerpoint/2010/main" val="220262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15</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a:t>実装環境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B930F-03D0-4C21-8686-7E3E95F135B3}"/>
              </a:ext>
            </a:extLst>
          </p:cNvPr>
          <p:cNvSpPr>
            <a:spLocks noGrp="1"/>
          </p:cNvSpPr>
          <p:nvPr>
            <p:ph type="title"/>
          </p:nvPr>
        </p:nvSpPr>
        <p:spPr/>
        <p:txBody>
          <a:bodyPr/>
          <a:lstStyle/>
          <a:p>
            <a:r>
              <a:rPr kumimoji="1" lang="ja-JP" altLang="en-US" dirty="0"/>
              <a:t>単体テスト・結合テスト</a:t>
            </a:r>
          </a:p>
        </p:txBody>
      </p:sp>
      <p:sp>
        <p:nvSpPr>
          <p:cNvPr id="5" name="スライド番号プレースホルダー 4">
            <a:extLst>
              <a:ext uri="{FF2B5EF4-FFF2-40B4-BE49-F238E27FC236}">
                <a16:creationId xmlns:a16="http://schemas.microsoft.com/office/drawing/2014/main" id="{F02BED1A-B2C3-48D4-B757-0062C5225961}"/>
              </a:ext>
            </a:extLst>
          </p:cNvPr>
          <p:cNvSpPr>
            <a:spLocks noGrp="1"/>
          </p:cNvSpPr>
          <p:nvPr>
            <p:ph type="sldNum" sz="quarter" idx="12"/>
          </p:nvPr>
        </p:nvSpPr>
        <p:spPr/>
        <p:txBody>
          <a:bodyPr/>
          <a:lstStyle/>
          <a:p>
            <a:fld id="{3C3988C9-8C6C-49D7-8D82-24DA391FB063}" type="slidenum">
              <a:rPr lang="ja-JP" altLang="en-US" smtClean="0"/>
              <a:pPr/>
              <a:t>16</a:t>
            </a:fld>
            <a:endParaRPr lang="ja-JP" altLang="en-US"/>
          </a:p>
        </p:txBody>
      </p:sp>
      <p:pic>
        <p:nvPicPr>
          <p:cNvPr id="9" name="図 8" descr="パソコン画面の文字&#10;&#10;自動的に生成された説明">
            <a:extLst>
              <a:ext uri="{FF2B5EF4-FFF2-40B4-BE49-F238E27FC236}">
                <a16:creationId xmlns:a16="http://schemas.microsoft.com/office/drawing/2014/main" id="{1C8616BB-F1E8-4C07-926A-469B5F43B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4267096"/>
            <a:ext cx="5591955" cy="1971950"/>
          </a:xfrm>
          <a:prstGeom prst="rect">
            <a:avLst/>
          </a:prstGeom>
        </p:spPr>
      </p:pic>
      <p:pic>
        <p:nvPicPr>
          <p:cNvPr id="3" name="図 2">
            <a:extLst>
              <a:ext uri="{FF2B5EF4-FFF2-40B4-BE49-F238E27FC236}">
                <a16:creationId xmlns:a16="http://schemas.microsoft.com/office/drawing/2014/main" id="{0FA31AE2-CD4B-44D2-80F1-3DB2AF2F2BD4}"/>
              </a:ext>
            </a:extLst>
          </p:cNvPr>
          <p:cNvPicPr>
            <a:picLocks noChangeAspect="1"/>
          </p:cNvPicPr>
          <p:nvPr/>
        </p:nvPicPr>
        <p:blipFill>
          <a:blip r:embed="rId4"/>
          <a:stretch>
            <a:fillRect/>
          </a:stretch>
        </p:blipFill>
        <p:spPr>
          <a:xfrm>
            <a:off x="417095" y="2076965"/>
            <a:ext cx="8794624" cy="1850526"/>
          </a:xfrm>
          <a:prstGeom prst="rect">
            <a:avLst/>
          </a:prstGeom>
        </p:spPr>
      </p:pic>
      <p:sp>
        <p:nvSpPr>
          <p:cNvPr id="6" name="テキスト ボックス 5">
            <a:extLst>
              <a:ext uri="{FF2B5EF4-FFF2-40B4-BE49-F238E27FC236}">
                <a16:creationId xmlns:a16="http://schemas.microsoft.com/office/drawing/2014/main" id="{219A3081-5890-4411-A627-19D4A6649584}"/>
              </a:ext>
            </a:extLst>
          </p:cNvPr>
          <p:cNvSpPr txBox="1"/>
          <p:nvPr/>
        </p:nvSpPr>
        <p:spPr>
          <a:xfrm>
            <a:off x="122245" y="4427517"/>
            <a:ext cx="5943276" cy="954107"/>
          </a:xfrm>
          <a:prstGeom prst="rect">
            <a:avLst/>
          </a:prstGeom>
          <a:noFill/>
        </p:spPr>
        <p:txBody>
          <a:bodyPr wrap="square" rtlCol="0">
            <a:spAutoFit/>
          </a:bodyPr>
          <a:lstStyle/>
          <a:p>
            <a:r>
              <a:rPr kumimoji="1" lang="en-US" altLang="ja-JP" sz="2800" dirty="0"/>
              <a:t>Yolo     :</a:t>
            </a:r>
            <a:r>
              <a:rPr kumimoji="1" lang="ja-JP" altLang="en-US" sz="2800" dirty="0"/>
              <a:t>画像からバーコード領域を識別</a:t>
            </a:r>
            <a:endParaRPr kumimoji="1" lang="en-US" altLang="ja-JP" sz="2800" dirty="0"/>
          </a:p>
          <a:p>
            <a:r>
              <a:rPr lang="en-US" altLang="ja-JP" sz="2800" dirty="0" err="1"/>
              <a:t>Pyzbar</a:t>
            </a:r>
            <a:r>
              <a:rPr lang="en-US" altLang="ja-JP" sz="2800" dirty="0"/>
              <a:t> :</a:t>
            </a:r>
            <a:r>
              <a:rPr lang="ja-JP" altLang="en-US" sz="2800" dirty="0"/>
              <a:t>画像から番号を識別</a:t>
            </a:r>
            <a:endParaRPr kumimoji="1" lang="ja-JP" altLang="en-US" sz="2800" dirty="0"/>
          </a:p>
        </p:txBody>
      </p:sp>
    </p:spTree>
    <p:extLst>
      <p:ext uri="{BB962C8B-B14F-4D97-AF65-F5344CB8AC3E}">
        <p14:creationId xmlns:p14="http://schemas.microsoft.com/office/powerpoint/2010/main" val="355876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34B78-5305-486C-95DC-7C8F62A550DA}"/>
              </a:ext>
            </a:extLst>
          </p:cNvPr>
          <p:cNvSpPr>
            <a:spLocks noGrp="1"/>
          </p:cNvSpPr>
          <p:nvPr>
            <p:ph type="title"/>
          </p:nvPr>
        </p:nvSpPr>
        <p:spPr/>
        <p:txBody>
          <a:bodyPr/>
          <a:lstStyle/>
          <a:p>
            <a:r>
              <a:rPr kumimoji="1" lang="ja-JP" altLang="en-US" dirty="0"/>
              <a:t>総合テスト</a:t>
            </a:r>
          </a:p>
        </p:txBody>
      </p:sp>
      <p:sp>
        <p:nvSpPr>
          <p:cNvPr id="5" name="スライド番号プレースホルダー 4">
            <a:extLst>
              <a:ext uri="{FF2B5EF4-FFF2-40B4-BE49-F238E27FC236}">
                <a16:creationId xmlns:a16="http://schemas.microsoft.com/office/drawing/2014/main" id="{49751F61-8F57-4D0E-80FE-88085EA28074}"/>
              </a:ext>
            </a:extLst>
          </p:cNvPr>
          <p:cNvSpPr>
            <a:spLocks noGrp="1"/>
          </p:cNvSpPr>
          <p:nvPr>
            <p:ph type="sldNum" sz="quarter" idx="12"/>
          </p:nvPr>
        </p:nvSpPr>
        <p:spPr/>
        <p:txBody>
          <a:bodyPr/>
          <a:lstStyle/>
          <a:p>
            <a:fld id="{3C3988C9-8C6C-49D7-8D82-24DA391FB063}" type="slidenum">
              <a:rPr lang="ja-JP" altLang="en-US" smtClean="0"/>
              <a:pPr/>
              <a:t>17</a:t>
            </a:fld>
            <a:endParaRPr lang="ja-JP" altLang="en-US"/>
          </a:p>
        </p:txBody>
      </p:sp>
      <p:pic>
        <p:nvPicPr>
          <p:cNvPr id="4" name="図 3" descr="スクリーンショット, 抽象 が含まれている画像&#10;&#10;自動的に生成された説明">
            <a:extLst>
              <a:ext uri="{FF2B5EF4-FFF2-40B4-BE49-F238E27FC236}">
                <a16:creationId xmlns:a16="http://schemas.microsoft.com/office/drawing/2014/main" id="{3334DB3B-02C8-47E2-8A15-DB2D46803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1969987"/>
            <a:ext cx="9699819" cy="4013718"/>
          </a:xfrm>
          <a:prstGeom prst="rect">
            <a:avLst/>
          </a:prstGeom>
        </p:spPr>
      </p:pic>
    </p:spTree>
    <p:extLst>
      <p:ext uri="{BB962C8B-B14F-4D97-AF65-F5344CB8AC3E}">
        <p14:creationId xmlns:p14="http://schemas.microsoft.com/office/powerpoint/2010/main" val="367828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09EE8-4BE2-4358-989F-88609CCBD043}"/>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41D3C308-A545-4F87-9729-713E7FBA6A38}"/>
              </a:ext>
            </a:extLst>
          </p:cNvPr>
          <p:cNvSpPr>
            <a:spLocks noGrp="1"/>
          </p:cNvSpPr>
          <p:nvPr>
            <p:ph type="sldNum" sz="quarter" idx="12"/>
          </p:nvPr>
        </p:nvSpPr>
        <p:spPr/>
        <p:txBody>
          <a:bodyPr/>
          <a:lstStyle/>
          <a:p>
            <a:fld id="{3C3988C9-8C6C-49D7-8D82-24DA391FB063}" type="slidenum">
              <a:rPr kumimoji="1" lang="ja-JP" altLang="en-US" smtClean="0"/>
              <a:t>18</a:t>
            </a:fld>
            <a:endParaRPr kumimoji="1" lang="ja-JP" altLang="en-US"/>
          </a:p>
        </p:txBody>
      </p:sp>
      <p:sp>
        <p:nvSpPr>
          <p:cNvPr id="15" name="テキスト ボックス 14"/>
          <p:cNvSpPr txBox="1"/>
          <p:nvPr/>
        </p:nvSpPr>
        <p:spPr>
          <a:xfrm>
            <a:off x="2477876" y="1940355"/>
            <a:ext cx="6822880"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sz="2400" dirty="0"/>
              <a:t>V</a:t>
            </a:r>
            <a:r>
              <a:rPr lang="ja-JP" altLang="en-US" sz="2400" dirty="0"/>
              <a:t>字モデル開発に従ったグループ開発を行うことで、画像情報によるスマートセルフ精算システムを実現</a:t>
            </a:r>
            <a:endParaRPr kumimoji="1" lang="ja-JP" altLang="en-US" sz="2400" dirty="0"/>
          </a:p>
        </p:txBody>
      </p:sp>
      <p:pic>
        <p:nvPicPr>
          <p:cNvPr id="16" name="図 15"/>
          <p:cNvPicPr>
            <a:picLocks noChangeAspect="1"/>
          </p:cNvPicPr>
          <p:nvPr/>
        </p:nvPicPr>
        <p:blipFill>
          <a:blip r:embed="rId3"/>
          <a:stretch>
            <a:fillRect/>
          </a:stretch>
        </p:blipFill>
        <p:spPr>
          <a:xfrm>
            <a:off x="107515" y="3267733"/>
            <a:ext cx="6983923" cy="2762189"/>
          </a:xfrm>
          <a:prstGeom prst="rect">
            <a:avLst/>
          </a:prstGeom>
        </p:spPr>
      </p:pic>
      <p:pic>
        <p:nvPicPr>
          <p:cNvPr id="30" name="図 29"/>
          <p:cNvPicPr>
            <a:picLocks noChangeAspect="1"/>
          </p:cNvPicPr>
          <p:nvPr/>
        </p:nvPicPr>
        <p:blipFill>
          <a:blip r:embed="rId4"/>
          <a:stretch>
            <a:fillRect/>
          </a:stretch>
        </p:blipFill>
        <p:spPr>
          <a:xfrm>
            <a:off x="7378217" y="3096465"/>
            <a:ext cx="3668962" cy="1951344"/>
          </a:xfrm>
          <a:prstGeom prst="rect">
            <a:avLst/>
          </a:prstGeom>
        </p:spPr>
      </p:pic>
    </p:spTree>
    <p:extLst>
      <p:ext uri="{BB962C8B-B14F-4D97-AF65-F5344CB8AC3E}">
        <p14:creationId xmlns:p14="http://schemas.microsoft.com/office/powerpoint/2010/main" val="374994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発表概要</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　</a:t>
            </a:r>
            <a:r>
              <a:rPr lang="ja-JP" altLang="en-US" sz="4000" dirty="0"/>
              <a:t>研究背景</a:t>
            </a:r>
            <a:endParaRPr lang="en-US" altLang="ja-JP" sz="4000" dirty="0"/>
          </a:p>
          <a:p>
            <a:pPr>
              <a:buFont typeface="Wingdings" panose="05000000000000000000" pitchFamily="2" charset="2"/>
              <a:buChar char="l"/>
            </a:pPr>
            <a:r>
              <a:rPr kumimoji="1" lang="ja-JP" altLang="en-US" sz="4000" dirty="0"/>
              <a:t>　研究目的</a:t>
            </a:r>
            <a:endParaRPr kumimoji="1" lang="en-US" altLang="ja-JP" sz="4000" dirty="0"/>
          </a:p>
          <a:p>
            <a:pPr>
              <a:buFont typeface="Wingdings" panose="05000000000000000000" pitchFamily="2" charset="2"/>
              <a:buChar char="l"/>
            </a:pPr>
            <a:r>
              <a:rPr kumimoji="1" lang="ja-JP" altLang="en-US" sz="4000" dirty="0"/>
              <a:t>　</a:t>
            </a:r>
            <a:r>
              <a:rPr lang="ja-JP" altLang="en-US" sz="4000" dirty="0"/>
              <a:t>研究方針</a:t>
            </a:r>
            <a:endParaRPr lang="en-US" altLang="ja-JP" sz="4000" dirty="0"/>
          </a:p>
          <a:p>
            <a:pPr>
              <a:buFont typeface="Wingdings" panose="05000000000000000000" pitchFamily="2" charset="2"/>
              <a:buChar char="l"/>
            </a:pPr>
            <a:r>
              <a:rPr lang="ja-JP" altLang="en-US" sz="4000" dirty="0"/>
              <a:t>　開発（要求定義～テスト）</a:t>
            </a:r>
            <a:endParaRPr lang="en-US" altLang="ja-JP" sz="4000" dirty="0"/>
          </a:p>
          <a:p>
            <a:pPr>
              <a:buFont typeface="Wingdings" panose="05000000000000000000" pitchFamily="2" charset="2"/>
              <a:buChar char="l"/>
            </a:pPr>
            <a:r>
              <a:rPr kumimoji="1" lang="ja-JP" altLang="en-US" sz="4000" dirty="0"/>
              <a:t>　</a:t>
            </a:r>
            <a:r>
              <a:rPr lang="ja-JP" altLang="en-US" sz="4000" dirty="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19</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a:t>使用ライブラリ</a:t>
            </a:r>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85474" y="1114661"/>
            <a:ext cx="8261685" cy="5218123"/>
          </a:xfrm>
        </p:spPr>
      </p:pic>
    </p:spTree>
    <p:extLst>
      <p:ext uri="{BB962C8B-B14F-4D97-AF65-F5344CB8AC3E}">
        <p14:creationId xmlns:p14="http://schemas.microsoft.com/office/powerpoint/2010/main" val="3215748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タイトル 2">
            <a:extLst>
              <a:ext uri="{FF2B5EF4-FFF2-40B4-BE49-F238E27FC236}">
                <a16:creationId xmlns:a16="http://schemas.microsoft.com/office/drawing/2014/main" id="{4645259F-353B-4C07-A42E-69FACEF2F99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kumimoji="1" lang="en-US" altLang="ja-JP" spc="-50" dirty="0"/>
              <a:t>Yolo v3</a:t>
            </a:r>
            <a:r>
              <a:rPr kumimoji="1" lang="ja-JP" altLang="en-US" spc="-50" dirty="0"/>
              <a:t>の学習設定</a:t>
            </a:r>
          </a:p>
        </p:txBody>
      </p:sp>
      <p:pic>
        <p:nvPicPr>
          <p:cNvPr id="7" name="コンテンツ プレースホルダー 6">
            <a:extLst>
              <a:ext uri="{FF2B5EF4-FFF2-40B4-BE49-F238E27FC236}">
                <a16:creationId xmlns:a16="http://schemas.microsoft.com/office/drawing/2014/main" id="{5B8FA46E-8B74-4A0A-9A14-9CBABFCD0B4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3138" y="645106"/>
            <a:ext cx="5559742" cy="5559742"/>
          </a:xfrm>
          <a:prstGeom prst="rect">
            <a:avLst/>
          </a:prstGeom>
        </p:spPr>
      </p:pic>
      <p:cxnSp>
        <p:nvCxnSpPr>
          <p:cNvPr id="20" name="Straight Connector 1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020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スライド番号プレースホルダー 1">
            <a:extLst>
              <a:ext uri="{FF2B5EF4-FFF2-40B4-BE49-F238E27FC236}">
                <a16:creationId xmlns:a16="http://schemas.microsoft.com/office/drawing/2014/main" id="{CAE8F245-FA4A-41BD-AF86-A144C301E1E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3C3988C9-8C6C-49D7-8D82-24DA391FB063}" type="slidenum">
              <a:rPr kumimoji="1" lang="en-US" altLang="ja-JP" sz="1050" smtClean="0"/>
              <a:pPr>
                <a:spcAft>
                  <a:spcPts val="600"/>
                </a:spcAft>
              </a:pPr>
              <a:t>20</a:t>
            </a:fld>
            <a:endParaRPr kumimoji="1" lang="en-US" altLang="ja-JP" sz="1050"/>
          </a:p>
        </p:txBody>
      </p:sp>
      <p:sp>
        <p:nvSpPr>
          <p:cNvPr id="13" name="コンテンツ プレースホルダー 12"/>
          <p:cNvSpPr txBox="1">
            <a:spLocks noGrp="1"/>
          </p:cNvSpPr>
          <p:nvPr>
            <p:ph sz="half" idx="2"/>
          </p:nvPr>
        </p:nvSpPr>
        <p:spPr>
          <a:xfrm>
            <a:off x="6411913" y="2198688"/>
            <a:ext cx="5346700" cy="3316805"/>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800" dirty="0"/>
              <a:t>・学習使用した</a:t>
            </a:r>
            <a:r>
              <a:rPr lang="en-US" altLang="ja-JP" sz="2800" dirty="0"/>
              <a:t>GPU</a:t>
            </a:r>
          </a:p>
          <a:p>
            <a:r>
              <a:rPr lang="en-US" altLang="ja-JP" sz="2800" dirty="0"/>
              <a:t>  GTX1050Ti 4GB</a:t>
            </a:r>
          </a:p>
          <a:p>
            <a:r>
              <a:rPr lang="ja-JP" altLang="en-US" sz="2800" dirty="0"/>
              <a:t>・学習に使用した教師データ数</a:t>
            </a:r>
          </a:p>
          <a:p>
            <a:r>
              <a:rPr lang="ja-JP" altLang="en-US" sz="2800" dirty="0"/>
              <a:t>  約</a:t>
            </a:r>
            <a:r>
              <a:rPr lang="en-US" altLang="ja-JP" sz="2800" dirty="0"/>
              <a:t>2600</a:t>
            </a:r>
            <a:r>
              <a:rPr lang="ja-JP" altLang="en-US" sz="2800" dirty="0"/>
              <a:t>枚</a:t>
            </a:r>
          </a:p>
          <a:p>
            <a:r>
              <a:rPr lang="ja-JP" altLang="en-US" sz="2800" dirty="0"/>
              <a:t>・イテレーション回数</a:t>
            </a:r>
          </a:p>
          <a:p>
            <a:r>
              <a:rPr lang="ja-JP" altLang="en-US" sz="2800" dirty="0"/>
              <a:t>  </a:t>
            </a:r>
            <a:r>
              <a:rPr lang="en-US" altLang="ja-JP" sz="2800" dirty="0"/>
              <a:t>10000</a:t>
            </a:r>
            <a:r>
              <a:rPr lang="ja-JP" altLang="en-US" sz="2800" dirty="0"/>
              <a:t>回</a:t>
            </a:r>
            <a:endParaRPr kumimoji="1" lang="ja-JP" altLang="en-US" sz="2800" dirty="0"/>
          </a:p>
        </p:txBody>
      </p:sp>
    </p:spTree>
    <p:extLst>
      <p:ext uri="{BB962C8B-B14F-4D97-AF65-F5344CB8AC3E}">
        <p14:creationId xmlns:p14="http://schemas.microsoft.com/office/powerpoint/2010/main" val="308865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581373" cy="4023360"/>
          </a:xfrm>
        </p:spPr>
        <p:txBody>
          <a:bodyPr>
            <a:noAutofit/>
          </a:bodyPr>
          <a:lstStyle/>
          <a:p>
            <a:r>
              <a:rPr lang="ja-JP" altLang="en-US" sz="2800" dirty="0"/>
              <a:t>現在の日本では少子高齢化の進行による</a:t>
            </a:r>
            <a:r>
              <a:rPr lang="ja-JP" altLang="en-US" sz="2800" dirty="0">
                <a:solidFill>
                  <a:srgbClr val="FF0000"/>
                </a:solidFill>
              </a:rPr>
              <a:t>人的資源が減少</a:t>
            </a:r>
            <a:endParaRPr lang="en-US" altLang="ja-JP" sz="2800" dirty="0"/>
          </a:p>
          <a:p>
            <a:r>
              <a:rPr lang="ja-JP" altLang="en-US" sz="2800" dirty="0"/>
              <a:t>サービス業者にも人手不足の問題が深刻化おり、セルフレジの導入が進んでいる。セルフレジは</a:t>
            </a:r>
            <a:r>
              <a:rPr lang="ja-JP" altLang="en-US" sz="2800" dirty="0">
                <a:solidFill>
                  <a:srgbClr val="FF0000"/>
                </a:solidFill>
              </a:rPr>
              <a:t>導入コストが高い</a:t>
            </a:r>
            <a:r>
              <a:rPr lang="ja-JP" altLang="en-US" sz="2800" dirty="0"/>
              <a:t>という問題</a:t>
            </a:r>
            <a:endParaRPr lang="en-US" altLang="ja-JP" sz="2800" dirty="0"/>
          </a:p>
        </p:txBody>
      </p:sp>
      <p:sp>
        <p:nvSpPr>
          <p:cNvPr id="2" name="タイトル 1"/>
          <p:cNvSpPr>
            <a:spLocks noGrp="1"/>
          </p:cNvSpPr>
          <p:nvPr>
            <p:ph type="title"/>
          </p:nvPr>
        </p:nvSpPr>
        <p:spPr/>
        <p:txBody>
          <a:bodyPr/>
          <a:lstStyle/>
          <a:p>
            <a:r>
              <a:rPr kumimoji="1" lang="ja-JP" altLang="en-US" dirty="0"/>
              <a:t>研究背景</a:t>
            </a:r>
          </a:p>
        </p:txBody>
      </p:sp>
      <p:pic>
        <p:nvPicPr>
          <p:cNvPr id="7" name="図 6" descr="屋内, テーブル, 部屋, コンピュータ が含まれている画像&#10;&#10;自動的に生成された説明">
            <a:extLst>
              <a:ext uri="{FF2B5EF4-FFF2-40B4-BE49-F238E27FC236}">
                <a16:creationId xmlns:a16="http://schemas.microsoft.com/office/drawing/2014/main" id="{9251736D-F207-4E18-9E65-84061754B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701" y="3799260"/>
            <a:ext cx="3157514" cy="2365179"/>
          </a:xfrm>
          <a:prstGeom prst="rect">
            <a:avLst/>
          </a:prstGeom>
        </p:spPr>
      </p:pic>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
        <p:nvSpPr>
          <p:cNvPr id="5" name="正方形/長方形 4"/>
          <p:cNvSpPr/>
          <p:nvPr/>
        </p:nvSpPr>
        <p:spPr>
          <a:xfrm>
            <a:off x="7816507" y="6135137"/>
            <a:ext cx="4375493" cy="307777"/>
          </a:xfrm>
          <a:prstGeom prst="rect">
            <a:avLst/>
          </a:prstGeom>
        </p:spPr>
        <p:txBody>
          <a:bodyPr wrap="none">
            <a:spAutoFit/>
          </a:bodyPr>
          <a:lstStyle/>
          <a:p>
            <a:r>
              <a:rPr lang="en-US" altLang="ja-JP" sz="1400" dirty="0"/>
              <a:t>https://www.toshibatec.co.jp/release/20160208_01.html</a:t>
            </a:r>
            <a:endParaRPr lang="ja-JP" altLang="en-US" sz="1400" dirty="0"/>
          </a:p>
        </p:txBody>
      </p:sp>
    </p:spTree>
    <p:extLst>
      <p:ext uri="{BB962C8B-B14F-4D97-AF65-F5344CB8AC3E}">
        <p14:creationId xmlns:p14="http://schemas.microsoft.com/office/powerpoint/2010/main" val="340400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a:t>研究目的</a:t>
            </a:r>
            <a:r>
              <a:rPr lang="ja-JP" altLang="en-US" dirty="0"/>
              <a:t>・目標</a:t>
            </a:r>
            <a:endParaRPr kumimoji="1" lang="ja-JP" altLang="en-US" dirty="0"/>
          </a:p>
        </p:txBody>
      </p:sp>
      <p:sp>
        <p:nvSpPr>
          <p:cNvPr id="3" name="コンテンツ プレースホルダー 2"/>
          <p:cNvSpPr>
            <a:spLocks noGrp="1"/>
          </p:cNvSpPr>
          <p:nvPr>
            <p:ph idx="1"/>
          </p:nvPr>
        </p:nvSpPr>
        <p:spPr>
          <a:xfrm>
            <a:off x="583586" y="1794453"/>
            <a:ext cx="10983687" cy="4277312"/>
          </a:xfrm>
        </p:spPr>
        <p:txBody>
          <a:bodyPr>
            <a:noAutofit/>
          </a:bodyPr>
          <a:lstStyle/>
          <a:p>
            <a:r>
              <a:rPr lang="en-US" altLang="ja-JP" sz="2800" b="1" dirty="0"/>
              <a:t>&lt;</a:t>
            </a:r>
            <a:r>
              <a:rPr lang="ja-JP" altLang="en-US" sz="2800" b="1" dirty="0"/>
              <a:t>目的</a:t>
            </a:r>
            <a:r>
              <a:rPr lang="en-US" altLang="ja-JP" sz="2800" b="1" dirty="0"/>
              <a:t>&gt;</a:t>
            </a:r>
          </a:p>
          <a:p>
            <a:r>
              <a:rPr lang="ja-JP" altLang="en-US" sz="2800" dirty="0"/>
              <a:t>資金力を持たない店舗でも導入しやすく、安価で人手のかからないスマートモビリティレジシステムの提案と開発</a:t>
            </a:r>
            <a:endParaRPr lang="en-US" altLang="ja-JP" sz="2800" dirty="0"/>
          </a:p>
          <a:p>
            <a:r>
              <a:rPr lang="en-US" altLang="ja-JP" sz="2800" b="1" dirty="0"/>
              <a:t>&lt;</a:t>
            </a:r>
            <a:r>
              <a:rPr lang="ja-JP" altLang="en-US" sz="2800" b="1" dirty="0"/>
              <a:t>目標</a:t>
            </a:r>
            <a:r>
              <a:rPr lang="en-US" altLang="ja-JP" sz="2800" b="1" dirty="0"/>
              <a:t>&gt;</a:t>
            </a:r>
          </a:p>
          <a:p>
            <a:r>
              <a:rPr lang="ja-JP" altLang="en-US" sz="2800" dirty="0"/>
              <a:t>グループで</a:t>
            </a:r>
            <a:r>
              <a:rPr lang="en-US" altLang="ja-JP" sz="2800" dirty="0"/>
              <a:t>V</a:t>
            </a:r>
            <a:r>
              <a:rPr lang="ja-JP" altLang="en-US" sz="2800" dirty="0"/>
              <a:t>字開発モデルに基づいて開発</a:t>
            </a:r>
            <a:endParaRPr lang="en-US" altLang="ja-JP" sz="2800" dirty="0"/>
          </a:p>
          <a:p>
            <a:r>
              <a:rPr lang="ja-JP" altLang="en-US" sz="2800" spc="0" dirty="0"/>
              <a:t>ラズベリーパイと</a:t>
            </a:r>
            <a:r>
              <a:rPr lang="en-US" altLang="ja-JP" sz="2800" spc="0" dirty="0"/>
              <a:t>Web</a:t>
            </a:r>
            <a:r>
              <a:rPr lang="ja-JP" altLang="en-US" sz="2800" spc="0" dirty="0"/>
              <a:t>カメラを使用し、商品をバーコードの番号で判断</a:t>
            </a:r>
          </a:p>
          <a:p>
            <a:r>
              <a:rPr kumimoji="1" lang="ja-JP" altLang="en-US" sz="2800" spc="0" dirty="0"/>
              <a:t>商品の取捨選択から決済に至るまでの一連の流れを行えるシステムの開発</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bg1">
                    <a:lumMod val="75000"/>
                  </a:schemeClr>
                </a:solidFill>
                <a:latin typeface="Bauhaus 93" panose="04030905020B02020C02" pitchFamily="82" charset="0"/>
              </a:rPr>
              <a:t>　　　　　　　　　　　</a:t>
            </a:r>
            <a:r>
              <a:rPr lang="en-US" altLang="ja-JP" dirty="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a:t>顧客情報と</a:t>
            </a:r>
            <a:r>
              <a:rPr lang="ja-JP" altLang="en-US" sz="2400"/>
              <a:t>カゴ</a:t>
            </a:r>
            <a:r>
              <a:rPr kumimoji="1" lang="ja-JP" altLang="en-US" sz="2400"/>
              <a:t>情報を結びつける</a:t>
            </a: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a:t>決済</a:t>
            </a:r>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a:t>カゴ上で商品情報取得</a:t>
            </a:r>
          </a:p>
        </p:txBody>
      </p:sp>
      <p:sp>
        <p:nvSpPr>
          <p:cNvPr id="11" name="テキスト ボックス 10">
            <a:extLst>
              <a:ext uri="{FF2B5EF4-FFF2-40B4-BE49-F238E27FC236}">
                <a16:creationId xmlns:a16="http://schemas.microsoft.com/office/drawing/2014/main" id="{B1EFC114-D5FA-4AF2-84E1-7286DCEEDAF8}"/>
              </a:ext>
            </a:extLst>
          </p:cNvPr>
          <p:cNvSpPr txBox="1"/>
          <p:nvPr/>
        </p:nvSpPr>
        <p:spPr>
          <a:xfrm>
            <a:off x="7745660" y="2300104"/>
            <a:ext cx="3672379" cy="523220"/>
          </a:xfrm>
          <a:prstGeom prst="rect">
            <a:avLst/>
          </a:prstGeom>
          <a:noFill/>
        </p:spPr>
        <p:txBody>
          <a:bodyPr wrap="square" rtlCol="0">
            <a:spAutoFit/>
          </a:bodyPr>
          <a:lstStyle/>
          <a:p>
            <a:r>
              <a:rPr kumimoji="1" lang="ja-JP" altLang="en-US" sz="2800" dirty="0">
                <a:solidFill>
                  <a:srgbClr val="FF0000"/>
                </a:solidFill>
              </a:rPr>
              <a:t>実装部分</a:t>
            </a:r>
          </a:p>
        </p:txBody>
      </p:sp>
    </p:spTree>
    <p:extLst>
      <p:ext uri="{BB962C8B-B14F-4D97-AF65-F5344CB8AC3E}">
        <p14:creationId xmlns:p14="http://schemas.microsoft.com/office/powerpoint/2010/main" val="17798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4"/>
            <a:ext cx="10058400" cy="811036"/>
          </a:xfrm>
        </p:spPr>
        <p:txBody>
          <a:bodyPr/>
          <a:lstStyle/>
          <a:p>
            <a:r>
              <a:rPr kumimoji="1" lang="ja-JP" altLang="en-US" dirty="0"/>
              <a:t>システムの動作の概要</a:t>
            </a: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正方形/長方形 5"/>
          <p:cNvSpPr/>
          <p:nvPr/>
        </p:nvSpPr>
        <p:spPr>
          <a:xfrm>
            <a:off x="7523009" y="1648196"/>
            <a:ext cx="4520954" cy="4656350"/>
          </a:xfrm>
          <a:prstGeom prst="rect">
            <a:avLst/>
          </a:prstGeom>
          <a:ln w="762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4" name="グループ化 3"/>
          <p:cNvGrpSpPr/>
          <p:nvPr/>
        </p:nvGrpSpPr>
        <p:grpSpPr>
          <a:xfrm>
            <a:off x="94824" y="1735867"/>
            <a:ext cx="11643594" cy="4591483"/>
            <a:chOff x="94824" y="1735867"/>
            <a:chExt cx="11643594" cy="4591483"/>
          </a:xfrm>
        </p:grpSpPr>
        <p:sp>
          <p:nvSpPr>
            <p:cNvPr id="29" name="角丸四角形 28"/>
            <p:cNvSpPr/>
            <p:nvPr/>
          </p:nvSpPr>
          <p:spPr>
            <a:xfrm>
              <a:off x="94824" y="1758671"/>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p>
          </p:txBody>
        </p:sp>
        <p:sp>
          <p:nvSpPr>
            <p:cNvPr id="14" name="テキスト ボックス 13"/>
            <p:cNvSpPr txBox="1"/>
            <p:nvPr/>
          </p:nvSpPr>
          <p:spPr>
            <a:xfrm>
              <a:off x="4770703" y="3558361"/>
              <a:ext cx="219625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バーコード</a:t>
              </a:r>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373" y="2956464"/>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5976200" y="2868527"/>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5978745" y="4433436"/>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8356860" y="190443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5110375" y="1880514"/>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5848765" y="5428062"/>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識別結果</a:t>
              </a:r>
            </a:p>
          </p:txBody>
        </p:sp>
        <p:sp>
          <p:nvSpPr>
            <p:cNvPr id="5" name="楕円 4"/>
            <p:cNvSpPr/>
            <p:nvPr/>
          </p:nvSpPr>
          <p:spPr>
            <a:xfrm>
              <a:off x="689812" y="4328719"/>
              <a:ext cx="2457908"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各種</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センサ</a:t>
              </a:r>
            </a:p>
          </p:txBody>
        </p:sp>
        <p:sp>
          <p:nvSpPr>
            <p:cNvPr id="24" name="テキスト ボックス 23">
              <a:extLst>
                <a:ext uri="{FF2B5EF4-FFF2-40B4-BE49-F238E27FC236}">
                  <a16:creationId xmlns:a16="http://schemas.microsoft.com/office/drawing/2014/main" id="{D3408DF2-F7B9-468D-9F2B-AE54E3F60D96}"/>
                </a:ext>
              </a:extLst>
            </p:cNvPr>
            <p:cNvSpPr txBox="1"/>
            <p:nvPr/>
          </p:nvSpPr>
          <p:spPr>
            <a:xfrm>
              <a:off x="9349225" y="2582889"/>
              <a:ext cx="2389193"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決済システム</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solidFill>
                    <a:prstClr val="black">
                      <a:lumMod val="85000"/>
                      <a:lumOff val="15000"/>
                    </a:prstClr>
                  </a:solidFill>
                  <a:latin typeface="Calibri" panose="020F0502020204030204"/>
                  <a:ea typeface="ＭＳ Ｐゴシック" panose="020B0600070205080204" pitchFamily="50" charset="-128"/>
                </a:rPr>
                <a:t>商品管理</a:t>
              </a:r>
              <a:r>
                <a:rPr lang="en-US" altLang="ja-JP" sz="2800" dirty="0">
                  <a:solidFill>
                    <a:prstClr val="black">
                      <a:lumMod val="85000"/>
                      <a:lumOff val="15000"/>
                    </a:prstClr>
                  </a:solidFill>
                  <a:latin typeface="Calibri" panose="020F0502020204030204"/>
                  <a:ea typeface="ＭＳ Ｐゴシック" panose="020B0600070205080204" pitchFamily="50" charset="-128"/>
                </a:rPr>
                <a:t>DB</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grpSp>
      <p:sp>
        <p:nvSpPr>
          <p:cNvPr id="7" name="テキスト ボックス 6"/>
          <p:cNvSpPr txBox="1"/>
          <p:nvPr/>
        </p:nvSpPr>
        <p:spPr>
          <a:xfrm>
            <a:off x="8957925" y="1081141"/>
            <a:ext cx="1645911" cy="523220"/>
          </a:xfrm>
          <a:prstGeom prst="rect">
            <a:avLst/>
          </a:prstGeom>
          <a:noFill/>
        </p:spPr>
        <p:txBody>
          <a:bodyPr wrap="square" rtlCol="0">
            <a:spAutoFit/>
          </a:bodyPr>
          <a:lstStyle/>
          <a:p>
            <a:r>
              <a:rPr kumimoji="1" lang="ja-JP" altLang="en-US" sz="2800" dirty="0">
                <a:solidFill>
                  <a:srgbClr val="FF0000"/>
                </a:solidFill>
              </a:rPr>
              <a:t>実装担当</a:t>
            </a:r>
          </a:p>
        </p:txBody>
      </p:sp>
    </p:spTree>
    <p:extLst>
      <p:ext uri="{BB962C8B-B14F-4D97-AF65-F5344CB8AC3E}">
        <p14:creationId xmlns:p14="http://schemas.microsoft.com/office/powerpoint/2010/main" val="151619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a:t>研究方針</a:t>
            </a:r>
            <a:br>
              <a:rPr kumimoji="1" lang="en-US" altLang="ja-JP"/>
            </a:br>
            <a:r>
              <a:rPr kumimoji="1" lang="en-US" altLang="ja-JP"/>
              <a:t>V</a:t>
            </a:r>
            <a:r>
              <a:rPr kumimoji="1" lang="ja-JP" altLang="en-US"/>
              <a:t>字開発モデル</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grpSp>
        <p:nvGrpSpPr>
          <p:cNvPr id="16" name="グループ化 15"/>
          <p:cNvGrpSpPr/>
          <p:nvPr/>
        </p:nvGrpSpPr>
        <p:grpSpPr>
          <a:xfrm>
            <a:off x="389022" y="1907949"/>
            <a:ext cx="5321968"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要求分析</a:t>
              </a:r>
              <a:endParaRPr kumimoji="1" lang="ja-JP" altLang="en-US" dirty="0"/>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基本設計</a:t>
              </a:r>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実装</a:t>
              </a:r>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単体テスト</a:t>
              </a:r>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詳細設計</a:t>
              </a:r>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結合テスト</a:t>
              </a:r>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総合テスト</a:t>
              </a:r>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grpSp>
      <p:sp>
        <p:nvSpPr>
          <p:cNvPr id="6" name="テキスト ボックス 5">
            <a:extLst>
              <a:ext uri="{FF2B5EF4-FFF2-40B4-BE49-F238E27FC236}">
                <a16:creationId xmlns:a16="http://schemas.microsoft.com/office/drawing/2014/main" id="{07B4CD55-6C25-4656-AB6C-1CED1743D86A}"/>
              </a:ext>
            </a:extLst>
          </p:cNvPr>
          <p:cNvSpPr txBox="1"/>
          <p:nvPr/>
        </p:nvSpPr>
        <p:spPr>
          <a:xfrm>
            <a:off x="5796541" y="1752341"/>
            <a:ext cx="6618938" cy="3539430"/>
          </a:xfrm>
          <a:prstGeom prst="rect">
            <a:avLst/>
          </a:prstGeom>
          <a:noFill/>
        </p:spPr>
        <p:txBody>
          <a:bodyPr wrap="square" rtlCol="0">
            <a:spAutoFit/>
          </a:bodyPr>
          <a:lstStyle/>
          <a:p>
            <a:r>
              <a:rPr kumimoji="1" lang="en-US" altLang="ja-JP" sz="2800" b="1" dirty="0"/>
              <a:t>&lt;</a:t>
            </a:r>
            <a:r>
              <a:rPr kumimoji="1" lang="ja-JP" altLang="en-US" sz="2800" b="1" dirty="0"/>
              <a:t>役割分担</a:t>
            </a:r>
            <a:r>
              <a:rPr lang="en-US" altLang="ja-JP" sz="2800" b="1" dirty="0"/>
              <a:t>&gt;</a:t>
            </a:r>
            <a:endParaRPr kumimoji="1" lang="en-US" altLang="ja-JP" sz="2800" b="1" dirty="0"/>
          </a:p>
          <a:p>
            <a:r>
              <a:rPr lang="ja-JP" altLang="en-US" sz="2800" dirty="0"/>
              <a:t>段原</a:t>
            </a:r>
            <a:r>
              <a:rPr lang="en-US" altLang="ja-JP" sz="2800" dirty="0"/>
              <a:t>:</a:t>
            </a:r>
            <a:r>
              <a:rPr lang="ja-JP" altLang="en-US" sz="2800" dirty="0"/>
              <a:t>サーバ側</a:t>
            </a:r>
            <a:endParaRPr lang="en-US" altLang="ja-JP" sz="2800" dirty="0"/>
          </a:p>
          <a:p>
            <a:r>
              <a:rPr kumimoji="1" lang="ja-JP" altLang="en-US" sz="2800" dirty="0"/>
              <a:t>真鍋</a:t>
            </a:r>
            <a:r>
              <a:rPr kumimoji="1" lang="en-US" altLang="ja-JP" sz="2800" dirty="0"/>
              <a:t>:</a:t>
            </a:r>
            <a:r>
              <a:rPr kumimoji="1" lang="ja-JP" altLang="en-US" sz="2800" dirty="0"/>
              <a:t>エッジ側</a:t>
            </a:r>
            <a:endParaRPr kumimoji="1" lang="en-US" altLang="ja-JP" sz="2800" dirty="0"/>
          </a:p>
          <a:p>
            <a:endParaRPr lang="en-US" altLang="ja-JP" sz="2800" dirty="0"/>
          </a:p>
          <a:p>
            <a:r>
              <a:rPr kumimoji="1" lang="en-US" altLang="ja-JP" sz="2800" b="1" dirty="0"/>
              <a:t>&lt;</a:t>
            </a:r>
            <a:r>
              <a:rPr kumimoji="1" lang="ja-JP" altLang="en-US" sz="2800" b="1" dirty="0"/>
              <a:t>開発</a:t>
            </a:r>
            <a:r>
              <a:rPr kumimoji="1" lang="en-US" altLang="ja-JP" sz="2800" b="1" dirty="0"/>
              <a:t>&gt;</a:t>
            </a:r>
          </a:p>
          <a:p>
            <a:r>
              <a:rPr lang="en-US" altLang="ja-JP" sz="2800" dirty="0"/>
              <a:t>V</a:t>
            </a:r>
            <a:r>
              <a:rPr lang="ja-JP" altLang="en-US" sz="2800" dirty="0"/>
              <a:t>字開発モデルに従って行う</a:t>
            </a:r>
            <a:endParaRPr lang="en-US" altLang="ja-JP" sz="2800" dirty="0"/>
          </a:p>
          <a:p>
            <a:r>
              <a:rPr kumimoji="1" lang="ja-JP" altLang="en-US" sz="2800" dirty="0"/>
              <a:t>開発の要求定義、設計</a:t>
            </a:r>
            <a:r>
              <a:rPr kumimoji="1" lang="en-US" altLang="ja-JP" sz="2800" dirty="0"/>
              <a:t>(UML</a:t>
            </a:r>
            <a:r>
              <a:rPr kumimoji="1" lang="ja-JP" altLang="en-US" sz="2800" dirty="0"/>
              <a:t>図を使用</a:t>
            </a:r>
            <a:r>
              <a:rPr kumimoji="1" lang="en-US" altLang="ja-JP" sz="2800" dirty="0"/>
              <a:t>)</a:t>
            </a:r>
          </a:p>
          <a:p>
            <a:r>
              <a:rPr lang="ja-JP" altLang="en-US" sz="2800" dirty="0"/>
              <a:t>実装したシステムのテストおよび検証</a:t>
            </a:r>
            <a:endParaRPr kumimoji="1" lang="ja-JP" altLang="en-US" sz="2800" dirty="0"/>
          </a:p>
        </p:txBody>
      </p:sp>
    </p:spTree>
    <p:extLst>
      <p:ext uri="{BB962C8B-B14F-4D97-AF65-F5344CB8AC3E}">
        <p14:creationId xmlns:p14="http://schemas.microsoft.com/office/powerpoint/2010/main" val="97729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スケジュール管理</a:t>
            </a:r>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7</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BA1C5-E9E5-407B-9B78-5A92113A95C6}"/>
              </a:ext>
            </a:extLst>
          </p:cNvPr>
          <p:cNvSpPr>
            <a:spLocks noGrp="1"/>
          </p:cNvSpPr>
          <p:nvPr>
            <p:ph type="title"/>
          </p:nvPr>
        </p:nvSpPr>
        <p:spPr/>
        <p:txBody>
          <a:bodyPr/>
          <a:lstStyle/>
          <a:p>
            <a:r>
              <a:rPr kumimoji="1" lang="ja-JP" altLang="en-US" dirty="0"/>
              <a:t>システムの構成</a:t>
            </a:r>
          </a:p>
        </p:txBody>
      </p:sp>
      <p:sp>
        <p:nvSpPr>
          <p:cNvPr id="4" name="テキスト プレースホルダー 3">
            <a:extLst>
              <a:ext uri="{FF2B5EF4-FFF2-40B4-BE49-F238E27FC236}">
                <a16:creationId xmlns:a16="http://schemas.microsoft.com/office/drawing/2014/main" id="{D6F6247F-4252-43BC-AA4F-922718C762ED}"/>
              </a:ext>
            </a:extLst>
          </p:cNvPr>
          <p:cNvSpPr>
            <a:spLocks noGrp="1"/>
          </p:cNvSpPr>
          <p:nvPr>
            <p:ph type="body" idx="1"/>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7676B61-D550-4022-A658-EB3FEEB80EE5}"/>
              </a:ext>
            </a:extLst>
          </p:cNvPr>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spTree>
    <p:extLst>
      <p:ext uri="{BB962C8B-B14F-4D97-AF65-F5344CB8AC3E}">
        <p14:creationId xmlns:p14="http://schemas.microsoft.com/office/powerpoint/2010/main" val="3100230708"/>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1728</Words>
  <Application>Microsoft Office PowerPoint</Application>
  <PresentationFormat>ワイド画面</PresentationFormat>
  <Paragraphs>228</Paragraphs>
  <Slides>21</Slides>
  <Notes>20</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21</vt:i4>
      </vt:variant>
    </vt:vector>
  </HeadingPairs>
  <TitlesOfParts>
    <vt:vector size="28" baseType="lpstr">
      <vt:lpstr>游ゴシック</vt:lpstr>
      <vt:lpstr>Bauhaus 93</vt:lpstr>
      <vt:lpstr>Calibri</vt:lpstr>
      <vt:lpstr>Calibri Light</vt:lpstr>
      <vt:lpstr>Wingdings</vt:lpstr>
      <vt:lpstr>レトロスペクト</vt:lpstr>
      <vt:lpstr>1_レトロスペクト</vt:lpstr>
      <vt:lpstr>画像情報によるスマートセルフ 精算システムの開発</vt:lpstr>
      <vt:lpstr>発表概要</vt:lpstr>
      <vt:lpstr>研究背景</vt:lpstr>
      <vt:lpstr>研究目的・目標</vt:lpstr>
      <vt:lpstr>　　　　　　　　　　　Summary</vt:lpstr>
      <vt:lpstr>システムの動作の概要</vt:lpstr>
      <vt:lpstr>研究方針 V字開発モデル</vt:lpstr>
      <vt:lpstr>スケジュール管理</vt:lpstr>
      <vt:lpstr>システムの構成</vt:lpstr>
      <vt:lpstr>要求分析</vt:lpstr>
      <vt:lpstr>基本設計</vt:lpstr>
      <vt:lpstr>詳細設計</vt:lpstr>
      <vt:lpstr>解析システム(バーコード番号識別)</vt:lpstr>
      <vt:lpstr>PowerPoint プレゼンテーション</vt:lpstr>
      <vt:lpstr>実装環境・検証</vt:lpstr>
      <vt:lpstr>実装環境</vt:lpstr>
      <vt:lpstr>単体テスト・結合テスト</vt:lpstr>
      <vt:lpstr>総合テスト</vt:lpstr>
      <vt:lpstr>まとめ</vt:lpstr>
      <vt:lpstr>使用ライブラリ</vt:lpstr>
      <vt:lpstr>Yolo v3の学習設定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画像情報によるスマートセルフ 精算システムの開発</dc:title>
  <dc:creator>D J</dc:creator>
  <cp:lastModifiedBy>D J</cp:lastModifiedBy>
  <cp:revision>106</cp:revision>
  <dcterms:created xsi:type="dcterms:W3CDTF">2020-02-11T19:32:49Z</dcterms:created>
  <dcterms:modified xsi:type="dcterms:W3CDTF">2020-02-13T11:06:08Z</dcterms:modified>
</cp:coreProperties>
</file>