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5"/>
  </p:notesMasterIdLst>
  <p:sldIdLst>
    <p:sldId id="256" r:id="rId2"/>
    <p:sldId id="257" r:id="rId3"/>
    <p:sldId id="286" r:id="rId4"/>
    <p:sldId id="285" r:id="rId5"/>
    <p:sldId id="282" r:id="rId6"/>
    <p:sldId id="290" r:id="rId7"/>
    <p:sldId id="291" r:id="rId8"/>
    <p:sldId id="276" r:id="rId9"/>
    <p:sldId id="287" r:id="rId10"/>
    <p:sldId id="288" r:id="rId11"/>
    <p:sldId id="289" r:id="rId12"/>
    <p:sldId id="292" r:id="rId13"/>
    <p:sldId id="281"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66"/>
    <a:srgbClr val="1CADE4"/>
    <a:srgbClr val="FFFFCC"/>
    <a:srgbClr val="FFCC00"/>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17" d="100"/>
          <a:sy n="117" d="100"/>
        </p:scale>
        <p:origin x="120"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2019/12/9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１）今週、何がどこまでできたか？</a:t>
            </a:r>
            <a:endParaRPr kumimoji="1" lang="en-US" altLang="ja-JP" smtClean="0"/>
          </a:p>
          <a:p>
            <a:r>
              <a:rPr kumimoji="1" lang="ja-JP" altLang="en-US" smtClean="0"/>
              <a:t>２）なにか研究が進まない問題があるか？</a:t>
            </a:r>
            <a:endParaRPr kumimoji="1" lang="en-US" altLang="ja-JP" smtClean="0"/>
          </a:p>
          <a:p>
            <a:r>
              <a:rPr kumimoji="1" lang="ja-JP" altLang="en-US" smtClean="0"/>
              <a:t>３）次の週は何をどこまで進める計画か？</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Tree>
    <p:extLst>
      <p:ext uri="{BB962C8B-B14F-4D97-AF65-F5344CB8AC3E}">
        <p14:creationId xmlns:p14="http://schemas.microsoft.com/office/powerpoint/2010/main" val="179458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4368625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pc="300"/>
            </a:lvl1pPr>
          </a:lstStyle>
          <a:p>
            <a:fld id="{E50F9C81-DB02-44DB-A10A-141CA506DBCE}" type="datetimeFigureOut">
              <a:rPr lang="ja-JP" altLang="en-US" smtClean="0"/>
              <a:pPr/>
              <a:t>2019/12/9</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0F9C81-DB02-44DB-A10A-141CA506DBCE}" type="datetimeFigureOut">
              <a:rPr kumimoji="1" lang="ja-JP" altLang="en-US" smtClean="0"/>
              <a:t>2019/12/9</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3988C9-8C6C-49D7-8D82-24DA391FB06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1592036"/>
            <a:ext cx="10058400" cy="1239012"/>
          </a:xfrm>
        </p:spPr>
        <p:txBody>
          <a:bodyPr/>
          <a:lstStyle/>
          <a:p>
            <a:r>
              <a:rPr kumimoji="1" lang="en-US" altLang="ja-JP" sz="3600" dirty="0" smtClean="0"/>
              <a:t>Web</a:t>
            </a:r>
            <a:r>
              <a:rPr kumimoji="1" lang="ja-JP" altLang="en-US" sz="3600" dirty="0" smtClean="0"/>
              <a:t>カメラとセンシング技術を組み合わせた</a:t>
            </a:r>
            <a:r>
              <a:rPr kumimoji="1" lang="en-US" altLang="ja-JP" sz="3600" dirty="0" smtClean="0"/>
              <a:t/>
            </a:r>
            <a:br>
              <a:rPr kumimoji="1" lang="en-US" altLang="ja-JP" sz="3600" dirty="0" smtClean="0"/>
            </a:br>
            <a:r>
              <a:rPr kumimoji="1" lang="ja-JP" altLang="en-US" sz="3600" dirty="0" smtClean="0"/>
              <a:t>バーコード識別システムの開発</a:t>
            </a:r>
            <a:endParaRPr kumimoji="1" lang="ja-JP" altLang="en-US" dirty="0"/>
          </a:p>
        </p:txBody>
      </p:sp>
      <p:sp>
        <p:nvSpPr>
          <p:cNvPr id="3" name="サブタイトル 2"/>
          <p:cNvSpPr>
            <a:spLocks noGrp="1"/>
          </p:cNvSpPr>
          <p:nvPr>
            <p:ph type="subTitle" idx="1"/>
          </p:nvPr>
        </p:nvSpPr>
        <p:spPr>
          <a:xfrm>
            <a:off x="1124544" y="4610743"/>
            <a:ext cx="10058400" cy="1143000"/>
          </a:xfrm>
        </p:spPr>
        <p:txBody>
          <a:bodyPr>
            <a:normAutofit/>
          </a:bodyPr>
          <a:lstStyle/>
          <a:p>
            <a:r>
              <a:rPr kumimoji="1" lang="en-US" altLang="ja-JP" sz="2800" dirty="0" smtClean="0"/>
              <a:t>2019/12/10</a:t>
            </a:r>
            <a:r>
              <a:rPr kumimoji="1" lang="ja-JP" altLang="en-US" sz="2800" dirty="0" smtClean="0"/>
              <a:t>　</a:t>
            </a:r>
            <a:r>
              <a:rPr kumimoji="1" lang="ja-JP" altLang="en-US" sz="2800" smtClean="0"/>
              <a:t>段原</a:t>
            </a:r>
            <a:endParaRPr kumimoji="1" lang="en-US" altLang="ja-JP" sz="2800" dirty="0" smtClean="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6262" y="84533"/>
            <a:ext cx="1558835" cy="543910"/>
          </a:xfrm>
          <a:prstGeom prst="rect">
            <a:avLst/>
          </a:prstGeom>
        </p:spPr>
      </p:pic>
    </p:spTree>
    <p:extLst>
      <p:ext uri="{BB962C8B-B14F-4D97-AF65-F5344CB8AC3E}">
        <p14:creationId xmlns:p14="http://schemas.microsoft.com/office/powerpoint/2010/main" val="276170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701" y="254452"/>
            <a:ext cx="8998136" cy="6032047"/>
          </a:xfrm>
          <a:prstGeom prst="rect">
            <a:avLst/>
          </a:prstGeom>
        </p:spPr>
      </p:pic>
      <p:sp>
        <p:nvSpPr>
          <p:cNvPr id="5" name="正方形/長方形 4"/>
          <p:cNvSpPr/>
          <p:nvPr/>
        </p:nvSpPr>
        <p:spPr>
          <a:xfrm>
            <a:off x="1420584" y="2302329"/>
            <a:ext cx="7200901" cy="241662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1477736" y="2432958"/>
            <a:ext cx="2457450" cy="217170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473521" y="2653472"/>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8" name="角丸四角形 7"/>
          <p:cNvSpPr/>
          <p:nvPr/>
        </p:nvSpPr>
        <p:spPr>
          <a:xfrm>
            <a:off x="4465864" y="2432958"/>
            <a:ext cx="2147886" cy="217170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152085" y="2519934"/>
            <a:ext cx="461665" cy="2084726"/>
          </a:xfrm>
          <a:prstGeom prst="rect">
            <a:avLst/>
          </a:prstGeom>
          <a:noFill/>
        </p:spPr>
        <p:txBody>
          <a:bodyPr vert="eaVert" wrap="square" rtlCol="0">
            <a:spAutoFit/>
          </a:bodyPr>
          <a:lstStyle/>
          <a:p>
            <a:r>
              <a:rPr kumimoji="1" lang="ja-JP" altLang="en-US" smtClean="0"/>
              <a:t>段原</a:t>
            </a:r>
            <a:endParaRPr kumimoji="1" lang="ja-JP" altLang="en-US"/>
          </a:p>
        </p:txBody>
      </p:sp>
      <p:sp>
        <p:nvSpPr>
          <p:cNvPr id="10" name="正方形/長方形 9"/>
          <p:cNvSpPr/>
          <p:nvPr/>
        </p:nvSpPr>
        <p:spPr>
          <a:xfrm>
            <a:off x="8621485" y="4718957"/>
            <a:ext cx="2283691" cy="142882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57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644" y="0"/>
            <a:ext cx="9178711" cy="6858000"/>
          </a:xfrm>
          <a:prstGeom prst="rect">
            <a:avLst/>
          </a:prstGeom>
        </p:spPr>
      </p:pic>
      <p:sp>
        <p:nvSpPr>
          <p:cNvPr id="5" name="正方形/長方形 4"/>
          <p:cNvSpPr/>
          <p:nvPr/>
        </p:nvSpPr>
        <p:spPr>
          <a:xfrm>
            <a:off x="1420585" y="1371600"/>
            <a:ext cx="4474029" cy="25635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1506644" y="1298123"/>
            <a:ext cx="3163327" cy="181247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073929" y="1388007"/>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9" name="角丸四角形 8"/>
          <p:cNvSpPr/>
          <p:nvPr/>
        </p:nvSpPr>
        <p:spPr>
          <a:xfrm>
            <a:off x="4275538" y="3020786"/>
            <a:ext cx="2147886" cy="98787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961759" y="3083402"/>
            <a:ext cx="461665" cy="948314"/>
          </a:xfrm>
          <a:prstGeom prst="rect">
            <a:avLst/>
          </a:prstGeom>
          <a:noFill/>
        </p:spPr>
        <p:txBody>
          <a:bodyPr vert="eaVert" wrap="square" rtlCol="0">
            <a:spAutoFit/>
          </a:bodyPr>
          <a:lstStyle/>
          <a:p>
            <a:r>
              <a:rPr kumimoji="1" lang="ja-JP" altLang="en-US" smtClean="0"/>
              <a:t>段原</a:t>
            </a:r>
            <a:endParaRPr kumimoji="1" lang="ja-JP" altLang="en-US"/>
          </a:p>
        </p:txBody>
      </p:sp>
    </p:spTree>
    <p:extLst>
      <p:ext uri="{BB962C8B-B14F-4D97-AF65-F5344CB8AC3E}">
        <p14:creationId xmlns:p14="http://schemas.microsoft.com/office/powerpoint/2010/main" val="1420028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63733" y="2032909"/>
            <a:ext cx="12041897" cy="2725018"/>
          </a:xfrm>
          <a:prstGeom prst="rect">
            <a:avLst/>
          </a:prstGeom>
        </p:spPr>
      </p:pic>
    </p:spTree>
    <p:extLst>
      <p:ext uri="{BB962C8B-B14F-4D97-AF65-F5344CB8AC3E}">
        <p14:creationId xmlns:p14="http://schemas.microsoft.com/office/powerpoint/2010/main" val="4270521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現在</a:t>
            </a:r>
            <a:r>
              <a:rPr lang="ja-JP" altLang="en-US" dirty="0" smtClean="0"/>
              <a:t>の段階・状況</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521" y="2318993"/>
            <a:ext cx="11079918" cy="3157979"/>
          </a:xfrm>
        </p:spPr>
      </p:pic>
      <p:sp>
        <p:nvSpPr>
          <p:cNvPr id="5" name="正方形/長方形 4"/>
          <p:cNvSpPr/>
          <p:nvPr/>
        </p:nvSpPr>
        <p:spPr>
          <a:xfrm>
            <a:off x="653898" y="2748271"/>
            <a:ext cx="866894" cy="197060"/>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53898" y="3139048"/>
            <a:ext cx="1328906" cy="387916"/>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76694" y="3859732"/>
            <a:ext cx="1941378" cy="576818"/>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63833" y="4636660"/>
            <a:ext cx="1809860" cy="362967"/>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626500" y="2891507"/>
            <a:ext cx="1186132" cy="178952"/>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626500" y="3700921"/>
            <a:ext cx="1754022" cy="601571"/>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419757" y="5784356"/>
            <a:ext cx="866894" cy="197060"/>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382593" y="5678905"/>
            <a:ext cx="3965609" cy="369332"/>
          </a:xfrm>
          <a:prstGeom prst="rect">
            <a:avLst/>
          </a:prstGeom>
          <a:noFill/>
        </p:spPr>
        <p:txBody>
          <a:bodyPr wrap="square" rtlCol="0">
            <a:spAutoFit/>
          </a:bodyPr>
          <a:lstStyle/>
          <a:p>
            <a:r>
              <a:rPr lang="ja-JP" altLang="en-US" smtClean="0"/>
              <a:t>・・・結合テストまで動作確認済み</a:t>
            </a:r>
            <a:endParaRPr kumimoji="1" lang="ja-JP" altLang="en-US"/>
          </a:p>
        </p:txBody>
      </p:sp>
      <p:sp>
        <p:nvSpPr>
          <p:cNvPr id="13" name="正方形/長方形 12"/>
          <p:cNvSpPr/>
          <p:nvPr/>
        </p:nvSpPr>
        <p:spPr>
          <a:xfrm>
            <a:off x="586521" y="5737357"/>
            <a:ext cx="953211" cy="214547"/>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629905" y="5694880"/>
            <a:ext cx="3965609" cy="369332"/>
          </a:xfrm>
          <a:prstGeom prst="rect">
            <a:avLst/>
          </a:prstGeom>
          <a:noFill/>
        </p:spPr>
        <p:txBody>
          <a:bodyPr wrap="square" rtlCol="0">
            <a:spAutoFit/>
          </a:bodyPr>
          <a:lstStyle/>
          <a:p>
            <a:r>
              <a:rPr lang="ja-JP" altLang="en-US" smtClean="0"/>
              <a:t>・・・単体テストまで動作確認済み</a:t>
            </a:r>
            <a:endParaRPr kumimoji="1" lang="ja-JP" altLang="en-US"/>
          </a:p>
        </p:txBody>
      </p:sp>
    </p:spTree>
    <p:extLst>
      <p:ext uri="{BB962C8B-B14F-4D97-AF65-F5344CB8AC3E}">
        <p14:creationId xmlns:p14="http://schemas.microsoft.com/office/powerpoint/2010/main" val="332389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600" dirty="0" smtClean="0"/>
              <a:t>　</a:t>
            </a:r>
            <a:r>
              <a:rPr lang="ja-JP" altLang="en-US" sz="3600" dirty="0" smtClean="0"/>
              <a:t>研究</a:t>
            </a:r>
            <a:r>
              <a:rPr lang="ja-JP" altLang="en-US" sz="3600" dirty="0"/>
              <a:t>背景</a:t>
            </a:r>
            <a:r>
              <a:rPr kumimoji="1" lang="ja-JP" altLang="en-US" sz="3600" dirty="0" smtClean="0"/>
              <a:t>　</a:t>
            </a:r>
            <a:endParaRPr kumimoji="1" lang="en-US" altLang="ja-JP" sz="3600" dirty="0" smtClean="0"/>
          </a:p>
          <a:p>
            <a:pPr>
              <a:buFont typeface="Wingdings" panose="05000000000000000000" pitchFamily="2" charset="2"/>
              <a:buChar char="l"/>
            </a:pPr>
            <a:r>
              <a:rPr kumimoji="1" lang="ja-JP" altLang="en-US" sz="3600" dirty="0" smtClean="0"/>
              <a:t>　</a:t>
            </a:r>
            <a:r>
              <a:rPr lang="ja-JP" altLang="en-US" sz="3600" dirty="0"/>
              <a:t>既存</a:t>
            </a:r>
            <a:r>
              <a:rPr lang="ja-JP" altLang="en-US" sz="3600" dirty="0" smtClean="0"/>
              <a:t>の手法</a:t>
            </a:r>
            <a:endParaRPr kumimoji="1" lang="en-US" altLang="ja-JP" sz="3400" dirty="0" smtClean="0"/>
          </a:p>
          <a:p>
            <a:pPr>
              <a:buFont typeface="Wingdings" panose="05000000000000000000" pitchFamily="2" charset="2"/>
              <a:buChar char="l"/>
            </a:pPr>
            <a:r>
              <a:rPr kumimoji="1" lang="ja-JP" altLang="en-US" sz="3600" dirty="0" smtClean="0"/>
              <a:t>　</a:t>
            </a:r>
            <a:r>
              <a:rPr lang="ja-JP" altLang="en-US" sz="3600" dirty="0" smtClean="0"/>
              <a:t>提案</a:t>
            </a:r>
            <a:r>
              <a:rPr lang="ja-JP" altLang="en-US" sz="3600" dirty="0"/>
              <a:t>手法</a:t>
            </a:r>
            <a:endParaRPr kumimoji="1" lang="en-US" altLang="ja-JP" sz="3600" dirty="0" smtClean="0"/>
          </a:p>
          <a:p>
            <a:pPr>
              <a:buFont typeface="Wingdings" panose="05000000000000000000" pitchFamily="2" charset="2"/>
              <a:buChar char="l"/>
            </a:pPr>
            <a:r>
              <a:rPr kumimoji="1" lang="ja-JP" altLang="en-US" sz="3600" dirty="0"/>
              <a:t>　</a:t>
            </a:r>
            <a:r>
              <a:rPr lang="ja-JP" altLang="en-US" sz="3600" dirty="0"/>
              <a:t>現在</a:t>
            </a:r>
            <a:r>
              <a:rPr lang="ja-JP" altLang="en-US" sz="3600" dirty="0" smtClean="0"/>
              <a:t>の</a:t>
            </a:r>
            <a:r>
              <a:rPr lang="ja-JP" altLang="en-US" sz="3600" dirty="0"/>
              <a:t>進捗</a:t>
            </a:r>
            <a:endParaRPr kumimoji="1" lang="ja-JP" altLang="en-US" sz="3600" dirty="0"/>
          </a:p>
        </p:txBody>
      </p:sp>
    </p:spTree>
    <p:extLst>
      <p:ext uri="{BB962C8B-B14F-4D97-AF65-F5344CB8AC3E}">
        <p14:creationId xmlns:p14="http://schemas.microsoft.com/office/powerpoint/2010/main" val="1637711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sz="3600" dirty="0" smtClean="0"/>
              <a:t>セルフレジ</a:t>
            </a:r>
            <a:r>
              <a:rPr lang="ja-JP" altLang="en-US" sz="3600" dirty="0"/>
              <a:t>にできる行列</a:t>
            </a:r>
            <a:endParaRPr lang="en-US" altLang="ja-JP" sz="3600" dirty="0"/>
          </a:p>
          <a:p>
            <a:pPr>
              <a:buFont typeface="Wingdings" panose="05000000000000000000" pitchFamily="2" charset="2"/>
              <a:buChar char="l"/>
            </a:pPr>
            <a:r>
              <a:rPr lang="ja-JP" altLang="en-US" sz="3600" dirty="0"/>
              <a:t>レジにかかる人件費</a:t>
            </a:r>
            <a:endParaRPr lang="en-US" altLang="ja-JP" sz="3600" dirty="0"/>
          </a:p>
          <a:p>
            <a:pPr>
              <a:buFont typeface="Wingdings" panose="05000000000000000000" pitchFamily="2" charset="2"/>
              <a:buChar char="l"/>
            </a:pPr>
            <a:r>
              <a:rPr lang="ja-JP" altLang="en-US" sz="3600" dirty="0"/>
              <a:t>レジ代</a:t>
            </a:r>
            <a:endParaRPr lang="en-US" altLang="ja-JP" sz="3600" dirty="0"/>
          </a:p>
          <a:p>
            <a:pPr>
              <a:buFont typeface="Wingdings" panose="05000000000000000000" pitchFamily="2" charset="2"/>
              <a:buChar char="l"/>
            </a:pPr>
            <a:r>
              <a:rPr lang="ja-JP" altLang="en-US" sz="3600" dirty="0"/>
              <a:t>会計の手間が</a:t>
            </a:r>
            <a:r>
              <a:rPr lang="ja-JP" altLang="en-US" sz="3600" dirty="0" smtClean="0"/>
              <a:t>かかる</a:t>
            </a:r>
            <a:endParaRPr lang="en-US" altLang="ja-JP" sz="3600" dirty="0" smtClean="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5326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3"/>
            <a:ext cx="10058400" cy="807411"/>
          </a:xfrm>
        </p:spPr>
        <p:txBody>
          <a:bodyPr/>
          <a:lstStyle/>
          <a:p>
            <a:r>
              <a:rPr kumimoji="1" lang="ja-JP" altLang="en-US" dirty="0" smtClean="0"/>
              <a:t>研究目的</a:t>
            </a:r>
            <a:r>
              <a:rPr lang="ja-JP" altLang="en-US" dirty="0" smtClean="0"/>
              <a:t>・目標</a:t>
            </a:r>
            <a:endParaRPr kumimoji="1" lang="ja-JP" altLang="en-US" dirty="0"/>
          </a:p>
        </p:txBody>
      </p:sp>
      <p:sp>
        <p:nvSpPr>
          <p:cNvPr id="3" name="コンテンツ プレースホルダー 2"/>
          <p:cNvSpPr>
            <a:spLocks noGrp="1"/>
          </p:cNvSpPr>
          <p:nvPr>
            <p:ph idx="1"/>
          </p:nvPr>
        </p:nvSpPr>
        <p:spPr>
          <a:xfrm>
            <a:off x="145083" y="1892482"/>
            <a:ext cx="11704320" cy="4023360"/>
          </a:xfrm>
        </p:spPr>
        <p:txBody>
          <a:bodyPr>
            <a:normAutofit/>
          </a:bodyPr>
          <a:lstStyle/>
          <a:p>
            <a:r>
              <a:rPr lang="en-US" altLang="ja-JP" dirty="0" smtClean="0"/>
              <a:t>&lt;</a:t>
            </a:r>
            <a:r>
              <a:rPr lang="ja-JP" altLang="en-US" dirty="0" smtClean="0"/>
              <a:t>目的</a:t>
            </a:r>
            <a:r>
              <a:rPr lang="en-US" altLang="ja-JP" dirty="0" smtClean="0"/>
              <a:t>&gt;</a:t>
            </a:r>
          </a:p>
          <a:p>
            <a:r>
              <a:rPr lang="ja-JP" altLang="en-US" dirty="0" smtClean="0"/>
              <a:t>レジ</a:t>
            </a:r>
            <a:r>
              <a:rPr lang="ja-JP" altLang="en-US" dirty="0"/>
              <a:t>ではなく、カートの時点で商品を</a:t>
            </a:r>
            <a:r>
              <a:rPr lang="ja-JP" altLang="en-US" dirty="0" smtClean="0"/>
              <a:t>読み込む</a:t>
            </a:r>
            <a:endParaRPr lang="en-US" altLang="ja-JP" dirty="0" smtClean="0"/>
          </a:p>
          <a:p>
            <a:r>
              <a:rPr lang="ja-JP" altLang="en-US" dirty="0" smtClean="0"/>
              <a:t>安価な価格でレジを作成し、回転率を上げる</a:t>
            </a:r>
            <a:endParaRPr lang="en-US" altLang="ja-JP" dirty="0" smtClean="0"/>
          </a:p>
          <a:p>
            <a:r>
              <a:rPr lang="en-US" altLang="ja-JP" dirty="0" smtClean="0"/>
              <a:t>Web</a:t>
            </a:r>
            <a:r>
              <a:rPr lang="ja-JP" altLang="en-US" dirty="0" smtClean="0"/>
              <a:t>カメラを使用することによって、従来のレジではできなかった複数商品同時読み取りや、商品の劣化具合を識別するなど商品に対してこれまで以上の柔軟なサービスを提供する</a:t>
            </a:r>
            <a:endParaRPr lang="en-US" altLang="ja-JP" dirty="0"/>
          </a:p>
          <a:p>
            <a:r>
              <a:rPr lang="en-US" altLang="ja-JP" dirty="0" smtClean="0"/>
              <a:t>&lt;</a:t>
            </a:r>
            <a:r>
              <a:rPr lang="ja-JP" altLang="en-US" dirty="0" smtClean="0"/>
              <a:t>目標</a:t>
            </a:r>
            <a:r>
              <a:rPr lang="en-US" altLang="ja-JP" dirty="0" smtClean="0"/>
              <a:t>&gt;</a:t>
            </a:r>
          </a:p>
          <a:p>
            <a:r>
              <a:rPr lang="ja-JP" altLang="en-US" dirty="0" smtClean="0"/>
              <a:t>画像から複数のバーコードの画像のみを抽出し、番号を割り出す</a:t>
            </a:r>
            <a:endParaRPr lang="en-US" altLang="ja-JP" dirty="0" smtClean="0"/>
          </a:p>
          <a:p>
            <a:endParaRPr lang="en-US" altLang="ja-JP" dirty="0" smtClean="0"/>
          </a:p>
          <a:p>
            <a:pPr marL="0" indent="0">
              <a:buNone/>
            </a:pPr>
            <a:endParaRPr lang="ja-JP" altLang="en-US" sz="3200" dirty="0"/>
          </a:p>
          <a:p>
            <a:endParaRPr kumimoji="1" lang="ja-JP" altLang="en-US" dirty="0"/>
          </a:p>
        </p:txBody>
      </p:sp>
    </p:spTree>
    <p:extLst>
      <p:ext uri="{BB962C8B-B14F-4D97-AF65-F5344CB8AC3E}">
        <p14:creationId xmlns:p14="http://schemas.microsoft.com/office/powerpoint/2010/main" val="352715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96767" y="1735868"/>
            <a:ext cx="6660681" cy="456867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2348564" y="4564739"/>
            <a:ext cx="4397114"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503" t="17648" r="10352" b="15675"/>
          <a:stretch/>
        </p:blipFill>
        <p:spPr bwMode="auto">
          <a:xfrm>
            <a:off x="2207083" y="1821775"/>
            <a:ext cx="1506340" cy="126904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smtClean="0"/>
              <a:t>イメージ</a:t>
            </a:r>
            <a:r>
              <a:rPr lang="ja-JP" altLang="en-US"/>
              <a:t>図</a:t>
            </a:r>
            <a:endParaRPr kumimoji="1" lang="ja-JP" altLang="en-US"/>
          </a:p>
        </p:txBody>
      </p:sp>
      <p:pic>
        <p:nvPicPr>
          <p:cNvPr id="1028" name="Picture 4" descr="C6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9529" y="1970802"/>
            <a:ext cx="1250497" cy="1250497"/>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0921" y="4375976"/>
            <a:ext cx="1088120" cy="643410"/>
          </a:xfrm>
          <a:prstGeom prst="rect">
            <a:avLst/>
          </a:prstGeom>
        </p:spPr>
      </p:pic>
      <p:sp>
        <p:nvSpPr>
          <p:cNvPr id="11" name="正方形/長方形 10"/>
          <p:cNvSpPr/>
          <p:nvPr/>
        </p:nvSpPr>
        <p:spPr>
          <a:xfrm>
            <a:off x="2875807" y="4833095"/>
            <a:ext cx="3869871" cy="373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ひずみゲージ</a:t>
            </a:r>
            <a:endParaRPr kumimoji="1" lang="ja-JP" altLang="en-US">
              <a:solidFill>
                <a:schemeClr val="tx1">
                  <a:lumMod val="85000"/>
                  <a:lumOff val="15000"/>
                </a:schemeClr>
              </a:solidFill>
            </a:endParaRPr>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1329" y="4564739"/>
            <a:ext cx="2163022" cy="2163022"/>
          </a:xfrm>
          <a:prstGeom prst="rect">
            <a:avLst/>
          </a:prstGeom>
        </p:spPr>
      </p:pic>
      <p:sp>
        <p:nvSpPr>
          <p:cNvPr id="12" name="テキスト ボックス 11"/>
          <p:cNvSpPr txBox="1"/>
          <p:nvPr/>
        </p:nvSpPr>
        <p:spPr>
          <a:xfrm>
            <a:off x="661244" y="3866794"/>
            <a:ext cx="2264214" cy="523220"/>
          </a:xfrm>
          <a:prstGeom prst="rect">
            <a:avLst/>
          </a:prstGeom>
          <a:noFill/>
        </p:spPr>
        <p:txBody>
          <a:bodyPr wrap="square" rtlCol="0">
            <a:spAutoFit/>
          </a:bodyPr>
          <a:lstStyle/>
          <a:p>
            <a:r>
              <a:rPr kumimoji="1" lang="ja-JP" altLang="en-US" sz="2800" smtClean="0">
                <a:solidFill>
                  <a:schemeClr val="tx1">
                    <a:lumMod val="85000"/>
                    <a:lumOff val="15000"/>
                  </a:schemeClr>
                </a:solidFill>
              </a:rPr>
              <a:t>超音波センサ</a:t>
            </a:r>
            <a:endParaRPr kumimoji="1" lang="ja-JP" altLang="en-US" sz="2800">
              <a:solidFill>
                <a:schemeClr val="tx1">
                  <a:lumMod val="85000"/>
                  <a:lumOff val="15000"/>
                </a:schemeClr>
              </a:solidFill>
            </a:endParaRPr>
          </a:p>
        </p:txBody>
      </p:sp>
      <p:sp>
        <p:nvSpPr>
          <p:cNvPr id="17" name="テキスト ボックス 16"/>
          <p:cNvSpPr txBox="1"/>
          <p:nvPr/>
        </p:nvSpPr>
        <p:spPr>
          <a:xfrm>
            <a:off x="3663456" y="1735868"/>
            <a:ext cx="1732315" cy="523220"/>
          </a:xfrm>
          <a:prstGeom prst="rect">
            <a:avLst/>
          </a:prstGeom>
          <a:noFill/>
        </p:spPr>
        <p:txBody>
          <a:bodyPr wrap="square" rtlCol="0">
            <a:spAutoFit/>
          </a:bodyPr>
          <a:lstStyle/>
          <a:p>
            <a:r>
              <a:rPr lang="en-US" altLang="ja-JP" sz="2800" smtClean="0">
                <a:solidFill>
                  <a:schemeClr val="tx1">
                    <a:lumMod val="85000"/>
                    <a:lumOff val="15000"/>
                  </a:schemeClr>
                </a:solidFill>
              </a:rPr>
              <a:t>WEB</a:t>
            </a:r>
            <a:r>
              <a:rPr lang="ja-JP" altLang="en-US" sz="2800" smtClean="0">
                <a:solidFill>
                  <a:schemeClr val="tx1">
                    <a:lumMod val="85000"/>
                    <a:lumOff val="15000"/>
                  </a:schemeClr>
                </a:solidFill>
              </a:rPr>
              <a:t>カメラ</a:t>
            </a:r>
            <a:endParaRPr kumimoji="1" lang="ja-JP" altLang="en-US" sz="2800">
              <a:solidFill>
                <a:schemeClr val="tx1">
                  <a:lumMod val="85000"/>
                  <a:lumOff val="15000"/>
                </a:schemeClr>
              </a:solidFill>
            </a:endParaRPr>
          </a:p>
        </p:txBody>
      </p:sp>
      <p:sp>
        <p:nvSpPr>
          <p:cNvPr id="13" name="正方形/長方形 12"/>
          <p:cNvSpPr/>
          <p:nvPr/>
        </p:nvSpPr>
        <p:spPr>
          <a:xfrm>
            <a:off x="3904366" y="3918857"/>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商品</a:t>
            </a:r>
            <a:endParaRPr kumimoji="1" lang="ja-JP" altLang="en-US">
              <a:solidFill>
                <a:schemeClr val="tx1">
                  <a:lumMod val="85000"/>
                  <a:lumOff val="15000"/>
                </a:schemeClr>
              </a:solidFill>
            </a:endParaRPr>
          </a:p>
        </p:txBody>
      </p:sp>
      <p:sp>
        <p:nvSpPr>
          <p:cNvPr id="14" name="テキスト ボックス 13"/>
          <p:cNvSpPr txBox="1"/>
          <p:nvPr/>
        </p:nvSpPr>
        <p:spPr>
          <a:xfrm>
            <a:off x="4880139" y="3708353"/>
            <a:ext cx="1428750" cy="369332"/>
          </a:xfrm>
          <a:prstGeom prst="rect">
            <a:avLst/>
          </a:prstGeom>
          <a:noFill/>
        </p:spPr>
        <p:txBody>
          <a:bodyPr wrap="square" rtlCol="0">
            <a:spAutoFit/>
          </a:bodyPr>
          <a:lstStyle/>
          <a:p>
            <a:r>
              <a:rPr kumimoji="1" lang="ja-JP" altLang="en-US" smtClean="0"/>
              <a:t>バーコード</a:t>
            </a:r>
            <a:endParaRPr kumimoji="1" lang="ja-JP" altLang="en-US"/>
          </a:p>
        </p:txBody>
      </p:sp>
      <p:sp>
        <p:nvSpPr>
          <p:cNvPr id="15" name="正方形/長方形 14"/>
          <p:cNvSpPr/>
          <p:nvPr/>
        </p:nvSpPr>
        <p:spPr>
          <a:xfrm>
            <a:off x="4018807" y="3913729"/>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133054" y="1856720"/>
            <a:ext cx="2123996" cy="523220"/>
          </a:xfrm>
          <a:prstGeom prst="rect">
            <a:avLst/>
          </a:prstGeom>
          <a:solidFill>
            <a:srgbClr val="FF0066"/>
          </a:solidFill>
        </p:spPr>
        <p:txBody>
          <a:bodyPr wrap="square" rtlCol="0">
            <a:spAutoFit/>
          </a:bodyPr>
          <a:lstStyle/>
          <a:p>
            <a:r>
              <a:rPr kumimoji="1" lang="en-US" altLang="ja-JP" sz="2800" smtClean="0">
                <a:solidFill>
                  <a:schemeClr val="bg1"/>
                </a:solidFill>
              </a:rPr>
              <a:t>Raspberry pi</a:t>
            </a:r>
            <a:endParaRPr kumimoji="1" lang="ja-JP" altLang="en-US" sz="2800">
              <a:solidFill>
                <a:schemeClr val="bg1"/>
              </a:solidFill>
            </a:endParaRPr>
          </a:p>
        </p:txBody>
      </p:sp>
      <p:cxnSp>
        <p:nvCxnSpPr>
          <p:cNvPr id="20" name="直線矢印コネクタ 19"/>
          <p:cNvCxnSpPr>
            <a:endCxn id="15" idx="0"/>
          </p:cNvCxnSpPr>
          <p:nvPr/>
        </p:nvCxnSpPr>
        <p:spPr>
          <a:xfrm>
            <a:off x="4444777" y="3061624"/>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875807" y="4833094"/>
            <a:ext cx="3869871" cy="1386285"/>
          </a:xfrm>
          <a:prstGeom prst="rect">
            <a:avLst/>
          </a:prstGeom>
          <a:no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https://1.bp.blogspot.com/-65XO6-LHzX0/XOdok0AgpzI/AAAAAAABS9E/0zYxUYo-Bc8j4knBUKg9CmuotJQu29HyACLcBGAs/s800/led_blu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5801" y="2829956"/>
            <a:ext cx="453016" cy="6415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青色発光ダイオードのイラスト（黄色）"/>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0721" y="2825105"/>
            <a:ext cx="457065" cy="64635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2.bp.blogspot.com/-eQeSANn3d7w/XOdonDysX7I/AAAAAAABS9M/JO5J4PGA-3sNNUTozs-x12CsLEpHb3wIACLcBGAs/s800/led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33424" y="2825105"/>
            <a:ext cx="456442" cy="646354"/>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5312662" y="2347036"/>
            <a:ext cx="726917" cy="523220"/>
          </a:xfrm>
          <a:prstGeom prst="rect">
            <a:avLst/>
          </a:prstGeom>
          <a:noFill/>
        </p:spPr>
        <p:txBody>
          <a:bodyPr wrap="square" rtlCol="0">
            <a:spAutoFit/>
          </a:bodyPr>
          <a:lstStyle/>
          <a:p>
            <a:r>
              <a:rPr lang="en-US" altLang="ja-JP" sz="2800" smtClean="0">
                <a:solidFill>
                  <a:schemeClr val="tx1">
                    <a:lumMod val="85000"/>
                    <a:lumOff val="15000"/>
                  </a:schemeClr>
                </a:solidFill>
              </a:rPr>
              <a:t>LED</a:t>
            </a:r>
            <a:endParaRPr kumimoji="1" lang="ja-JP" altLang="en-US" sz="2800">
              <a:solidFill>
                <a:schemeClr val="tx1">
                  <a:lumMod val="85000"/>
                  <a:lumOff val="15000"/>
                </a:schemeClr>
              </a:solidFill>
            </a:endParaRPr>
          </a:p>
        </p:txBody>
      </p:sp>
      <p:pic>
        <p:nvPicPr>
          <p:cNvPr id="1040" name="Picture 16" descr="サーバーのイラスト（1台）"/>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10240" y="4128404"/>
            <a:ext cx="1648776" cy="1951214"/>
          </a:xfrm>
          <a:prstGeom prst="rect">
            <a:avLst/>
          </a:prstGeom>
          <a:noFill/>
          <a:extLst>
            <a:ext uri="{909E8E84-426E-40DD-AFC4-6F175D3DCCD1}">
              <a14:hiddenFill xmlns:a14="http://schemas.microsoft.com/office/drawing/2010/main">
                <a:solidFill>
                  <a:srgbClr val="FFFFFF"/>
                </a:solidFill>
              </a14:hiddenFill>
            </a:ext>
          </a:extLst>
        </p:spPr>
      </p:pic>
      <p:sp>
        <p:nvSpPr>
          <p:cNvPr id="40" name="テキスト ボックス 39"/>
          <p:cNvSpPr txBox="1"/>
          <p:nvPr/>
        </p:nvSpPr>
        <p:spPr>
          <a:xfrm>
            <a:off x="8262430" y="3714869"/>
            <a:ext cx="849955"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Yolo</a:t>
            </a:r>
            <a:endParaRPr kumimoji="1" lang="ja-JP" altLang="en-US" sz="2800">
              <a:solidFill>
                <a:schemeClr val="tx1">
                  <a:lumMod val="85000"/>
                  <a:lumOff val="15000"/>
                </a:schemeClr>
              </a:solidFill>
            </a:endParaRPr>
          </a:p>
        </p:txBody>
      </p:sp>
      <p:sp>
        <p:nvSpPr>
          <p:cNvPr id="41" name="テキスト ボックス 40"/>
          <p:cNvSpPr txBox="1"/>
          <p:nvPr/>
        </p:nvSpPr>
        <p:spPr>
          <a:xfrm>
            <a:off x="9375944" y="3125837"/>
            <a:ext cx="1175994"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Pyzbar</a:t>
            </a:r>
            <a:endParaRPr kumimoji="1" lang="ja-JP" altLang="en-US" sz="2800">
              <a:solidFill>
                <a:schemeClr val="tx1">
                  <a:lumMod val="85000"/>
                  <a:lumOff val="15000"/>
                </a:schemeClr>
              </a:solidFill>
            </a:endParaRPr>
          </a:p>
        </p:txBody>
      </p:sp>
      <p:sp>
        <p:nvSpPr>
          <p:cNvPr id="42" name="テキスト ボックス 41"/>
          <p:cNvSpPr txBox="1"/>
          <p:nvPr/>
        </p:nvSpPr>
        <p:spPr>
          <a:xfrm>
            <a:off x="10891651" y="3144432"/>
            <a:ext cx="649961"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DB</a:t>
            </a:r>
            <a:endParaRPr kumimoji="1" lang="ja-JP" altLang="en-US" sz="2800">
              <a:solidFill>
                <a:schemeClr val="tx1">
                  <a:lumMod val="85000"/>
                  <a:lumOff val="15000"/>
                </a:schemeClr>
              </a:solidFill>
            </a:endParaRPr>
          </a:p>
        </p:txBody>
      </p:sp>
      <p:sp>
        <p:nvSpPr>
          <p:cNvPr id="43" name="角丸四角形 42"/>
          <p:cNvSpPr/>
          <p:nvPr/>
        </p:nvSpPr>
        <p:spPr>
          <a:xfrm>
            <a:off x="7735200" y="1735867"/>
            <a:ext cx="4003218" cy="4568679"/>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a:off x="6892768" y="2825105"/>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右矢印 44"/>
          <p:cNvSpPr/>
          <p:nvPr/>
        </p:nvSpPr>
        <p:spPr>
          <a:xfrm flipH="1">
            <a:off x="6895313" y="4390014"/>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0557416" y="1856720"/>
            <a:ext cx="1341693" cy="523220"/>
          </a:xfrm>
          <a:prstGeom prst="rect">
            <a:avLst/>
          </a:prstGeom>
          <a:solidFill>
            <a:schemeClr val="accent5"/>
          </a:solidFill>
        </p:spPr>
        <p:txBody>
          <a:bodyPr wrap="square" rtlCol="0">
            <a:spAutoFit/>
          </a:bodyPr>
          <a:lstStyle/>
          <a:p>
            <a:r>
              <a:rPr lang="ja-JP" altLang="en-US" sz="2800">
                <a:solidFill>
                  <a:schemeClr val="bg1"/>
                </a:solidFill>
              </a:rPr>
              <a:t>サーバ</a:t>
            </a:r>
            <a:endParaRPr kumimoji="1" lang="ja-JP" altLang="en-US" sz="2800">
              <a:solidFill>
                <a:schemeClr val="bg1"/>
              </a:solidFill>
            </a:endParaRPr>
          </a:p>
        </p:txBody>
      </p:sp>
      <p:sp>
        <p:nvSpPr>
          <p:cNvPr id="47" name="テキスト ボックス 46"/>
          <p:cNvSpPr txBox="1"/>
          <p:nvPr/>
        </p:nvSpPr>
        <p:spPr>
          <a:xfrm>
            <a:off x="6026943" y="1837092"/>
            <a:ext cx="3082428" cy="954107"/>
          </a:xfrm>
          <a:prstGeom prst="rect">
            <a:avLst/>
          </a:prstGeom>
          <a:solidFill>
            <a:schemeClr val="bg1">
              <a:lumMod val="95000"/>
            </a:schemeClr>
          </a:solidFill>
        </p:spPr>
        <p:txBody>
          <a:bodyPr wrap="square" rtlCol="0">
            <a:spAutoFit/>
          </a:bodyPr>
          <a:lstStyle/>
          <a:p>
            <a:r>
              <a:rPr lang="ja-JP" altLang="en-US" sz="2800" smtClean="0">
                <a:solidFill>
                  <a:schemeClr val="tx1">
                    <a:lumMod val="85000"/>
                    <a:lumOff val="15000"/>
                  </a:schemeClr>
                </a:solidFill>
              </a:rPr>
              <a:t>画像データ</a:t>
            </a:r>
            <a:endParaRPr lang="en-US" altLang="ja-JP" sz="2800" smtClean="0">
              <a:solidFill>
                <a:schemeClr val="tx1">
                  <a:lumMod val="85000"/>
                  <a:lumOff val="15000"/>
                </a:schemeClr>
              </a:solidFill>
            </a:endParaRPr>
          </a:p>
          <a:p>
            <a:r>
              <a:rPr kumimoji="1" lang="ja-JP" altLang="en-US" sz="2800" smtClean="0">
                <a:solidFill>
                  <a:schemeClr val="tx1">
                    <a:lumMod val="85000"/>
                    <a:lumOff val="15000"/>
                  </a:schemeClr>
                </a:solidFill>
              </a:rPr>
              <a:t>フラグ</a:t>
            </a:r>
            <a:r>
              <a:rPr kumimoji="1" lang="en-US" altLang="ja-JP" sz="2800" smtClean="0">
                <a:solidFill>
                  <a:schemeClr val="tx1">
                    <a:lumMod val="85000"/>
                    <a:lumOff val="15000"/>
                  </a:schemeClr>
                </a:solidFill>
              </a:rPr>
              <a:t>(</a:t>
            </a:r>
            <a:r>
              <a:rPr kumimoji="1" lang="ja-JP" altLang="en-US" sz="2800" smtClean="0">
                <a:solidFill>
                  <a:schemeClr val="tx1">
                    <a:lumMod val="85000"/>
                    <a:lumOff val="15000"/>
                  </a:schemeClr>
                </a:solidFill>
              </a:rPr>
              <a:t>追加</a:t>
            </a:r>
            <a:r>
              <a:rPr kumimoji="1" lang="en-US" altLang="ja-JP" sz="2800" smtClean="0">
                <a:solidFill>
                  <a:schemeClr val="tx1">
                    <a:lumMod val="85000"/>
                    <a:lumOff val="15000"/>
                  </a:schemeClr>
                </a:solidFill>
              </a:rPr>
              <a:t>or</a:t>
            </a:r>
            <a:r>
              <a:rPr kumimoji="1" lang="ja-JP" altLang="en-US" sz="2800" smtClean="0">
                <a:solidFill>
                  <a:schemeClr val="tx1">
                    <a:lumMod val="85000"/>
                    <a:lumOff val="15000"/>
                  </a:schemeClr>
                </a:solidFill>
              </a:rPr>
              <a:t>削除</a:t>
            </a:r>
            <a:r>
              <a:rPr kumimoji="1" lang="en-US" altLang="ja-JP" sz="2800" smtClean="0">
                <a:solidFill>
                  <a:schemeClr val="tx1">
                    <a:lumMod val="85000"/>
                    <a:lumOff val="15000"/>
                  </a:schemeClr>
                </a:solidFill>
              </a:rPr>
              <a:t>)</a:t>
            </a:r>
            <a:endParaRPr kumimoji="1" lang="ja-JP" altLang="en-US" sz="2800">
              <a:solidFill>
                <a:schemeClr val="tx1">
                  <a:lumMod val="85000"/>
                  <a:lumOff val="15000"/>
                </a:schemeClr>
              </a:solidFill>
            </a:endParaRPr>
          </a:p>
        </p:txBody>
      </p:sp>
      <p:sp>
        <p:nvSpPr>
          <p:cNvPr id="48" name="テキスト ボックス 47"/>
          <p:cNvSpPr txBox="1"/>
          <p:nvPr/>
        </p:nvSpPr>
        <p:spPr>
          <a:xfrm>
            <a:off x="6765333" y="5384640"/>
            <a:ext cx="1663387" cy="523220"/>
          </a:xfrm>
          <a:prstGeom prst="rect">
            <a:avLst/>
          </a:prstGeom>
          <a:solidFill>
            <a:schemeClr val="bg1">
              <a:lumMod val="95000"/>
            </a:schemeClr>
          </a:solidFill>
        </p:spPr>
        <p:txBody>
          <a:bodyPr wrap="square" rtlCol="0">
            <a:spAutoFit/>
          </a:bodyPr>
          <a:lstStyle/>
          <a:p>
            <a:r>
              <a:rPr kumimoji="1" lang="en-US" altLang="ja-JP" sz="2800" smtClean="0">
                <a:solidFill>
                  <a:schemeClr val="tx1">
                    <a:lumMod val="85000"/>
                    <a:lumOff val="15000"/>
                  </a:schemeClr>
                </a:solidFill>
              </a:rPr>
              <a:t>Yes or No</a:t>
            </a:r>
            <a:endParaRPr kumimoji="1" lang="ja-JP" altLang="en-US" sz="2800">
              <a:solidFill>
                <a:schemeClr val="tx1">
                  <a:lumMod val="85000"/>
                  <a:lumOff val="15000"/>
                </a:schemeClr>
              </a:solidFill>
            </a:endParaRPr>
          </a:p>
        </p:txBody>
      </p:sp>
      <p:pic>
        <p:nvPicPr>
          <p:cNvPr id="1042" name="Picture 18" descr="https://images-na.ssl-images-amazon.com/images/I/51BA1m4SS6L._AC_SL1000_.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2858" y="3017697"/>
            <a:ext cx="1485964" cy="802546"/>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p:cNvSpPr txBox="1"/>
          <p:nvPr/>
        </p:nvSpPr>
        <p:spPr>
          <a:xfrm>
            <a:off x="694694" y="2538404"/>
            <a:ext cx="2264214" cy="523220"/>
          </a:xfrm>
          <a:prstGeom prst="rect">
            <a:avLst/>
          </a:prstGeom>
          <a:noFill/>
        </p:spPr>
        <p:txBody>
          <a:bodyPr wrap="square" rtlCol="0">
            <a:spAutoFit/>
          </a:bodyPr>
          <a:lstStyle/>
          <a:p>
            <a:r>
              <a:rPr lang="ja-JP" altLang="en-US" sz="2800" smtClean="0">
                <a:solidFill>
                  <a:schemeClr val="tx1">
                    <a:lumMod val="85000"/>
                    <a:lumOff val="15000"/>
                  </a:schemeClr>
                </a:solidFill>
              </a:rPr>
              <a:t>バッテリー</a:t>
            </a:r>
            <a:endParaRPr kumimoji="1" lang="ja-JP" altLang="en-US" sz="2800">
              <a:solidFill>
                <a:schemeClr val="tx1">
                  <a:lumMod val="85000"/>
                  <a:lumOff val="15000"/>
                </a:schemeClr>
              </a:solidFill>
            </a:endParaRPr>
          </a:p>
        </p:txBody>
      </p:sp>
    </p:spTree>
    <p:extLst>
      <p:ext uri="{BB962C8B-B14F-4D97-AF65-F5344CB8AC3E}">
        <p14:creationId xmlns:p14="http://schemas.microsoft.com/office/powerpoint/2010/main" val="151619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sp>
        <p:nvSpPr>
          <p:cNvPr id="4" name="テキスト プレースホルダー 3"/>
          <p:cNvSpPr>
            <a:spLocks noGrp="1"/>
          </p:cNvSpPr>
          <p:nvPr>
            <p:ph type="body" idx="1"/>
          </p:nvPr>
        </p:nvSpPr>
        <p:spPr/>
        <p:txBody>
          <a:bodyPr/>
          <a:lstStyle/>
          <a:p>
            <a:r>
              <a:rPr kumimoji="1" lang="ja-JP" altLang="en-US" sz="2800" dirty="0" smtClean="0"/>
              <a:t>お客様</a:t>
            </a:r>
            <a:endParaRPr kumimoji="1" lang="ja-JP" altLang="en-US" sz="2800" dirty="0"/>
          </a:p>
        </p:txBody>
      </p:sp>
      <p:sp>
        <p:nvSpPr>
          <p:cNvPr id="5" name="コンテンツ プレースホルダー 4"/>
          <p:cNvSpPr>
            <a:spLocks noGrp="1"/>
          </p:cNvSpPr>
          <p:nvPr>
            <p:ph sz="half" idx="2"/>
          </p:nvPr>
        </p:nvSpPr>
        <p:spPr/>
        <p:txBody>
          <a:bodyPr/>
          <a:lstStyle/>
          <a:p>
            <a:pPr>
              <a:buFont typeface="Wingdings" panose="05000000000000000000" pitchFamily="2" charset="2"/>
              <a:buChar char="l"/>
            </a:pPr>
            <a:r>
              <a:rPr kumimoji="1" lang="ja-JP" altLang="en-US" sz="2800" dirty="0" smtClean="0"/>
              <a:t>決済にかかる時間の短縮</a:t>
            </a:r>
            <a:endParaRPr kumimoji="1" lang="en-US" altLang="ja-JP" sz="2800" dirty="0" smtClean="0"/>
          </a:p>
          <a:p>
            <a:pPr>
              <a:buFont typeface="Wingdings" panose="05000000000000000000" pitchFamily="2" charset="2"/>
              <a:buChar char="l"/>
            </a:pPr>
            <a:r>
              <a:rPr lang="ja-JP" altLang="en-US" sz="2800" dirty="0" smtClean="0"/>
              <a:t>袋詰めの手間の削減</a:t>
            </a:r>
            <a:endParaRPr kumimoji="1" lang="en-US" altLang="ja-JP" sz="2800" dirty="0" smtClean="0"/>
          </a:p>
          <a:p>
            <a:pPr>
              <a:buFont typeface="Wingdings" panose="05000000000000000000" pitchFamily="2" charset="2"/>
              <a:buChar char="l"/>
            </a:pPr>
            <a:endParaRPr kumimoji="1" lang="ja-JP" altLang="en-US" sz="2800" dirty="0"/>
          </a:p>
        </p:txBody>
      </p:sp>
      <p:sp>
        <p:nvSpPr>
          <p:cNvPr id="6" name="テキスト プレースホルダー 5"/>
          <p:cNvSpPr>
            <a:spLocks noGrp="1"/>
          </p:cNvSpPr>
          <p:nvPr>
            <p:ph type="body" sz="quarter" idx="3"/>
          </p:nvPr>
        </p:nvSpPr>
        <p:spPr/>
        <p:txBody>
          <a:bodyPr/>
          <a:lstStyle/>
          <a:p>
            <a:r>
              <a:rPr kumimoji="1" lang="ja-JP" altLang="en-US" sz="2800" dirty="0" smtClean="0"/>
              <a:t>お店</a:t>
            </a:r>
            <a:endParaRPr kumimoji="1" lang="ja-JP" altLang="en-US" sz="2800" dirty="0"/>
          </a:p>
        </p:txBody>
      </p:sp>
      <p:sp>
        <p:nvSpPr>
          <p:cNvPr id="7" name="コンテンツ プレースホルダー 6"/>
          <p:cNvSpPr>
            <a:spLocks noGrp="1"/>
          </p:cNvSpPr>
          <p:nvPr>
            <p:ph sz="quarter" idx="4"/>
          </p:nvPr>
        </p:nvSpPr>
        <p:spPr>
          <a:xfrm>
            <a:off x="6217920" y="2582334"/>
            <a:ext cx="5226518" cy="3286760"/>
          </a:xfrm>
        </p:spPr>
        <p:txBody>
          <a:bodyPr>
            <a:normAutofit fontScale="92500"/>
          </a:bodyPr>
          <a:lstStyle/>
          <a:p>
            <a:pPr>
              <a:buFont typeface="Wingdings" panose="05000000000000000000" pitchFamily="2" charset="2"/>
              <a:buChar char="l"/>
            </a:pPr>
            <a:r>
              <a:rPr kumimoji="1" lang="ja-JP" altLang="en-US" sz="2800" dirty="0" smtClean="0"/>
              <a:t>人件費の節約</a:t>
            </a:r>
            <a:endParaRPr kumimoji="1" lang="en-US" altLang="ja-JP" sz="2800" dirty="0" smtClean="0"/>
          </a:p>
          <a:p>
            <a:pPr>
              <a:buFont typeface="Wingdings" panose="05000000000000000000" pitchFamily="2" charset="2"/>
              <a:buChar char="l"/>
            </a:pPr>
            <a:r>
              <a:rPr lang="ja-JP" altLang="en-US" sz="2800" dirty="0" smtClean="0"/>
              <a:t>レジ代の節約</a:t>
            </a:r>
            <a:endParaRPr lang="en-US" altLang="ja-JP" sz="2800" dirty="0" smtClean="0"/>
          </a:p>
          <a:p>
            <a:pPr>
              <a:buFont typeface="Wingdings" panose="05000000000000000000" pitchFamily="2" charset="2"/>
              <a:buChar char="l"/>
            </a:pPr>
            <a:r>
              <a:rPr kumimoji="1" lang="ja-JP" altLang="en-US" sz="2800" spc="-150" dirty="0" smtClean="0"/>
              <a:t>客層</a:t>
            </a:r>
            <a:r>
              <a:rPr kumimoji="1" lang="ja-JP" altLang="en-US" sz="2800" dirty="0" smtClean="0"/>
              <a:t>や買った</a:t>
            </a:r>
            <a:r>
              <a:rPr kumimoji="1" lang="ja-JP" altLang="en-US" sz="2800" spc="-150" dirty="0" smtClean="0"/>
              <a:t>商品</a:t>
            </a:r>
            <a:r>
              <a:rPr kumimoji="1" lang="ja-JP" altLang="en-US" sz="2800" dirty="0" smtClean="0"/>
              <a:t>などの</a:t>
            </a:r>
            <a:r>
              <a:rPr kumimoji="1" lang="ja-JP" altLang="en-US" sz="2800" spc="-150" dirty="0" smtClean="0"/>
              <a:t>情報収集</a:t>
            </a:r>
            <a:endParaRPr kumimoji="1" lang="en-US" altLang="ja-JP" sz="2800" spc="-150" dirty="0" smtClean="0"/>
          </a:p>
          <a:p>
            <a:pPr>
              <a:buFont typeface="Wingdings" panose="05000000000000000000" pitchFamily="2" charset="2"/>
              <a:buChar char="l"/>
            </a:pPr>
            <a:r>
              <a:rPr lang="ja-JP" altLang="en-US" sz="2800" dirty="0" smtClean="0"/>
              <a:t>回転率が上がる</a:t>
            </a:r>
            <a:endParaRPr lang="en-US" altLang="ja-JP" sz="2800" dirty="0" smtClean="0"/>
          </a:p>
          <a:p>
            <a:pPr>
              <a:buFont typeface="Wingdings" panose="05000000000000000000" pitchFamily="2" charset="2"/>
              <a:buChar char="l"/>
            </a:pPr>
            <a:r>
              <a:rPr kumimoji="1" lang="ja-JP" altLang="en-US" sz="2800" dirty="0"/>
              <a:t>店</a:t>
            </a:r>
            <a:r>
              <a:rPr kumimoji="1" lang="ja-JP" altLang="en-US" sz="2800" dirty="0" smtClean="0"/>
              <a:t>の</a:t>
            </a:r>
            <a:r>
              <a:rPr kumimoji="1" lang="ja-JP" altLang="en-US" sz="2800" dirty="0"/>
              <a:t>スペース</a:t>
            </a:r>
            <a:r>
              <a:rPr kumimoji="1" lang="ja-JP" altLang="en-US" sz="2800" dirty="0" smtClean="0"/>
              <a:t>を有効</a:t>
            </a:r>
            <a:r>
              <a:rPr kumimoji="1" lang="ja-JP" altLang="en-US" sz="2800" smtClean="0"/>
              <a:t>活用できる</a:t>
            </a:r>
            <a:endParaRPr kumimoji="1" lang="en-US" altLang="ja-JP" sz="2800" smtClean="0"/>
          </a:p>
          <a:p>
            <a:pPr>
              <a:buFont typeface="Wingdings" panose="05000000000000000000" pitchFamily="2" charset="2"/>
              <a:buChar char="l"/>
            </a:pPr>
            <a:r>
              <a:rPr lang="ja-JP" altLang="en-US" sz="2800" smtClean="0"/>
              <a:t>初期投資が少なく済む</a:t>
            </a:r>
            <a:endParaRPr kumimoji="1" lang="ja-JP" altLang="en-US" sz="2800" dirty="0"/>
          </a:p>
        </p:txBody>
      </p:sp>
    </p:spTree>
    <p:extLst>
      <p:ext uri="{BB962C8B-B14F-4D97-AF65-F5344CB8AC3E}">
        <p14:creationId xmlns:p14="http://schemas.microsoft.com/office/powerpoint/2010/main" val="1330612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sp>
        <p:nvSpPr>
          <p:cNvPr id="4" name="テキスト プレースホルダー 3"/>
          <p:cNvSpPr>
            <a:spLocks noGrp="1"/>
          </p:cNvSpPr>
          <p:nvPr>
            <p:ph type="body" idx="1"/>
          </p:nvPr>
        </p:nvSpPr>
        <p:spPr/>
        <p:txBody>
          <a:bodyPr/>
          <a:lstStyle/>
          <a:p>
            <a:r>
              <a:rPr lang="ja-JP" altLang="en-US" sz="2800" dirty="0" smtClean="0"/>
              <a:t>制作</a:t>
            </a:r>
            <a:r>
              <a:rPr lang="ja-JP" altLang="en-US" sz="2800" dirty="0"/>
              <a:t>側</a:t>
            </a:r>
            <a:endParaRPr kumimoji="1" lang="ja-JP" altLang="en-US" sz="2800" dirty="0"/>
          </a:p>
        </p:txBody>
      </p:sp>
      <p:sp>
        <p:nvSpPr>
          <p:cNvPr id="5" name="コンテンツ プレースホルダー 4"/>
          <p:cNvSpPr>
            <a:spLocks noGrp="1"/>
          </p:cNvSpPr>
          <p:nvPr>
            <p:ph sz="half" idx="2"/>
          </p:nvPr>
        </p:nvSpPr>
        <p:spPr>
          <a:xfrm>
            <a:off x="1097279" y="2582334"/>
            <a:ext cx="9948999" cy="3378200"/>
          </a:xfrm>
        </p:spPr>
        <p:txBody>
          <a:bodyPr>
            <a:normAutofit/>
          </a:bodyPr>
          <a:lstStyle/>
          <a:p>
            <a:pPr>
              <a:buFont typeface="Wingdings" panose="05000000000000000000" pitchFamily="2" charset="2"/>
              <a:buChar char="l"/>
            </a:pPr>
            <a:r>
              <a:rPr lang="ja-JP" altLang="en-US" sz="3200" dirty="0" smtClean="0"/>
              <a:t>カメラを使用するため、運用していく上での改良が安易</a:t>
            </a:r>
            <a:endParaRPr lang="en-US" altLang="ja-JP" sz="3200" dirty="0" smtClean="0"/>
          </a:p>
          <a:p>
            <a:pPr lvl="1">
              <a:buFont typeface="Wingdings" panose="05000000000000000000" pitchFamily="2" charset="2"/>
              <a:buChar char="l"/>
            </a:pPr>
            <a:r>
              <a:rPr lang="ja-JP" altLang="en-US" sz="2800" dirty="0" smtClean="0"/>
              <a:t>バー</a:t>
            </a:r>
            <a:r>
              <a:rPr lang="ja-JP" altLang="en-US" sz="2800" dirty="0"/>
              <a:t>コード</a:t>
            </a:r>
            <a:r>
              <a:rPr lang="ja-JP" altLang="en-US" sz="2800" dirty="0" smtClean="0"/>
              <a:t>だけでなく画像認識に対応等</a:t>
            </a:r>
            <a:endParaRPr lang="en-US" altLang="ja-JP" sz="3200" dirty="0"/>
          </a:p>
          <a:p>
            <a:pPr lvl="1">
              <a:buFont typeface="Wingdings" panose="05000000000000000000" pitchFamily="2" charset="2"/>
              <a:buChar char="l"/>
            </a:pPr>
            <a:r>
              <a:rPr lang="ja-JP" altLang="en-US" sz="3200" dirty="0" smtClean="0"/>
              <a:t>画像ＤＢが改良され続け、精度が上がっていく</a:t>
            </a:r>
            <a:endParaRPr lang="en-US" altLang="ja-JP" sz="3200" dirty="0" smtClean="0"/>
          </a:p>
          <a:p>
            <a:pPr>
              <a:buFont typeface="Wingdings" panose="05000000000000000000" pitchFamily="2" charset="2"/>
              <a:buChar char="l"/>
            </a:pPr>
            <a:r>
              <a:rPr lang="ja-JP" altLang="en-US" sz="3200" dirty="0" smtClean="0"/>
              <a:t>キャッシュレス決済と組み合わせることにより運用・保守が簡単</a:t>
            </a:r>
            <a:endParaRPr lang="en-US" altLang="ja-JP" sz="3200" dirty="0" smtClean="0"/>
          </a:p>
        </p:txBody>
      </p:sp>
    </p:spTree>
    <p:extLst>
      <p:ext uri="{BB962C8B-B14F-4D97-AF65-F5344CB8AC3E}">
        <p14:creationId xmlns:p14="http://schemas.microsoft.com/office/powerpoint/2010/main" val="1920765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線コネクタ 12"/>
          <p:cNvCxnSpPr/>
          <p:nvPr/>
        </p:nvCxnSpPr>
        <p:spPr>
          <a:xfrm rot="16200000">
            <a:off x="6224412" y="998085"/>
            <a:ext cx="4180114" cy="4377067"/>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1251177" y="1249136"/>
            <a:ext cx="4180114" cy="4377067"/>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
        <p:nvSpPr>
          <p:cNvPr id="2" name="正方形/長方形 1"/>
          <p:cNvSpPr/>
          <p:nvPr/>
        </p:nvSpPr>
        <p:spPr>
          <a:xfrm>
            <a:off x="532038" y="461281"/>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要求</a:t>
            </a:r>
            <a:r>
              <a:rPr lang="ja-JP" altLang="en-US"/>
              <a:t>分析</a:t>
            </a:r>
            <a:endParaRPr kumimoji="1" lang="ja-JP" altLang="en-US"/>
          </a:p>
        </p:txBody>
      </p:sp>
      <p:sp>
        <p:nvSpPr>
          <p:cNvPr id="3" name="正方形/長方形 2"/>
          <p:cNvSpPr/>
          <p:nvPr/>
        </p:nvSpPr>
        <p:spPr>
          <a:xfrm>
            <a:off x="1540327" y="2015554"/>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基本設計</a:t>
            </a:r>
            <a:endParaRPr kumimoji="1" lang="ja-JP" altLang="en-US"/>
          </a:p>
        </p:txBody>
      </p:sp>
      <p:sp>
        <p:nvSpPr>
          <p:cNvPr id="5" name="正方形/長方形 4"/>
          <p:cNvSpPr/>
          <p:nvPr/>
        </p:nvSpPr>
        <p:spPr>
          <a:xfrm>
            <a:off x="4736646" y="5124100"/>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実装</a:t>
            </a:r>
            <a:endParaRPr kumimoji="1" lang="ja-JP" altLang="en-US"/>
          </a:p>
        </p:txBody>
      </p:sp>
      <p:sp>
        <p:nvSpPr>
          <p:cNvPr id="7" name="正方形/長方形 6"/>
          <p:cNvSpPr/>
          <p:nvPr/>
        </p:nvSpPr>
        <p:spPr>
          <a:xfrm>
            <a:off x="6532790" y="3569826"/>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単体テスト</a:t>
            </a:r>
            <a:endParaRPr kumimoji="1" lang="ja-JP" altLang="en-US"/>
          </a:p>
        </p:txBody>
      </p:sp>
      <p:sp>
        <p:nvSpPr>
          <p:cNvPr id="8" name="正方形/長方形 7"/>
          <p:cNvSpPr/>
          <p:nvPr/>
        </p:nvSpPr>
        <p:spPr>
          <a:xfrm>
            <a:off x="2720067" y="3569827"/>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詳細設計</a:t>
            </a:r>
            <a:endParaRPr kumimoji="1" lang="ja-JP" altLang="en-US"/>
          </a:p>
        </p:txBody>
      </p:sp>
      <p:sp>
        <p:nvSpPr>
          <p:cNvPr id="9" name="正方形/長方形 8"/>
          <p:cNvSpPr/>
          <p:nvPr/>
        </p:nvSpPr>
        <p:spPr>
          <a:xfrm>
            <a:off x="8000319" y="2015554"/>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結合テスト</a:t>
            </a:r>
            <a:endParaRPr kumimoji="1" lang="ja-JP" altLang="en-US"/>
          </a:p>
        </p:txBody>
      </p:sp>
      <p:sp>
        <p:nvSpPr>
          <p:cNvPr id="10" name="正方形/長方形 9"/>
          <p:cNvSpPr/>
          <p:nvPr/>
        </p:nvSpPr>
        <p:spPr>
          <a:xfrm>
            <a:off x="9181068" y="461280"/>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総合テスト</a:t>
            </a:r>
            <a:endParaRPr kumimoji="1" lang="ja-JP" altLang="en-US"/>
          </a:p>
        </p:txBody>
      </p:sp>
      <p:sp>
        <p:nvSpPr>
          <p:cNvPr id="14" name="右矢印 13"/>
          <p:cNvSpPr/>
          <p:nvPr/>
        </p:nvSpPr>
        <p:spPr>
          <a:xfrm>
            <a:off x="2548617" y="710293"/>
            <a:ext cx="6632451" cy="53884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15" name="右矢印 14"/>
          <p:cNvSpPr/>
          <p:nvPr/>
        </p:nvSpPr>
        <p:spPr>
          <a:xfrm>
            <a:off x="3556906" y="2231943"/>
            <a:ext cx="4443413" cy="53884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20" name="左カーブ矢印 19"/>
          <p:cNvSpPr/>
          <p:nvPr/>
        </p:nvSpPr>
        <p:spPr>
          <a:xfrm>
            <a:off x="5698330" y="3519633"/>
            <a:ext cx="787855" cy="1329433"/>
          </a:xfrm>
          <a:prstGeom prst="curved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左カーブ矢印 20"/>
          <p:cNvSpPr/>
          <p:nvPr/>
        </p:nvSpPr>
        <p:spPr>
          <a:xfrm rot="10800000">
            <a:off x="4800258" y="3439702"/>
            <a:ext cx="787855" cy="1329433"/>
          </a:xfrm>
          <a:prstGeom prst="curved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97729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212645" y="430582"/>
            <a:ext cx="5057775" cy="5577199"/>
          </a:xfrm>
        </p:spPr>
      </p:pic>
      <p:sp>
        <p:nvSpPr>
          <p:cNvPr id="5" name="正方形/長方形 4"/>
          <p:cNvSpPr/>
          <p:nvPr/>
        </p:nvSpPr>
        <p:spPr>
          <a:xfrm>
            <a:off x="4204607" y="2253343"/>
            <a:ext cx="4278086" cy="180430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 2"/>
          <p:cNvSpPr/>
          <p:nvPr/>
        </p:nvSpPr>
        <p:spPr>
          <a:xfrm>
            <a:off x="6735536" y="2325192"/>
            <a:ext cx="2457450" cy="77315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6735536" y="3155496"/>
            <a:ext cx="2457450" cy="77315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718690" y="3266529"/>
            <a:ext cx="461665" cy="726621"/>
          </a:xfrm>
          <a:prstGeom prst="rect">
            <a:avLst/>
          </a:prstGeom>
          <a:noFill/>
        </p:spPr>
        <p:txBody>
          <a:bodyPr vert="eaVert" wrap="square" rtlCol="0">
            <a:spAutoFit/>
          </a:bodyPr>
          <a:lstStyle/>
          <a:p>
            <a:r>
              <a:rPr kumimoji="1" lang="ja-JP" altLang="en-US" smtClean="0"/>
              <a:t>真鍋</a:t>
            </a:r>
            <a:endParaRPr kumimoji="1" lang="ja-JP" altLang="en-US"/>
          </a:p>
        </p:txBody>
      </p:sp>
      <p:sp>
        <p:nvSpPr>
          <p:cNvPr id="8" name="テキスト ボックス 7"/>
          <p:cNvSpPr txBox="1"/>
          <p:nvPr/>
        </p:nvSpPr>
        <p:spPr>
          <a:xfrm>
            <a:off x="8718691" y="2428875"/>
            <a:ext cx="461665" cy="726621"/>
          </a:xfrm>
          <a:prstGeom prst="rect">
            <a:avLst/>
          </a:prstGeom>
          <a:noFill/>
        </p:spPr>
        <p:txBody>
          <a:bodyPr vert="eaVert" wrap="square" rtlCol="0">
            <a:spAutoFit/>
          </a:bodyPr>
          <a:lstStyle/>
          <a:p>
            <a:r>
              <a:rPr kumimoji="1" lang="ja-JP" altLang="en-US" smtClean="0"/>
              <a:t>段原</a:t>
            </a:r>
            <a:endParaRPr kumimoji="1" lang="ja-JP" altLang="en-US"/>
          </a:p>
        </p:txBody>
      </p:sp>
    </p:spTree>
    <p:extLst>
      <p:ext uri="{BB962C8B-B14F-4D97-AF65-F5344CB8AC3E}">
        <p14:creationId xmlns:p14="http://schemas.microsoft.com/office/powerpoint/2010/main" val="4184936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1660</TotalTime>
  <Words>324</Words>
  <Application>Microsoft Office PowerPoint</Application>
  <PresentationFormat>ワイド画面</PresentationFormat>
  <Paragraphs>75</Paragraphs>
  <Slides>13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Ｐゴシック</vt:lpstr>
      <vt:lpstr>游ゴシック</vt:lpstr>
      <vt:lpstr>Calibri</vt:lpstr>
      <vt:lpstr>Calibri Light</vt:lpstr>
      <vt:lpstr>Wingdings</vt:lpstr>
      <vt:lpstr>レトロスペクト</vt:lpstr>
      <vt:lpstr>Webカメラとセンシング技術を組み合わせた バーコード識別システムの開発</vt:lpstr>
      <vt:lpstr>目次</vt:lpstr>
      <vt:lpstr>研究背景</vt:lpstr>
      <vt:lpstr>研究目的・目標</vt:lpstr>
      <vt:lpstr>イメージ図</vt:lpstr>
      <vt:lpstr>メリット・効果</vt:lpstr>
      <vt:lpstr>メリット・効果</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現在の段階・状況</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自動精算システム（仮）</dc:title>
  <dc:creator>B4_2019</dc:creator>
  <cp:lastModifiedBy>B4_2019</cp:lastModifiedBy>
  <cp:revision>96</cp:revision>
  <dcterms:created xsi:type="dcterms:W3CDTF">2019-10-08T07:00:30Z</dcterms:created>
  <dcterms:modified xsi:type="dcterms:W3CDTF">2019-12-09T06:36:38Z</dcterms:modified>
</cp:coreProperties>
</file>