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7" r:id="rId3"/>
    <p:sldId id="286" r:id="rId4"/>
    <p:sldId id="285" r:id="rId5"/>
    <p:sldId id="293" r:id="rId6"/>
    <p:sldId id="282" r:id="rId7"/>
    <p:sldId id="294" r:id="rId8"/>
    <p:sldId id="276" r:id="rId9"/>
    <p:sldId id="287" r:id="rId10"/>
    <p:sldId id="288" r:id="rId11"/>
    <p:sldId id="289" r:id="rId12"/>
    <p:sldId id="292" r:id="rId13"/>
    <p:sldId id="281" r:id="rId14"/>
    <p:sldId id="29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EDE6FEE-ACEB-4DF3-8363-DEEB0A1BF61B}">
          <p14:sldIdLst>
            <p14:sldId id="256"/>
            <p14:sldId id="257"/>
            <p14:sldId id="286"/>
          </p14:sldIdLst>
        </p14:section>
        <p14:section name="タイトルなしのセクション" id="{B3BF958F-4CFE-4A4E-8845-23D78ECC2404}">
          <p14:sldIdLst>
            <p14:sldId id="285"/>
            <p14:sldId id="293"/>
            <p14:sldId id="282"/>
            <p14:sldId id="294"/>
            <p14:sldId id="276"/>
            <p14:sldId id="287"/>
            <p14:sldId id="288"/>
            <p14:sldId id="289"/>
            <p14:sldId id="292"/>
            <p14:sldId id="281"/>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4660"/>
  </p:normalViewPr>
  <p:slideViewPr>
    <p:cSldViewPr snapToGrid="0">
      <p:cViewPr varScale="1">
        <p:scale>
          <a:sx n="84" d="100"/>
          <a:sy n="84" d="100"/>
        </p:scale>
        <p:origin x="2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44A337-FEB0-4AE8-82AB-5FF9C02FD7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58EFBA93-8468-4A2D-BED2-63BF539B0542}">
      <dgm:prSet phldrT="[テキスト]"/>
      <dgm:spPr/>
      <dgm:t>
        <a:bodyPr/>
        <a:lstStyle/>
        <a:p>
          <a:r>
            <a:rPr kumimoji="1" lang="ja-JP" altLang="en-US" smtClean="0"/>
            <a:t>お店</a:t>
          </a:r>
          <a:endParaRPr kumimoji="1" lang="ja-JP" altLang="en-US"/>
        </a:p>
      </dgm:t>
    </dgm:pt>
    <dgm:pt modelId="{ED5AE595-505D-43B7-9CB3-D65CC624B910}" type="parTrans" cxnId="{33F04549-7226-4AD8-8D08-1EFCDD370195}">
      <dgm:prSet/>
      <dgm:spPr/>
      <dgm:t>
        <a:bodyPr/>
        <a:lstStyle/>
        <a:p>
          <a:endParaRPr kumimoji="1" lang="ja-JP" altLang="en-US"/>
        </a:p>
      </dgm:t>
    </dgm:pt>
    <dgm:pt modelId="{E3C42EA2-3471-415B-966A-9A3089AB9066}" type="sibTrans" cxnId="{33F04549-7226-4AD8-8D08-1EFCDD370195}">
      <dgm:prSet/>
      <dgm:spPr/>
      <dgm:t>
        <a:bodyPr/>
        <a:lstStyle/>
        <a:p>
          <a:endParaRPr kumimoji="1" lang="ja-JP" altLang="en-US"/>
        </a:p>
      </dgm:t>
    </dgm:pt>
    <dgm:pt modelId="{D581EA26-CF65-4CF6-B4FF-BE3D5F53B6DB}">
      <dgm:prSet phldrT="[テキスト]"/>
      <dgm:spPr/>
      <dgm:t>
        <a:bodyPr/>
        <a:lstStyle/>
        <a:p>
          <a:r>
            <a:rPr lang="ja-JP" altLang="en-US" smtClean="0"/>
            <a:t>人件費の節約</a:t>
          </a:r>
          <a:endParaRPr kumimoji="1" lang="ja-JP" altLang="en-US"/>
        </a:p>
      </dgm:t>
    </dgm:pt>
    <dgm:pt modelId="{FA624D80-320B-4D18-AE79-C8D5B1C802C6}" type="parTrans" cxnId="{FED99F71-9EEB-4636-852D-EED94DAF2E95}">
      <dgm:prSet/>
      <dgm:spPr/>
      <dgm:t>
        <a:bodyPr/>
        <a:lstStyle/>
        <a:p>
          <a:endParaRPr kumimoji="1" lang="ja-JP" altLang="en-US"/>
        </a:p>
      </dgm:t>
    </dgm:pt>
    <dgm:pt modelId="{D4B57FF8-CE96-4B97-9F0B-82308968B7A6}" type="sibTrans" cxnId="{FED99F71-9EEB-4636-852D-EED94DAF2E95}">
      <dgm:prSet/>
      <dgm:spPr/>
      <dgm:t>
        <a:bodyPr/>
        <a:lstStyle/>
        <a:p>
          <a:endParaRPr kumimoji="1" lang="ja-JP" altLang="en-US"/>
        </a:p>
      </dgm:t>
    </dgm:pt>
    <dgm:pt modelId="{12F917DB-8FA1-4D31-8996-C00CDC1F60FB}">
      <dgm:prSet phldrT="[テキスト]"/>
      <dgm:spPr/>
      <dgm:t>
        <a:bodyPr/>
        <a:lstStyle/>
        <a:p>
          <a:r>
            <a:rPr kumimoji="1" lang="ja-JP" altLang="en-US" smtClean="0"/>
            <a:t>お客様</a:t>
          </a:r>
          <a:endParaRPr kumimoji="1" lang="ja-JP" altLang="en-US"/>
        </a:p>
      </dgm:t>
    </dgm:pt>
    <dgm:pt modelId="{BD31AD61-3A63-44D4-8BCA-037F25D9C9AA}" type="parTrans" cxnId="{656E03AA-0A51-483A-A593-5770A9D5017B}">
      <dgm:prSet/>
      <dgm:spPr/>
      <dgm:t>
        <a:bodyPr/>
        <a:lstStyle/>
        <a:p>
          <a:endParaRPr kumimoji="1" lang="ja-JP" altLang="en-US"/>
        </a:p>
      </dgm:t>
    </dgm:pt>
    <dgm:pt modelId="{FB419318-9916-4931-B215-BC2A31695675}" type="sibTrans" cxnId="{656E03AA-0A51-483A-A593-5770A9D5017B}">
      <dgm:prSet/>
      <dgm:spPr/>
      <dgm:t>
        <a:bodyPr/>
        <a:lstStyle/>
        <a:p>
          <a:endParaRPr kumimoji="1" lang="ja-JP" altLang="en-US"/>
        </a:p>
      </dgm:t>
    </dgm:pt>
    <dgm:pt modelId="{37203E41-B2E0-421B-8164-C09B76FAC685}">
      <dgm:prSet phldrT="[テキスト]"/>
      <dgm:spPr/>
      <dgm:t>
        <a:bodyPr/>
        <a:lstStyle/>
        <a:p>
          <a:r>
            <a:rPr lang="ja-JP" altLang="en-US" smtClean="0"/>
            <a:t>決済にかかる時間の短縮</a:t>
          </a:r>
          <a:endParaRPr kumimoji="1" lang="ja-JP" altLang="en-US"/>
        </a:p>
      </dgm:t>
    </dgm:pt>
    <dgm:pt modelId="{72C5B154-06C8-4CF7-A690-4FB8FA7BCD55}" type="parTrans" cxnId="{8AD43404-E237-4FD9-A6C6-5966CE08C67F}">
      <dgm:prSet/>
      <dgm:spPr/>
      <dgm:t>
        <a:bodyPr/>
        <a:lstStyle/>
        <a:p>
          <a:endParaRPr kumimoji="1" lang="ja-JP" altLang="en-US"/>
        </a:p>
      </dgm:t>
    </dgm:pt>
    <dgm:pt modelId="{8A234DC6-2D35-47B7-B4D4-5C3E0D32D208}" type="sibTrans" cxnId="{8AD43404-E237-4FD9-A6C6-5966CE08C67F}">
      <dgm:prSet/>
      <dgm:spPr/>
      <dgm:t>
        <a:bodyPr/>
        <a:lstStyle/>
        <a:p>
          <a:endParaRPr kumimoji="1" lang="ja-JP" altLang="en-US"/>
        </a:p>
      </dgm:t>
    </dgm:pt>
    <dgm:pt modelId="{2C197D2D-803D-466D-AB0F-C68F4258475B}">
      <dgm:prSet phldrT="[テキスト]"/>
      <dgm:spPr/>
      <dgm:t>
        <a:bodyPr/>
        <a:lstStyle/>
        <a:p>
          <a:r>
            <a:rPr kumimoji="1" lang="ja-JP" altLang="en-US" smtClean="0"/>
            <a:t>製作側</a:t>
          </a:r>
          <a:endParaRPr kumimoji="1" lang="ja-JP" altLang="en-US"/>
        </a:p>
      </dgm:t>
    </dgm:pt>
    <dgm:pt modelId="{0307BF4D-2B3F-4AA7-A778-744AEF4A72B6}" type="parTrans" cxnId="{5366FDAF-BFC7-4BE7-9E05-04759F6800AA}">
      <dgm:prSet/>
      <dgm:spPr/>
      <dgm:t>
        <a:bodyPr/>
        <a:lstStyle/>
        <a:p>
          <a:endParaRPr kumimoji="1" lang="ja-JP" altLang="en-US"/>
        </a:p>
      </dgm:t>
    </dgm:pt>
    <dgm:pt modelId="{620C5C2A-7A65-40C6-99FE-AA6EB95D33EB}" type="sibTrans" cxnId="{5366FDAF-BFC7-4BE7-9E05-04759F6800AA}">
      <dgm:prSet/>
      <dgm:spPr/>
      <dgm:t>
        <a:bodyPr/>
        <a:lstStyle/>
        <a:p>
          <a:endParaRPr kumimoji="1" lang="ja-JP" altLang="en-US"/>
        </a:p>
      </dgm:t>
    </dgm:pt>
    <dgm:pt modelId="{3F9EF1EA-054D-49EE-8696-F968411FBDEA}">
      <dgm:prSet phldrT="[テキスト]"/>
      <dgm:spPr/>
      <dgm:t>
        <a:bodyPr/>
        <a:lstStyle/>
        <a:p>
          <a:r>
            <a:rPr lang="ja-JP" altLang="en-US" smtClean="0"/>
            <a:t>カメラを使用するため、運用していく上での改良が安易</a:t>
          </a:r>
          <a:endParaRPr kumimoji="1" lang="ja-JP" altLang="en-US"/>
        </a:p>
      </dgm:t>
    </dgm:pt>
    <dgm:pt modelId="{9F51A2D8-72DF-4400-8DE2-87AEF8A34FC9}" type="parTrans" cxnId="{4289988A-6BCF-4A51-9589-DFCE17543665}">
      <dgm:prSet/>
      <dgm:spPr/>
      <dgm:t>
        <a:bodyPr/>
        <a:lstStyle/>
        <a:p>
          <a:endParaRPr kumimoji="1" lang="ja-JP" altLang="en-US"/>
        </a:p>
      </dgm:t>
    </dgm:pt>
    <dgm:pt modelId="{29D9ADC2-A74A-4CE2-A626-9E1B1C18F67A}" type="sibTrans" cxnId="{4289988A-6BCF-4A51-9589-DFCE17543665}">
      <dgm:prSet/>
      <dgm:spPr/>
      <dgm:t>
        <a:bodyPr/>
        <a:lstStyle/>
        <a:p>
          <a:endParaRPr kumimoji="1" lang="ja-JP" altLang="en-US"/>
        </a:p>
      </dgm:t>
    </dgm:pt>
    <dgm:pt modelId="{B6EC2B33-6CA1-441D-AEB8-3C5FF384B53D}">
      <dgm:prSet/>
      <dgm:spPr/>
      <dgm:t>
        <a:bodyPr/>
        <a:lstStyle/>
        <a:p>
          <a:r>
            <a:rPr lang="ja-JP" altLang="en-US" smtClean="0"/>
            <a:t>レジ本体代の節約</a:t>
          </a:r>
          <a:endParaRPr lang="en-US" altLang="ja-JP"/>
        </a:p>
      </dgm:t>
    </dgm:pt>
    <dgm:pt modelId="{2DDD7A85-5606-4E59-ADC7-5BC2E7956B4A}" type="parTrans" cxnId="{AEF65615-9762-4A19-8466-D4E920485287}">
      <dgm:prSet/>
      <dgm:spPr/>
      <dgm:t>
        <a:bodyPr/>
        <a:lstStyle/>
        <a:p>
          <a:endParaRPr kumimoji="1" lang="ja-JP" altLang="en-US"/>
        </a:p>
      </dgm:t>
    </dgm:pt>
    <dgm:pt modelId="{E964E300-E5DA-4DA7-9311-BAF26A4C5F04}" type="sibTrans" cxnId="{AEF65615-9762-4A19-8466-D4E920485287}">
      <dgm:prSet/>
      <dgm:spPr/>
      <dgm:t>
        <a:bodyPr/>
        <a:lstStyle/>
        <a:p>
          <a:endParaRPr kumimoji="1" lang="ja-JP" altLang="en-US"/>
        </a:p>
      </dgm:t>
    </dgm:pt>
    <dgm:pt modelId="{E54338FA-B881-4008-BA7A-4179ABFCD880}">
      <dgm:prSet/>
      <dgm:spPr/>
      <dgm:t>
        <a:bodyPr/>
        <a:lstStyle/>
        <a:p>
          <a:r>
            <a:rPr lang="ja-JP" altLang="en-US" spc="-150" smtClean="0"/>
            <a:t>客層</a:t>
          </a:r>
          <a:r>
            <a:rPr lang="ja-JP" altLang="en-US" smtClean="0"/>
            <a:t>や買った</a:t>
          </a:r>
          <a:r>
            <a:rPr lang="ja-JP" altLang="en-US" spc="-150" smtClean="0"/>
            <a:t>商品</a:t>
          </a:r>
          <a:r>
            <a:rPr lang="ja-JP" altLang="en-US" smtClean="0"/>
            <a:t>などの</a:t>
          </a:r>
          <a:r>
            <a:rPr lang="ja-JP" altLang="en-US" spc="-150" smtClean="0"/>
            <a:t>情報収集</a:t>
          </a:r>
          <a:endParaRPr lang="en-US" altLang="ja-JP" spc="-150"/>
        </a:p>
      </dgm:t>
    </dgm:pt>
    <dgm:pt modelId="{123EBEAA-0421-4A4F-BB16-C160841EB588}" type="parTrans" cxnId="{1AE49D89-1304-44E2-8FFE-2EE57DCC2D72}">
      <dgm:prSet/>
      <dgm:spPr/>
      <dgm:t>
        <a:bodyPr/>
        <a:lstStyle/>
        <a:p>
          <a:endParaRPr kumimoji="1" lang="ja-JP" altLang="en-US"/>
        </a:p>
      </dgm:t>
    </dgm:pt>
    <dgm:pt modelId="{2891ABF9-2355-4F55-AB5E-BB20348FF3A3}" type="sibTrans" cxnId="{1AE49D89-1304-44E2-8FFE-2EE57DCC2D72}">
      <dgm:prSet/>
      <dgm:spPr/>
      <dgm:t>
        <a:bodyPr/>
        <a:lstStyle/>
        <a:p>
          <a:endParaRPr kumimoji="1" lang="ja-JP" altLang="en-US"/>
        </a:p>
      </dgm:t>
    </dgm:pt>
    <dgm:pt modelId="{757B9308-1459-4629-AF0C-966B09D516FC}">
      <dgm:prSet/>
      <dgm:spPr/>
      <dgm:t>
        <a:bodyPr/>
        <a:lstStyle/>
        <a:p>
          <a:r>
            <a:rPr lang="ja-JP" altLang="en-US" smtClean="0"/>
            <a:t>回転率が上がる</a:t>
          </a:r>
          <a:endParaRPr lang="en-US" altLang="ja-JP"/>
        </a:p>
      </dgm:t>
    </dgm:pt>
    <dgm:pt modelId="{AB2824AE-5D09-442C-B863-C610F936D518}" type="parTrans" cxnId="{5505274D-08A0-44EF-A862-623B250BF834}">
      <dgm:prSet/>
      <dgm:spPr/>
      <dgm:t>
        <a:bodyPr/>
        <a:lstStyle/>
        <a:p>
          <a:endParaRPr kumimoji="1" lang="ja-JP" altLang="en-US"/>
        </a:p>
      </dgm:t>
    </dgm:pt>
    <dgm:pt modelId="{AAEFB33F-A5EC-458D-961E-B1FA05DB0D45}" type="sibTrans" cxnId="{5505274D-08A0-44EF-A862-623B250BF834}">
      <dgm:prSet/>
      <dgm:spPr/>
      <dgm:t>
        <a:bodyPr/>
        <a:lstStyle/>
        <a:p>
          <a:endParaRPr kumimoji="1" lang="ja-JP" altLang="en-US"/>
        </a:p>
      </dgm:t>
    </dgm:pt>
    <dgm:pt modelId="{F6698F96-7ADF-483A-BAF7-913D2259AF02}">
      <dgm:prSet/>
      <dgm:spPr/>
      <dgm:t>
        <a:bodyPr/>
        <a:lstStyle/>
        <a:p>
          <a:r>
            <a:rPr lang="ja-JP" altLang="en-US" smtClean="0"/>
            <a:t>店のスペースを有効活用できる</a:t>
          </a:r>
          <a:endParaRPr lang="en-US" altLang="ja-JP"/>
        </a:p>
      </dgm:t>
    </dgm:pt>
    <dgm:pt modelId="{3D1C5066-91C2-48E0-9E5D-4D898255AEC1}" type="parTrans" cxnId="{91E72E69-1C80-48B8-899B-A2A1EEF34B70}">
      <dgm:prSet/>
      <dgm:spPr/>
      <dgm:t>
        <a:bodyPr/>
        <a:lstStyle/>
        <a:p>
          <a:endParaRPr kumimoji="1" lang="ja-JP" altLang="en-US"/>
        </a:p>
      </dgm:t>
    </dgm:pt>
    <dgm:pt modelId="{5836481D-FB5D-4EDF-9F6C-942EBFFA8333}" type="sibTrans" cxnId="{91E72E69-1C80-48B8-899B-A2A1EEF34B70}">
      <dgm:prSet/>
      <dgm:spPr/>
      <dgm:t>
        <a:bodyPr/>
        <a:lstStyle/>
        <a:p>
          <a:endParaRPr kumimoji="1" lang="ja-JP" altLang="en-US"/>
        </a:p>
      </dgm:t>
    </dgm:pt>
    <dgm:pt modelId="{3EF7E431-02C1-4454-8071-A59A4211CD7A}">
      <dgm:prSet/>
      <dgm:spPr/>
      <dgm:t>
        <a:bodyPr/>
        <a:lstStyle/>
        <a:p>
          <a:r>
            <a:rPr lang="ja-JP" altLang="en-US" smtClean="0"/>
            <a:t>初期投資が少なく済む</a:t>
          </a:r>
          <a:endParaRPr lang="ja-JP" altLang="en-US" dirty="0"/>
        </a:p>
      </dgm:t>
    </dgm:pt>
    <dgm:pt modelId="{183DCBE1-5989-4E59-9122-1E12293BB711}" type="parTrans" cxnId="{B941E0E8-DE9B-4A15-8F9E-9A9441D2FD31}">
      <dgm:prSet/>
      <dgm:spPr/>
      <dgm:t>
        <a:bodyPr/>
        <a:lstStyle/>
        <a:p>
          <a:endParaRPr kumimoji="1" lang="ja-JP" altLang="en-US"/>
        </a:p>
      </dgm:t>
    </dgm:pt>
    <dgm:pt modelId="{0B0F1007-D9D8-4BD5-B84D-ABDC1015BCFE}" type="sibTrans" cxnId="{B941E0E8-DE9B-4A15-8F9E-9A9441D2FD31}">
      <dgm:prSet/>
      <dgm:spPr/>
      <dgm:t>
        <a:bodyPr/>
        <a:lstStyle/>
        <a:p>
          <a:endParaRPr kumimoji="1" lang="ja-JP" altLang="en-US"/>
        </a:p>
      </dgm:t>
    </dgm:pt>
    <dgm:pt modelId="{4C34DBBD-1F5C-4C85-AC98-9775D4C00AAA}">
      <dgm:prSet/>
      <dgm:spPr/>
      <dgm:t>
        <a:bodyPr/>
        <a:lstStyle/>
        <a:p>
          <a:r>
            <a:rPr lang="ja-JP" altLang="en-US" smtClean="0"/>
            <a:t>袋詰めの手間の削減</a:t>
          </a:r>
          <a:endParaRPr lang="en-US" altLang="ja-JP"/>
        </a:p>
      </dgm:t>
    </dgm:pt>
    <dgm:pt modelId="{3E600524-FAB7-495A-A1EE-219BA0983ECA}" type="parTrans" cxnId="{7AFF428F-28DF-43AE-8815-1159BBBA722D}">
      <dgm:prSet/>
      <dgm:spPr/>
      <dgm:t>
        <a:bodyPr/>
        <a:lstStyle/>
        <a:p>
          <a:endParaRPr kumimoji="1" lang="ja-JP" altLang="en-US"/>
        </a:p>
      </dgm:t>
    </dgm:pt>
    <dgm:pt modelId="{CEFD4EBF-A645-4AAA-92B7-73F4DB73775A}" type="sibTrans" cxnId="{7AFF428F-28DF-43AE-8815-1159BBBA722D}">
      <dgm:prSet/>
      <dgm:spPr/>
      <dgm:t>
        <a:bodyPr/>
        <a:lstStyle/>
        <a:p>
          <a:endParaRPr kumimoji="1" lang="ja-JP" altLang="en-US"/>
        </a:p>
      </dgm:t>
    </dgm:pt>
    <dgm:pt modelId="{75D9A0B8-CB80-4245-A44B-BB6EF3113644}">
      <dgm:prSet/>
      <dgm:spPr/>
      <dgm:t>
        <a:bodyPr/>
        <a:lstStyle/>
        <a:p>
          <a:r>
            <a:rPr lang="ja-JP" altLang="en-US" smtClean="0"/>
            <a:t>バーコードだけでなく画像認識に対応等</a:t>
          </a:r>
          <a:endParaRPr lang="en-US" altLang="ja-JP"/>
        </a:p>
      </dgm:t>
    </dgm:pt>
    <dgm:pt modelId="{45D00741-C5CD-4A6C-AB28-EAF6A0F85F0A}" type="parTrans" cxnId="{C835DCDF-E823-46C7-9827-8C7950A0FF0B}">
      <dgm:prSet/>
      <dgm:spPr/>
      <dgm:t>
        <a:bodyPr/>
        <a:lstStyle/>
        <a:p>
          <a:endParaRPr kumimoji="1" lang="ja-JP" altLang="en-US"/>
        </a:p>
      </dgm:t>
    </dgm:pt>
    <dgm:pt modelId="{7A614598-67DC-43EA-AF54-44370366B1B4}" type="sibTrans" cxnId="{C835DCDF-E823-46C7-9827-8C7950A0FF0B}">
      <dgm:prSet/>
      <dgm:spPr/>
      <dgm:t>
        <a:bodyPr/>
        <a:lstStyle/>
        <a:p>
          <a:endParaRPr kumimoji="1" lang="ja-JP" altLang="en-US"/>
        </a:p>
      </dgm:t>
    </dgm:pt>
    <dgm:pt modelId="{BA5A3BE7-0B20-4C8F-AEBC-FE7E8955CE8D}">
      <dgm:prSet/>
      <dgm:spPr/>
      <dgm:t>
        <a:bodyPr/>
        <a:lstStyle/>
        <a:p>
          <a:r>
            <a:rPr lang="ja-JP" altLang="en-US" smtClean="0"/>
            <a:t>画像ＤＢが改良され続け、精度が上がっていく</a:t>
          </a:r>
          <a:endParaRPr lang="en-US" altLang="ja-JP"/>
        </a:p>
      </dgm:t>
    </dgm:pt>
    <dgm:pt modelId="{784F0B54-3887-4D41-89DE-4DDFBD2AF905}" type="parTrans" cxnId="{8C6793BB-1101-4F7A-9C3F-4EB6F2F16713}">
      <dgm:prSet/>
      <dgm:spPr/>
      <dgm:t>
        <a:bodyPr/>
        <a:lstStyle/>
        <a:p>
          <a:endParaRPr kumimoji="1" lang="ja-JP" altLang="en-US"/>
        </a:p>
      </dgm:t>
    </dgm:pt>
    <dgm:pt modelId="{676F43D6-988A-4BEC-95CC-7EE4FA553C1E}" type="sibTrans" cxnId="{8C6793BB-1101-4F7A-9C3F-4EB6F2F16713}">
      <dgm:prSet/>
      <dgm:spPr/>
      <dgm:t>
        <a:bodyPr/>
        <a:lstStyle/>
        <a:p>
          <a:endParaRPr kumimoji="1" lang="ja-JP" altLang="en-US"/>
        </a:p>
      </dgm:t>
    </dgm:pt>
    <dgm:pt modelId="{C468C290-9EAA-47B4-86FF-8EB7F279C9BA}">
      <dgm:prSet/>
      <dgm:spPr/>
      <dgm:t>
        <a:bodyPr/>
        <a:lstStyle/>
        <a:p>
          <a:r>
            <a:rPr lang="ja-JP" altLang="en-US" smtClean="0"/>
            <a:t>キャッシュレス決済と組み合わせることにより運用・保守が簡単</a:t>
          </a:r>
          <a:endParaRPr lang="en-US" altLang="ja-JP" dirty="0"/>
        </a:p>
      </dgm:t>
    </dgm:pt>
    <dgm:pt modelId="{4E507F8A-C1A6-43DC-B589-A948BEE5489E}" type="parTrans" cxnId="{A299A909-9E9C-4165-8102-9FE23917E15C}">
      <dgm:prSet/>
      <dgm:spPr/>
      <dgm:t>
        <a:bodyPr/>
        <a:lstStyle/>
        <a:p>
          <a:endParaRPr kumimoji="1" lang="ja-JP" altLang="en-US"/>
        </a:p>
      </dgm:t>
    </dgm:pt>
    <dgm:pt modelId="{B5479399-6796-4752-9B00-E2D6EBCC79EE}" type="sibTrans" cxnId="{A299A909-9E9C-4165-8102-9FE23917E15C}">
      <dgm:prSet/>
      <dgm:spPr/>
      <dgm:t>
        <a:bodyPr/>
        <a:lstStyle/>
        <a:p>
          <a:endParaRPr kumimoji="1" lang="ja-JP" altLang="en-US"/>
        </a:p>
      </dgm:t>
    </dgm:pt>
    <dgm:pt modelId="{A1EE6C7B-74CE-4E70-A831-0ACB9ABC9D69}" type="pres">
      <dgm:prSet presAssocID="{AB44A337-FEB0-4AE8-82AB-5FF9C02FD74D}" presName="Name0" presStyleCnt="0">
        <dgm:presLayoutVars>
          <dgm:dir/>
          <dgm:animLvl val="lvl"/>
          <dgm:resizeHandles val="exact"/>
        </dgm:presLayoutVars>
      </dgm:prSet>
      <dgm:spPr/>
      <dgm:t>
        <a:bodyPr/>
        <a:lstStyle/>
        <a:p>
          <a:endParaRPr kumimoji="1" lang="ja-JP" altLang="en-US"/>
        </a:p>
      </dgm:t>
    </dgm:pt>
    <dgm:pt modelId="{69536E63-079F-4151-B331-9C98663BB73E}" type="pres">
      <dgm:prSet presAssocID="{58EFBA93-8468-4A2D-BED2-63BF539B0542}" presName="composite" presStyleCnt="0"/>
      <dgm:spPr/>
    </dgm:pt>
    <dgm:pt modelId="{B81DBDE9-7BDE-461D-9FCA-6AA1A53F3A69}" type="pres">
      <dgm:prSet presAssocID="{58EFBA93-8468-4A2D-BED2-63BF539B0542}" presName="parTx" presStyleLbl="alignNode1" presStyleIdx="0" presStyleCnt="3">
        <dgm:presLayoutVars>
          <dgm:chMax val="0"/>
          <dgm:chPref val="0"/>
          <dgm:bulletEnabled val="1"/>
        </dgm:presLayoutVars>
      </dgm:prSet>
      <dgm:spPr/>
      <dgm:t>
        <a:bodyPr/>
        <a:lstStyle/>
        <a:p>
          <a:endParaRPr kumimoji="1" lang="ja-JP" altLang="en-US"/>
        </a:p>
      </dgm:t>
    </dgm:pt>
    <dgm:pt modelId="{6B09F810-FD4D-47E3-87E5-39C47C9912B3}" type="pres">
      <dgm:prSet presAssocID="{58EFBA93-8468-4A2D-BED2-63BF539B0542}" presName="desTx" presStyleLbl="alignAccFollowNode1" presStyleIdx="0" presStyleCnt="3">
        <dgm:presLayoutVars>
          <dgm:bulletEnabled val="1"/>
        </dgm:presLayoutVars>
      </dgm:prSet>
      <dgm:spPr/>
      <dgm:t>
        <a:bodyPr/>
        <a:lstStyle/>
        <a:p>
          <a:endParaRPr kumimoji="1" lang="ja-JP" altLang="en-US"/>
        </a:p>
      </dgm:t>
    </dgm:pt>
    <dgm:pt modelId="{6A301C48-BDA6-4771-A326-943F34F42DF8}" type="pres">
      <dgm:prSet presAssocID="{E3C42EA2-3471-415B-966A-9A3089AB9066}" presName="space" presStyleCnt="0"/>
      <dgm:spPr/>
    </dgm:pt>
    <dgm:pt modelId="{A0C8F345-2AA4-49F7-8215-7851BB492676}" type="pres">
      <dgm:prSet presAssocID="{12F917DB-8FA1-4D31-8996-C00CDC1F60FB}" presName="composite" presStyleCnt="0"/>
      <dgm:spPr/>
    </dgm:pt>
    <dgm:pt modelId="{26BF4887-A64A-40CE-A00B-487524EC5167}" type="pres">
      <dgm:prSet presAssocID="{12F917DB-8FA1-4D31-8996-C00CDC1F60FB}" presName="parTx" presStyleLbl="alignNode1" presStyleIdx="1" presStyleCnt="3">
        <dgm:presLayoutVars>
          <dgm:chMax val="0"/>
          <dgm:chPref val="0"/>
          <dgm:bulletEnabled val="1"/>
        </dgm:presLayoutVars>
      </dgm:prSet>
      <dgm:spPr/>
      <dgm:t>
        <a:bodyPr/>
        <a:lstStyle/>
        <a:p>
          <a:endParaRPr kumimoji="1" lang="ja-JP" altLang="en-US"/>
        </a:p>
      </dgm:t>
    </dgm:pt>
    <dgm:pt modelId="{5E302172-FE02-4FE2-B4DE-C26D0D67F068}" type="pres">
      <dgm:prSet presAssocID="{12F917DB-8FA1-4D31-8996-C00CDC1F60FB}" presName="desTx" presStyleLbl="alignAccFollowNode1" presStyleIdx="1" presStyleCnt="3">
        <dgm:presLayoutVars>
          <dgm:bulletEnabled val="1"/>
        </dgm:presLayoutVars>
      </dgm:prSet>
      <dgm:spPr/>
      <dgm:t>
        <a:bodyPr/>
        <a:lstStyle/>
        <a:p>
          <a:endParaRPr kumimoji="1" lang="ja-JP" altLang="en-US"/>
        </a:p>
      </dgm:t>
    </dgm:pt>
    <dgm:pt modelId="{54D32869-0E6C-40EF-9246-5570C45CFB05}" type="pres">
      <dgm:prSet presAssocID="{FB419318-9916-4931-B215-BC2A31695675}" presName="space" presStyleCnt="0"/>
      <dgm:spPr/>
    </dgm:pt>
    <dgm:pt modelId="{4483A573-AF40-499E-8F76-56C465B3CB46}" type="pres">
      <dgm:prSet presAssocID="{2C197D2D-803D-466D-AB0F-C68F4258475B}" presName="composite" presStyleCnt="0"/>
      <dgm:spPr/>
    </dgm:pt>
    <dgm:pt modelId="{F7C87837-AAB1-4F21-9E1F-5D4716418B23}" type="pres">
      <dgm:prSet presAssocID="{2C197D2D-803D-466D-AB0F-C68F4258475B}" presName="parTx" presStyleLbl="alignNode1" presStyleIdx="2" presStyleCnt="3">
        <dgm:presLayoutVars>
          <dgm:chMax val="0"/>
          <dgm:chPref val="0"/>
          <dgm:bulletEnabled val="1"/>
        </dgm:presLayoutVars>
      </dgm:prSet>
      <dgm:spPr/>
      <dgm:t>
        <a:bodyPr/>
        <a:lstStyle/>
        <a:p>
          <a:endParaRPr kumimoji="1" lang="ja-JP" altLang="en-US"/>
        </a:p>
      </dgm:t>
    </dgm:pt>
    <dgm:pt modelId="{1E285AB9-ECA4-4EEF-AB8D-896D7CA18A90}" type="pres">
      <dgm:prSet presAssocID="{2C197D2D-803D-466D-AB0F-C68F4258475B}" presName="desTx" presStyleLbl="alignAccFollowNode1" presStyleIdx="2" presStyleCnt="3">
        <dgm:presLayoutVars>
          <dgm:bulletEnabled val="1"/>
        </dgm:presLayoutVars>
      </dgm:prSet>
      <dgm:spPr/>
      <dgm:t>
        <a:bodyPr/>
        <a:lstStyle/>
        <a:p>
          <a:endParaRPr kumimoji="1" lang="ja-JP" altLang="en-US"/>
        </a:p>
      </dgm:t>
    </dgm:pt>
  </dgm:ptLst>
  <dgm:cxnLst>
    <dgm:cxn modelId="{AEF65615-9762-4A19-8466-D4E920485287}" srcId="{58EFBA93-8468-4A2D-BED2-63BF539B0542}" destId="{B6EC2B33-6CA1-441D-AEB8-3C5FF384B53D}" srcOrd="1" destOrd="0" parTransId="{2DDD7A85-5606-4E59-ADC7-5BC2E7956B4A}" sibTransId="{E964E300-E5DA-4DA7-9311-BAF26A4C5F04}"/>
    <dgm:cxn modelId="{23C79B61-DA43-4C9D-BC51-A30CFB36FA38}" type="presOf" srcId="{BA5A3BE7-0B20-4C8F-AEBC-FE7E8955CE8D}" destId="{1E285AB9-ECA4-4EEF-AB8D-896D7CA18A90}" srcOrd="0" destOrd="2" presId="urn:microsoft.com/office/officeart/2005/8/layout/hList1"/>
    <dgm:cxn modelId="{8C6793BB-1101-4F7A-9C3F-4EB6F2F16713}" srcId="{3F9EF1EA-054D-49EE-8696-F968411FBDEA}" destId="{BA5A3BE7-0B20-4C8F-AEBC-FE7E8955CE8D}" srcOrd="1" destOrd="0" parTransId="{784F0B54-3887-4D41-89DE-4DDFBD2AF905}" sibTransId="{676F43D6-988A-4BEC-95CC-7EE4FA553C1E}"/>
    <dgm:cxn modelId="{ED767CAD-9DFF-4A8A-A161-55BA46985197}" type="presOf" srcId="{E54338FA-B881-4008-BA7A-4179ABFCD880}" destId="{6B09F810-FD4D-47E3-87E5-39C47C9912B3}" srcOrd="0" destOrd="2" presId="urn:microsoft.com/office/officeart/2005/8/layout/hList1"/>
    <dgm:cxn modelId="{FED99F71-9EEB-4636-852D-EED94DAF2E95}" srcId="{58EFBA93-8468-4A2D-BED2-63BF539B0542}" destId="{D581EA26-CF65-4CF6-B4FF-BE3D5F53B6DB}" srcOrd="0" destOrd="0" parTransId="{FA624D80-320B-4D18-AE79-C8D5B1C802C6}" sibTransId="{D4B57FF8-CE96-4B97-9F0B-82308968B7A6}"/>
    <dgm:cxn modelId="{D1FF28B5-A540-47B9-84D1-7C13B410130E}" type="presOf" srcId="{AB44A337-FEB0-4AE8-82AB-5FF9C02FD74D}" destId="{A1EE6C7B-74CE-4E70-A831-0ACB9ABC9D69}" srcOrd="0" destOrd="0" presId="urn:microsoft.com/office/officeart/2005/8/layout/hList1"/>
    <dgm:cxn modelId="{50358941-B123-4782-8938-6731B2E7A74D}" type="presOf" srcId="{3EF7E431-02C1-4454-8071-A59A4211CD7A}" destId="{6B09F810-FD4D-47E3-87E5-39C47C9912B3}" srcOrd="0" destOrd="5" presId="urn:microsoft.com/office/officeart/2005/8/layout/hList1"/>
    <dgm:cxn modelId="{BD435C3E-8E7D-4AA3-930E-4B9A16A4377B}" type="presOf" srcId="{37203E41-B2E0-421B-8164-C09B76FAC685}" destId="{5E302172-FE02-4FE2-B4DE-C26D0D67F068}" srcOrd="0" destOrd="0" presId="urn:microsoft.com/office/officeart/2005/8/layout/hList1"/>
    <dgm:cxn modelId="{B451A67D-808F-40A6-9157-8B5452BEF651}" type="presOf" srcId="{2C197D2D-803D-466D-AB0F-C68F4258475B}" destId="{F7C87837-AAB1-4F21-9E1F-5D4716418B23}" srcOrd="0" destOrd="0" presId="urn:microsoft.com/office/officeart/2005/8/layout/hList1"/>
    <dgm:cxn modelId="{1AE49D89-1304-44E2-8FFE-2EE57DCC2D72}" srcId="{58EFBA93-8468-4A2D-BED2-63BF539B0542}" destId="{E54338FA-B881-4008-BA7A-4179ABFCD880}" srcOrd="2" destOrd="0" parTransId="{123EBEAA-0421-4A4F-BB16-C160841EB588}" sibTransId="{2891ABF9-2355-4F55-AB5E-BB20348FF3A3}"/>
    <dgm:cxn modelId="{656E03AA-0A51-483A-A593-5770A9D5017B}" srcId="{AB44A337-FEB0-4AE8-82AB-5FF9C02FD74D}" destId="{12F917DB-8FA1-4D31-8996-C00CDC1F60FB}" srcOrd="1" destOrd="0" parTransId="{BD31AD61-3A63-44D4-8BCA-037F25D9C9AA}" sibTransId="{FB419318-9916-4931-B215-BC2A31695675}"/>
    <dgm:cxn modelId="{8FA829B2-FCA5-4604-BC8E-13D7CE745A4D}" type="presOf" srcId="{757B9308-1459-4629-AF0C-966B09D516FC}" destId="{6B09F810-FD4D-47E3-87E5-39C47C9912B3}" srcOrd="0" destOrd="3" presId="urn:microsoft.com/office/officeart/2005/8/layout/hList1"/>
    <dgm:cxn modelId="{7AFF428F-28DF-43AE-8815-1159BBBA722D}" srcId="{12F917DB-8FA1-4D31-8996-C00CDC1F60FB}" destId="{4C34DBBD-1F5C-4C85-AC98-9775D4C00AAA}" srcOrd="1" destOrd="0" parTransId="{3E600524-FAB7-495A-A1EE-219BA0983ECA}" sibTransId="{CEFD4EBF-A645-4AAA-92B7-73F4DB73775A}"/>
    <dgm:cxn modelId="{DC948573-7888-4706-AAFE-621791E15788}" type="presOf" srcId="{58EFBA93-8468-4A2D-BED2-63BF539B0542}" destId="{B81DBDE9-7BDE-461D-9FCA-6AA1A53F3A69}" srcOrd="0" destOrd="0" presId="urn:microsoft.com/office/officeart/2005/8/layout/hList1"/>
    <dgm:cxn modelId="{33F04549-7226-4AD8-8D08-1EFCDD370195}" srcId="{AB44A337-FEB0-4AE8-82AB-5FF9C02FD74D}" destId="{58EFBA93-8468-4A2D-BED2-63BF539B0542}" srcOrd="0" destOrd="0" parTransId="{ED5AE595-505D-43B7-9CB3-D65CC624B910}" sibTransId="{E3C42EA2-3471-415B-966A-9A3089AB9066}"/>
    <dgm:cxn modelId="{5366FDAF-BFC7-4BE7-9E05-04759F6800AA}" srcId="{AB44A337-FEB0-4AE8-82AB-5FF9C02FD74D}" destId="{2C197D2D-803D-466D-AB0F-C68F4258475B}" srcOrd="2" destOrd="0" parTransId="{0307BF4D-2B3F-4AA7-A778-744AEF4A72B6}" sibTransId="{620C5C2A-7A65-40C6-99FE-AA6EB95D33EB}"/>
    <dgm:cxn modelId="{F8FF7C18-5EB6-473C-AEA2-7D92C732B221}" type="presOf" srcId="{75D9A0B8-CB80-4245-A44B-BB6EF3113644}" destId="{1E285AB9-ECA4-4EEF-AB8D-896D7CA18A90}" srcOrd="0" destOrd="1" presId="urn:microsoft.com/office/officeart/2005/8/layout/hList1"/>
    <dgm:cxn modelId="{E9E7E074-A2C8-480C-A695-38AD315CB395}" type="presOf" srcId="{4C34DBBD-1F5C-4C85-AC98-9775D4C00AAA}" destId="{5E302172-FE02-4FE2-B4DE-C26D0D67F068}" srcOrd="0" destOrd="1" presId="urn:microsoft.com/office/officeart/2005/8/layout/hList1"/>
    <dgm:cxn modelId="{A299A909-9E9C-4165-8102-9FE23917E15C}" srcId="{2C197D2D-803D-466D-AB0F-C68F4258475B}" destId="{C468C290-9EAA-47B4-86FF-8EB7F279C9BA}" srcOrd="1" destOrd="0" parTransId="{4E507F8A-C1A6-43DC-B589-A948BEE5489E}" sibTransId="{B5479399-6796-4752-9B00-E2D6EBCC79EE}"/>
    <dgm:cxn modelId="{7DC3AE75-E398-4423-858B-C70D30C50174}" type="presOf" srcId="{12F917DB-8FA1-4D31-8996-C00CDC1F60FB}" destId="{26BF4887-A64A-40CE-A00B-487524EC5167}" srcOrd="0" destOrd="0" presId="urn:microsoft.com/office/officeart/2005/8/layout/hList1"/>
    <dgm:cxn modelId="{2322A090-EA98-4AB2-8D2F-DBBBFD5CF960}" type="presOf" srcId="{F6698F96-7ADF-483A-BAF7-913D2259AF02}" destId="{6B09F810-FD4D-47E3-87E5-39C47C9912B3}" srcOrd="0" destOrd="4" presId="urn:microsoft.com/office/officeart/2005/8/layout/hList1"/>
    <dgm:cxn modelId="{4289988A-6BCF-4A51-9589-DFCE17543665}" srcId="{2C197D2D-803D-466D-AB0F-C68F4258475B}" destId="{3F9EF1EA-054D-49EE-8696-F968411FBDEA}" srcOrd="0" destOrd="0" parTransId="{9F51A2D8-72DF-4400-8DE2-87AEF8A34FC9}" sibTransId="{29D9ADC2-A74A-4CE2-A626-9E1B1C18F67A}"/>
    <dgm:cxn modelId="{B941E0E8-DE9B-4A15-8F9E-9A9441D2FD31}" srcId="{58EFBA93-8468-4A2D-BED2-63BF539B0542}" destId="{3EF7E431-02C1-4454-8071-A59A4211CD7A}" srcOrd="5" destOrd="0" parTransId="{183DCBE1-5989-4E59-9122-1E12293BB711}" sibTransId="{0B0F1007-D9D8-4BD5-B84D-ABDC1015BCFE}"/>
    <dgm:cxn modelId="{5505274D-08A0-44EF-A862-623B250BF834}" srcId="{58EFBA93-8468-4A2D-BED2-63BF539B0542}" destId="{757B9308-1459-4629-AF0C-966B09D516FC}" srcOrd="3" destOrd="0" parTransId="{AB2824AE-5D09-442C-B863-C610F936D518}" sibTransId="{AAEFB33F-A5EC-458D-961E-B1FA05DB0D45}"/>
    <dgm:cxn modelId="{E073717B-AC96-499C-B14D-7223738BE9B4}" type="presOf" srcId="{B6EC2B33-6CA1-441D-AEB8-3C5FF384B53D}" destId="{6B09F810-FD4D-47E3-87E5-39C47C9912B3}" srcOrd="0" destOrd="1" presId="urn:microsoft.com/office/officeart/2005/8/layout/hList1"/>
    <dgm:cxn modelId="{70CE7AD6-D78F-43D9-8243-338E20C6F07D}" type="presOf" srcId="{C468C290-9EAA-47B4-86FF-8EB7F279C9BA}" destId="{1E285AB9-ECA4-4EEF-AB8D-896D7CA18A90}" srcOrd="0" destOrd="3" presId="urn:microsoft.com/office/officeart/2005/8/layout/hList1"/>
    <dgm:cxn modelId="{C835DCDF-E823-46C7-9827-8C7950A0FF0B}" srcId="{3F9EF1EA-054D-49EE-8696-F968411FBDEA}" destId="{75D9A0B8-CB80-4245-A44B-BB6EF3113644}" srcOrd="0" destOrd="0" parTransId="{45D00741-C5CD-4A6C-AB28-EAF6A0F85F0A}" sibTransId="{7A614598-67DC-43EA-AF54-44370366B1B4}"/>
    <dgm:cxn modelId="{8AD43404-E237-4FD9-A6C6-5966CE08C67F}" srcId="{12F917DB-8FA1-4D31-8996-C00CDC1F60FB}" destId="{37203E41-B2E0-421B-8164-C09B76FAC685}" srcOrd="0" destOrd="0" parTransId="{72C5B154-06C8-4CF7-A690-4FB8FA7BCD55}" sibTransId="{8A234DC6-2D35-47B7-B4D4-5C3E0D32D208}"/>
    <dgm:cxn modelId="{80FC6FB9-E15B-47C4-AAE3-A624EB3D4246}" type="presOf" srcId="{D581EA26-CF65-4CF6-B4FF-BE3D5F53B6DB}" destId="{6B09F810-FD4D-47E3-87E5-39C47C9912B3}" srcOrd="0" destOrd="0" presId="urn:microsoft.com/office/officeart/2005/8/layout/hList1"/>
    <dgm:cxn modelId="{91E72E69-1C80-48B8-899B-A2A1EEF34B70}" srcId="{58EFBA93-8468-4A2D-BED2-63BF539B0542}" destId="{F6698F96-7ADF-483A-BAF7-913D2259AF02}" srcOrd="4" destOrd="0" parTransId="{3D1C5066-91C2-48E0-9E5D-4D898255AEC1}" sibTransId="{5836481D-FB5D-4EDF-9F6C-942EBFFA8333}"/>
    <dgm:cxn modelId="{DAEFF341-D192-4C8D-9512-5BC3612C58F4}" type="presOf" srcId="{3F9EF1EA-054D-49EE-8696-F968411FBDEA}" destId="{1E285AB9-ECA4-4EEF-AB8D-896D7CA18A90}" srcOrd="0" destOrd="0" presId="urn:microsoft.com/office/officeart/2005/8/layout/hList1"/>
    <dgm:cxn modelId="{8C8FDB1C-6D11-4FE6-9B40-CF47FE74C432}" type="presParOf" srcId="{A1EE6C7B-74CE-4E70-A831-0ACB9ABC9D69}" destId="{69536E63-079F-4151-B331-9C98663BB73E}" srcOrd="0" destOrd="0" presId="urn:microsoft.com/office/officeart/2005/8/layout/hList1"/>
    <dgm:cxn modelId="{0344C940-C69B-4258-99D9-0088A32A3424}" type="presParOf" srcId="{69536E63-079F-4151-B331-9C98663BB73E}" destId="{B81DBDE9-7BDE-461D-9FCA-6AA1A53F3A69}" srcOrd="0" destOrd="0" presId="urn:microsoft.com/office/officeart/2005/8/layout/hList1"/>
    <dgm:cxn modelId="{4C2D1753-5C6E-4D27-B74C-BCF67AD87304}" type="presParOf" srcId="{69536E63-079F-4151-B331-9C98663BB73E}" destId="{6B09F810-FD4D-47E3-87E5-39C47C9912B3}" srcOrd="1" destOrd="0" presId="urn:microsoft.com/office/officeart/2005/8/layout/hList1"/>
    <dgm:cxn modelId="{4994754C-B51C-48C0-81C7-A825C20A1784}" type="presParOf" srcId="{A1EE6C7B-74CE-4E70-A831-0ACB9ABC9D69}" destId="{6A301C48-BDA6-4771-A326-943F34F42DF8}" srcOrd="1" destOrd="0" presId="urn:microsoft.com/office/officeart/2005/8/layout/hList1"/>
    <dgm:cxn modelId="{ED9BCC14-6281-48B2-96F3-E49B1E69B2D8}" type="presParOf" srcId="{A1EE6C7B-74CE-4E70-A831-0ACB9ABC9D69}" destId="{A0C8F345-2AA4-49F7-8215-7851BB492676}" srcOrd="2" destOrd="0" presId="urn:microsoft.com/office/officeart/2005/8/layout/hList1"/>
    <dgm:cxn modelId="{1FC4188F-A492-4BE6-B85B-128124E6051F}" type="presParOf" srcId="{A0C8F345-2AA4-49F7-8215-7851BB492676}" destId="{26BF4887-A64A-40CE-A00B-487524EC5167}" srcOrd="0" destOrd="0" presId="urn:microsoft.com/office/officeart/2005/8/layout/hList1"/>
    <dgm:cxn modelId="{E615F589-9FF8-46A4-8D9D-F4F7C499D2DE}" type="presParOf" srcId="{A0C8F345-2AA4-49F7-8215-7851BB492676}" destId="{5E302172-FE02-4FE2-B4DE-C26D0D67F068}" srcOrd="1" destOrd="0" presId="urn:microsoft.com/office/officeart/2005/8/layout/hList1"/>
    <dgm:cxn modelId="{001D8D97-CED2-4A46-A015-05128441DEF3}" type="presParOf" srcId="{A1EE6C7B-74CE-4E70-A831-0ACB9ABC9D69}" destId="{54D32869-0E6C-40EF-9246-5570C45CFB05}" srcOrd="3" destOrd="0" presId="urn:microsoft.com/office/officeart/2005/8/layout/hList1"/>
    <dgm:cxn modelId="{7593158C-08A1-4657-9018-74864EA79225}" type="presParOf" srcId="{A1EE6C7B-74CE-4E70-A831-0ACB9ABC9D69}" destId="{4483A573-AF40-499E-8F76-56C465B3CB46}" srcOrd="4" destOrd="0" presId="urn:microsoft.com/office/officeart/2005/8/layout/hList1"/>
    <dgm:cxn modelId="{47E1AEE4-1F5D-4DD3-9D76-4D8CAF168102}" type="presParOf" srcId="{4483A573-AF40-499E-8F76-56C465B3CB46}" destId="{F7C87837-AAB1-4F21-9E1F-5D4716418B23}" srcOrd="0" destOrd="0" presId="urn:microsoft.com/office/officeart/2005/8/layout/hList1"/>
    <dgm:cxn modelId="{156A7756-A40B-46AC-9376-C0C7A1B632BA}" type="presParOf" srcId="{4483A573-AF40-499E-8F76-56C465B3CB46}" destId="{1E285AB9-ECA4-4EEF-AB8D-896D7CA18A9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DBDE9-7BDE-461D-9FCA-6AA1A53F3A69}">
      <dsp:nvSpPr>
        <dsp:cNvPr id="0" name=""/>
        <dsp:cNvSpPr/>
      </dsp:nvSpPr>
      <dsp:spPr>
        <a:xfrm>
          <a:off x="3143" y="41924"/>
          <a:ext cx="3064668"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kumimoji="1" lang="ja-JP" altLang="en-US" sz="2100" kern="1200" smtClean="0"/>
            <a:t>お店</a:t>
          </a:r>
          <a:endParaRPr kumimoji="1" lang="ja-JP" altLang="en-US" sz="2100" kern="1200"/>
        </a:p>
      </dsp:txBody>
      <dsp:txXfrm>
        <a:off x="3143" y="41924"/>
        <a:ext cx="3064668" cy="604800"/>
      </dsp:txXfrm>
    </dsp:sp>
    <dsp:sp modelId="{6B09F810-FD4D-47E3-87E5-39C47C9912B3}">
      <dsp:nvSpPr>
        <dsp:cNvPr id="0" name=""/>
        <dsp:cNvSpPr/>
      </dsp:nvSpPr>
      <dsp:spPr>
        <a:xfrm>
          <a:off x="3143" y="646724"/>
          <a:ext cx="3064668" cy="391445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ja-JP" altLang="en-US" sz="2100" kern="1200" smtClean="0"/>
            <a:t>人件費の節約</a:t>
          </a:r>
          <a:endParaRPr kumimoji="1" lang="ja-JP" altLang="en-US" sz="2100" kern="1200"/>
        </a:p>
        <a:p>
          <a:pPr marL="228600" lvl="1" indent="-228600" algn="l" defTabSz="933450">
            <a:lnSpc>
              <a:spcPct val="90000"/>
            </a:lnSpc>
            <a:spcBef>
              <a:spcPct val="0"/>
            </a:spcBef>
            <a:spcAft>
              <a:spcPct val="15000"/>
            </a:spcAft>
            <a:buChar char="••"/>
          </a:pPr>
          <a:r>
            <a:rPr lang="ja-JP" altLang="en-US" sz="2100" kern="1200" smtClean="0"/>
            <a:t>レジ本体代の節約</a:t>
          </a:r>
          <a:endParaRPr lang="en-US" altLang="ja-JP" sz="2100" kern="1200"/>
        </a:p>
        <a:p>
          <a:pPr marL="228600" lvl="1" indent="-228600" algn="l" defTabSz="933450">
            <a:lnSpc>
              <a:spcPct val="90000"/>
            </a:lnSpc>
            <a:spcBef>
              <a:spcPct val="0"/>
            </a:spcBef>
            <a:spcAft>
              <a:spcPct val="15000"/>
            </a:spcAft>
            <a:buChar char="••"/>
          </a:pPr>
          <a:r>
            <a:rPr lang="ja-JP" altLang="en-US" sz="2100" kern="1200" spc="-150" smtClean="0"/>
            <a:t>客層</a:t>
          </a:r>
          <a:r>
            <a:rPr lang="ja-JP" altLang="en-US" sz="2100" kern="1200" smtClean="0"/>
            <a:t>や買った</a:t>
          </a:r>
          <a:r>
            <a:rPr lang="ja-JP" altLang="en-US" sz="2100" kern="1200" spc="-150" smtClean="0"/>
            <a:t>商品</a:t>
          </a:r>
          <a:r>
            <a:rPr lang="ja-JP" altLang="en-US" sz="2100" kern="1200" smtClean="0"/>
            <a:t>などの</a:t>
          </a:r>
          <a:r>
            <a:rPr lang="ja-JP" altLang="en-US" sz="2100" kern="1200" spc="-150" smtClean="0"/>
            <a:t>情報収集</a:t>
          </a:r>
          <a:endParaRPr lang="en-US" altLang="ja-JP" sz="2100" kern="1200" spc="-150"/>
        </a:p>
        <a:p>
          <a:pPr marL="228600" lvl="1" indent="-228600" algn="l" defTabSz="933450">
            <a:lnSpc>
              <a:spcPct val="90000"/>
            </a:lnSpc>
            <a:spcBef>
              <a:spcPct val="0"/>
            </a:spcBef>
            <a:spcAft>
              <a:spcPct val="15000"/>
            </a:spcAft>
            <a:buChar char="••"/>
          </a:pPr>
          <a:r>
            <a:rPr lang="ja-JP" altLang="en-US" sz="2100" kern="1200" smtClean="0"/>
            <a:t>回転率が上がる</a:t>
          </a:r>
          <a:endParaRPr lang="en-US" altLang="ja-JP" sz="2100" kern="1200"/>
        </a:p>
        <a:p>
          <a:pPr marL="228600" lvl="1" indent="-228600" algn="l" defTabSz="933450">
            <a:lnSpc>
              <a:spcPct val="90000"/>
            </a:lnSpc>
            <a:spcBef>
              <a:spcPct val="0"/>
            </a:spcBef>
            <a:spcAft>
              <a:spcPct val="15000"/>
            </a:spcAft>
            <a:buChar char="••"/>
          </a:pPr>
          <a:r>
            <a:rPr lang="ja-JP" altLang="en-US" sz="2100" kern="1200" smtClean="0"/>
            <a:t>店のスペースを有効活用できる</a:t>
          </a:r>
          <a:endParaRPr lang="en-US" altLang="ja-JP" sz="2100" kern="1200"/>
        </a:p>
        <a:p>
          <a:pPr marL="228600" lvl="1" indent="-228600" algn="l" defTabSz="933450">
            <a:lnSpc>
              <a:spcPct val="90000"/>
            </a:lnSpc>
            <a:spcBef>
              <a:spcPct val="0"/>
            </a:spcBef>
            <a:spcAft>
              <a:spcPct val="15000"/>
            </a:spcAft>
            <a:buChar char="••"/>
          </a:pPr>
          <a:r>
            <a:rPr lang="ja-JP" altLang="en-US" sz="2100" kern="1200" smtClean="0"/>
            <a:t>初期投資が少なく済む</a:t>
          </a:r>
          <a:endParaRPr lang="ja-JP" altLang="en-US" sz="2100" kern="1200" dirty="0"/>
        </a:p>
      </dsp:txBody>
      <dsp:txXfrm>
        <a:off x="3143" y="646724"/>
        <a:ext cx="3064668" cy="3914455"/>
      </dsp:txXfrm>
    </dsp:sp>
    <dsp:sp modelId="{26BF4887-A64A-40CE-A00B-487524EC5167}">
      <dsp:nvSpPr>
        <dsp:cNvPr id="0" name=""/>
        <dsp:cNvSpPr/>
      </dsp:nvSpPr>
      <dsp:spPr>
        <a:xfrm>
          <a:off x="3496865" y="41924"/>
          <a:ext cx="3064668"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kumimoji="1" lang="ja-JP" altLang="en-US" sz="2100" kern="1200" smtClean="0"/>
            <a:t>お客様</a:t>
          </a:r>
          <a:endParaRPr kumimoji="1" lang="ja-JP" altLang="en-US" sz="2100" kern="1200"/>
        </a:p>
      </dsp:txBody>
      <dsp:txXfrm>
        <a:off x="3496865" y="41924"/>
        <a:ext cx="3064668" cy="604800"/>
      </dsp:txXfrm>
    </dsp:sp>
    <dsp:sp modelId="{5E302172-FE02-4FE2-B4DE-C26D0D67F068}">
      <dsp:nvSpPr>
        <dsp:cNvPr id="0" name=""/>
        <dsp:cNvSpPr/>
      </dsp:nvSpPr>
      <dsp:spPr>
        <a:xfrm>
          <a:off x="3496865" y="646724"/>
          <a:ext cx="3064668" cy="391445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ja-JP" altLang="en-US" sz="2100" kern="1200" smtClean="0"/>
            <a:t>決済にかかる時間の短縮</a:t>
          </a:r>
          <a:endParaRPr kumimoji="1" lang="ja-JP" altLang="en-US" sz="2100" kern="1200"/>
        </a:p>
        <a:p>
          <a:pPr marL="228600" lvl="1" indent="-228600" algn="l" defTabSz="933450">
            <a:lnSpc>
              <a:spcPct val="90000"/>
            </a:lnSpc>
            <a:spcBef>
              <a:spcPct val="0"/>
            </a:spcBef>
            <a:spcAft>
              <a:spcPct val="15000"/>
            </a:spcAft>
            <a:buChar char="••"/>
          </a:pPr>
          <a:r>
            <a:rPr lang="ja-JP" altLang="en-US" sz="2100" kern="1200" smtClean="0"/>
            <a:t>袋詰めの手間の削減</a:t>
          </a:r>
          <a:endParaRPr lang="en-US" altLang="ja-JP" sz="2100" kern="1200"/>
        </a:p>
      </dsp:txBody>
      <dsp:txXfrm>
        <a:off x="3496865" y="646724"/>
        <a:ext cx="3064668" cy="3914455"/>
      </dsp:txXfrm>
    </dsp:sp>
    <dsp:sp modelId="{F7C87837-AAB1-4F21-9E1F-5D4716418B23}">
      <dsp:nvSpPr>
        <dsp:cNvPr id="0" name=""/>
        <dsp:cNvSpPr/>
      </dsp:nvSpPr>
      <dsp:spPr>
        <a:xfrm>
          <a:off x="6990588" y="41924"/>
          <a:ext cx="3064668" cy="604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kumimoji="1" lang="ja-JP" altLang="en-US" sz="2100" kern="1200" smtClean="0"/>
            <a:t>製作側</a:t>
          </a:r>
          <a:endParaRPr kumimoji="1" lang="ja-JP" altLang="en-US" sz="2100" kern="1200"/>
        </a:p>
      </dsp:txBody>
      <dsp:txXfrm>
        <a:off x="6990588" y="41924"/>
        <a:ext cx="3064668" cy="604800"/>
      </dsp:txXfrm>
    </dsp:sp>
    <dsp:sp modelId="{1E285AB9-ECA4-4EEF-AB8D-896D7CA18A90}">
      <dsp:nvSpPr>
        <dsp:cNvPr id="0" name=""/>
        <dsp:cNvSpPr/>
      </dsp:nvSpPr>
      <dsp:spPr>
        <a:xfrm>
          <a:off x="6990588" y="646724"/>
          <a:ext cx="3064668" cy="391445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ja-JP" altLang="en-US" sz="2100" kern="1200" smtClean="0"/>
            <a:t>カメラを使用するため、運用していく上での改良が安易</a:t>
          </a:r>
          <a:endParaRPr kumimoji="1" lang="ja-JP" altLang="en-US" sz="2100" kern="1200"/>
        </a:p>
        <a:p>
          <a:pPr marL="457200" lvl="2" indent="-228600" algn="l" defTabSz="933450">
            <a:lnSpc>
              <a:spcPct val="90000"/>
            </a:lnSpc>
            <a:spcBef>
              <a:spcPct val="0"/>
            </a:spcBef>
            <a:spcAft>
              <a:spcPct val="15000"/>
            </a:spcAft>
            <a:buChar char="••"/>
          </a:pPr>
          <a:r>
            <a:rPr lang="ja-JP" altLang="en-US" sz="2100" kern="1200" smtClean="0"/>
            <a:t>バーコードだけでなく画像認識に対応等</a:t>
          </a:r>
          <a:endParaRPr lang="en-US" altLang="ja-JP" sz="2100" kern="1200"/>
        </a:p>
        <a:p>
          <a:pPr marL="457200" lvl="2" indent="-228600" algn="l" defTabSz="933450">
            <a:lnSpc>
              <a:spcPct val="90000"/>
            </a:lnSpc>
            <a:spcBef>
              <a:spcPct val="0"/>
            </a:spcBef>
            <a:spcAft>
              <a:spcPct val="15000"/>
            </a:spcAft>
            <a:buChar char="••"/>
          </a:pPr>
          <a:r>
            <a:rPr lang="ja-JP" altLang="en-US" sz="2100" kern="1200" smtClean="0"/>
            <a:t>画像ＤＢが改良され続け、精度が上がっていく</a:t>
          </a:r>
          <a:endParaRPr lang="en-US" altLang="ja-JP" sz="2100" kern="1200"/>
        </a:p>
        <a:p>
          <a:pPr marL="228600" lvl="1" indent="-228600" algn="l" defTabSz="933450">
            <a:lnSpc>
              <a:spcPct val="90000"/>
            </a:lnSpc>
            <a:spcBef>
              <a:spcPct val="0"/>
            </a:spcBef>
            <a:spcAft>
              <a:spcPct val="15000"/>
            </a:spcAft>
            <a:buChar char="••"/>
          </a:pPr>
          <a:r>
            <a:rPr lang="ja-JP" altLang="en-US" sz="2100" kern="1200" smtClean="0"/>
            <a:t>キャッシュレス決済と組み合わせることにより運用・保守が簡単</a:t>
          </a:r>
          <a:endParaRPr lang="en-US" altLang="ja-JP" sz="2100" kern="1200" dirty="0"/>
        </a:p>
      </dsp:txBody>
      <dsp:txXfrm>
        <a:off x="6990588" y="646724"/>
        <a:ext cx="3064668" cy="391445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Web</a:t>
            </a:r>
            <a:r>
              <a:rPr kumimoji="1" lang="ja-JP" altLang="en-US" dirty="0" smtClean="0"/>
              <a:t>カメラとセンシング技術を組み合わせたバーコード識別システムの開発について発表します。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a:p>
        </p:txBody>
      </p:sp>
    </p:spTree>
    <p:extLst>
      <p:ext uri="{BB962C8B-B14F-4D97-AF65-F5344CB8AC3E}">
        <p14:creationId xmlns:p14="http://schemas.microsoft.com/office/powerpoint/2010/main" val="255054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まずは研究背景から説明していきます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近年大手スーパーマーケットとだけでなく、小規模な小売店でもセルフレジの導入が進んでいます。しかし、</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41872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Font typeface="Wingdings" panose="05000000000000000000" pitchFamily="2" charset="2"/>
              <a:buChar char="l"/>
            </a:pPr>
            <a:r>
              <a:rPr kumimoji="1" lang="ja-JP" altLang="en-US" sz="1200" smtClean="0"/>
              <a:t>コスト</a:t>
            </a:r>
            <a:endParaRPr kumimoji="1" lang="en-US" altLang="ja-JP" sz="1200" smtClean="0"/>
          </a:p>
          <a:p>
            <a:pPr>
              <a:buFont typeface="Wingdings" panose="05000000000000000000" pitchFamily="2" charset="2"/>
              <a:buChar char="l"/>
            </a:pPr>
            <a:r>
              <a:rPr kumimoji="1" lang="ja-JP" altLang="en-US" sz="1200" smtClean="0"/>
              <a:t>体験</a:t>
            </a:r>
            <a:endParaRPr kumimoji="1" lang="en-US" altLang="ja-JP" sz="1200" smtClean="0"/>
          </a:p>
          <a:p>
            <a:pPr>
              <a:buFont typeface="Wingdings" panose="05000000000000000000" pitchFamily="2" charset="2"/>
              <a:buChar char="l"/>
            </a:pPr>
            <a:r>
              <a:rPr lang="ja-JP" altLang="en-US" sz="1200" smtClean="0"/>
              <a:t>従来との比較</a:t>
            </a:r>
            <a:endParaRPr lang="en-US" altLang="ja-JP" sz="1200" smtClean="0"/>
          </a:p>
          <a:p>
            <a:pPr>
              <a:buFont typeface="Wingdings" panose="05000000000000000000" pitchFamily="2" charset="2"/>
              <a:buChar char="l"/>
            </a:pPr>
            <a:r>
              <a:rPr kumimoji="1" lang="ja-JP" altLang="en-US" sz="1200" smtClean="0"/>
              <a:t>学術的</a:t>
            </a:r>
            <a:endParaRPr kumimoji="1" lang="en-US" altLang="ja-JP" sz="1200" smtClean="0"/>
          </a:p>
          <a:p>
            <a:pPr>
              <a:buFont typeface="Wingdings" panose="05000000000000000000" pitchFamily="2" charset="2"/>
              <a:buChar char="l"/>
            </a:pPr>
            <a:r>
              <a:rPr lang="ja-JP" altLang="en-US" sz="1200" smtClean="0"/>
              <a:t>促進</a:t>
            </a:r>
            <a:endParaRPr lang="en-US" altLang="ja-JP" sz="1200"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302154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E50F9C81-DB02-44DB-A10A-141CA506DBCE}" type="datetimeFigureOut">
              <a:rPr lang="ja-JP" altLang="en-US" smtClean="0"/>
              <a:pPr/>
              <a:t>2019/12/9</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2865665"/>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kumimoji="1" lang="en-US" altLang="ja-JP" sz="2800" dirty="0" smtClean="0"/>
              <a:t>2019/12/10</a:t>
            </a:r>
            <a:r>
              <a:rPr kumimoji="1" lang="ja-JP" altLang="en-US" sz="2800" dirty="0" smtClean="0"/>
              <a:t>　段原</a:t>
            </a:r>
            <a:endParaRPr kumimoji="1" lang="en-US" altLang="ja-JP" sz="2800"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835" y="125354"/>
            <a:ext cx="2659165" cy="927838"/>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701" y="254452"/>
            <a:ext cx="8998136" cy="6032047"/>
          </a:xfrm>
          <a:prstGeom prst="rect">
            <a:avLst/>
          </a:prstGeom>
        </p:spPr>
      </p:pic>
      <p:sp>
        <p:nvSpPr>
          <p:cNvPr id="5" name="正方形/長方形 4"/>
          <p:cNvSpPr/>
          <p:nvPr/>
        </p:nvSpPr>
        <p:spPr>
          <a:xfrm>
            <a:off x="1420584" y="2302329"/>
            <a:ext cx="7200901" cy="24166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7736" y="2432958"/>
            <a:ext cx="2457450"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473521" y="265347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4465864" y="2432958"/>
            <a:ext cx="2147886"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152085" y="2519934"/>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正方形/長方形 9"/>
          <p:cNvSpPr/>
          <p:nvPr/>
        </p:nvSpPr>
        <p:spPr>
          <a:xfrm>
            <a:off x="8621485" y="4718957"/>
            <a:ext cx="2283691" cy="14288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57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644" y="0"/>
            <a:ext cx="9178711" cy="6858000"/>
          </a:xfrm>
          <a:prstGeom prst="rect">
            <a:avLst/>
          </a:prstGeom>
        </p:spPr>
      </p:pic>
      <p:sp>
        <p:nvSpPr>
          <p:cNvPr id="5" name="正方形/長方形 4"/>
          <p:cNvSpPr/>
          <p:nvPr/>
        </p:nvSpPr>
        <p:spPr>
          <a:xfrm>
            <a:off x="1420585" y="1371600"/>
            <a:ext cx="4474029" cy="25635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506644" y="1298123"/>
            <a:ext cx="3163327" cy="18124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073929" y="1388007"/>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2147886" cy="98787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961759" y="3083402"/>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142002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解析システムの実装方法</a:t>
            </a:r>
            <a:endParaRPr kumimoji="1" lang="ja-JP" altLang="en-US" dirty="0"/>
          </a:p>
        </p:txBody>
      </p:sp>
      <p:sp>
        <p:nvSpPr>
          <p:cNvPr id="4" name="コンテンツ プレースホルダー 3"/>
          <p:cNvSpPr>
            <a:spLocks noGrp="1"/>
          </p:cNvSpPr>
          <p:nvPr>
            <p:ph idx="1"/>
          </p:nvPr>
        </p:nvSpPr>
        <p:spPr>
          <a:xfrm>
            <a:off x="791936" y="1845734"/>
            <a:ext cx="10363744" cy="4023360"/>
          </a:xfrm>
        </p:spPr>
        <p:txBody>
          <a:bodyPr/>
          <a:lstStyle/>
          <a:p>
            <a:r>
              <a:rPr kumimoji="1" lang="ja-JP" altLang="en-US" dirty="0" smtClean="0"/>
              <a:t>・バーコードが写っているとされる画像を受信</a:t>
            </a:r>
            <a:endParaRPr kumimoji="1" lang="en-US" altLang="ja-JP" dirty="0" smtClean="0"/>
          </a:p>
          <a:p>
            <a:r>
              <a:rPr lang="ja-JP" altLang="en-US" dirty="0" smtClean="0"/>
              <a:t>・</a:t>
            </a:r>
            <a:r>
              <a:rPr lang="en-US" altLang="ja-JP" dirty="0" smtClean="0"/>
              <a:t>Yolo</a:t>
            </a:r>
            <a:r>
              <a:rPr lang="ja-JP" altLang="en-US" dirty="0"/>
              <a:t>で</a:t>
            </a:r>
            <a:r>
              <a:rPr lang="ja-JP" altLang="en-US" dirty="0" smtClean="0"/>
              <a:t>オブジェクト検出を行いバーコードのある座標を取得</a:t>
            </a:r>
            <a:endParaRPr lang="en-US" altLang="ja-JP" dirty="0" smtClean="0"/>
          </a:p>
          <a:p>
            <a:r>
              <a:rPr kumimoji="1" lang="ja-JP" altLang="en-US" dirty="0" smtClean="0"/>
              <a:t>・バーコードのみを切り取り、バーコード読み取りライブラリ</a:t>
            </a:r>
            <a:r>
              <a:rPr kumimoji="1" lang="en-US" altLang="ja-JP" dirty="0" err="1" smtClean="0"/>
              <a:t>pyzbar</a:t>
            </a:r>
            <a:r>
              <a:rPr kumimoji="1" lang="ja-JP" altLang="en-US" dirty="0" smtClean="0"/>
              <a:t>に画像を投げる</a:t>
            </a:r>
            <a:endParaRPr kumimoji="1" lang="en-US" altLang="ja-JP" dirty="0" smtClean="0"/>
          </a:p>
        </p:txBody>
      </p:sp>
    </p:spTree>
    <p:extLst>
      <p:ext uri="{BB962C8B-B14F-4D97-AF65-F5344CB8AC3E}">
        <p14:creationId xmlns:p14="http://schemas.microsoft.com/office/powerpoint/2010/main" val="3968840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21" y="2318993"/>
            <a:ext cx="11079918" cy="3157979"/>
          </a:xfrm>
        </p:spPr>
      </p:pic>
      <p:sp>
        <p:nvSpPr>
          <p:cNvPr id="5" name="正方形/長方形 4"/>
          <p:cNvSpPr/>
          <p:nvPr/>
        </p:nvSpPr>
        <p:spPr>
          <a:xfrm>
            <a:off x="653898" y="2748271"/>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3898" y="3139048"/>
            <a:ext cx="1328906" cy="387916"/>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76694" y="3859732"/>
            <a:ext cx="1941378" cy="576818"/>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63833" y="4636660"/>
            <a:ext cx="1809860" cy="362967"/>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626500" y="2891507"/>
            <a:ext cx="1186132" cy="17895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626500" y="3700921"/>
            <a:ext cx="1754022" cy="601571"/>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419757" y="5784356"/>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82593" y="5678905"/>
            <a:ext cx="3965609" cy="369332"/>
          </a:xfrm>
          <a:prstGeom prst="rect">
            <a:avLst/>
          </a:prstGeom>
          <a:noFill/>
        </p:spPr>
        <p:txBody>
          <a:bodyPr wrap="square" rtlCol="0">
            <a:spAutoFit/>
          </a:bodyPr>
          <a:lstStyle/>
          <a:p>
            <a:r>
              <a:rPr lang="ja-JP" altLang="en-US" smtClean="0"/>
              <a:t>・・・結合テストまで動作確認済み</a:t>
            </a:r>
            <a:endParaRPr kumimoji="1" lang="ja-JP" altLang="en-US"/>
          </a:p>
        </p:txBody>
      </p:sp>
      <p:sp>
        <p:nvSpPr>
          <p:cNvPr id="13" name="正方形/長方形 12"/>
          <p:cNvSpPr/>
          <p:nvPr/>
        </p:nvSpPr>
        <p:spPr>
          <a:xfrm>
            <a:off x="586521" y="5737357"/>
            <a:ext cx="953211" cy="214547"/>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629905" y="5694880"/>
            <a:ext cx="3965609" cy="369332"/>
          </a:xfrm>
          <a:prstGeom prst="rect">
            <a:avLst/>
          </a:prstGeom>
          <a:noFill/>
        </p:spPr>
        <p:txBody>
          <a:bodyPr wrap="square" rtlCol="0">
            <a:spAutoFit/>
          </a:bodyPr>
          <a:lstStyle/>
          <a:p>
            <a:r>
              <a:rPr lang="ja-JP" altLang="en-US" smtClean="0"/>
              <a:t>・・・単体テストまで動作確認済み</a:t>
            </a:r>
            <a:endParaRPr kumimoji="1" lang="ja-JP" altLang="en-US"/>
          </a:p>
        </p:txBody>
      </p:sp>
    </p:spTree>
    <p:extLst>
      <p:ext uri="{BB962C8B-B14F-4D97-AF65-F5344CB8AC3E}">
        <p14:creationId xmlns:p14="http://schemas.microsoft.com/office/powerpoint/2010/main" val="3323897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63733" y="2032909"/>
            <a:ext cx="12041897" cy="2725018"/>
          </a:xfrm>
          <a:prstGeom prst="rect">
            <a:avLst/>
          </a:prstGeom>
        </p:spPr>
      </p:pic>
    </p:spTree>
    <p:extLst>
      <p:ext uri="{BB962C8B-B14F-4D97-AF65-F5344CB8AC3E}">
        <p14:creationId xmlns:p14="http://schemas.microsoft.com/office/powerpoint/2010/main" val="22514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a:t>
            </a:r>
            <a:r>
              <a:rPr lang="ja-JP" altLang="en-US" sz="3600" dirty="0"/>
              <a:t>既存</a:t>
            </a:r>
            <a:r>
              <a:rPr lang="ja-JP" altLang="en-US" sz="3600" dirty="0" smtClean="0"/>
              <a:t>の手法</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440871" y="1845734"/>
            <a:ext cx="10714809" cy="4023360"/>
          </a:xfrm>
        </p:spPr>
        <p:txBody>
          <a:bodyPr/>
          <a:lstStyle/>
          <a:p>
            <a:r>
              <a:rPr lang="ja-JP" altLang="en-US" dirty="0" smtClean="0"/>
              <a:t>少子高齢化によって働き手が減少しつつある今日のスーパーでは従業員の数が少なくても経営できるようにセルフレジの導入を進めている</a:t>
            </a:r>
            <a:endParaRPr lang="en-US" altLang="ja-JP" dirty="0"/>
          </a:p>
          <a:p>
            <a:endParaRPr lang="en-US" altLang="ja-JP" dirty="0" smtClean="0"/>
          </a:p>
          <a:p>
            <a:r>
              <a:rPr lang="ja-JP" altLang="en-US" dirty="0" smtClean="0"/>
              <a:t>セルフレジ</a:t>
            </a:r>
            <a:r>
              <a:rPr lang="en-US" altLang="ja-JP" dirty="0" smtClean="0"/>
              <a:t>1</a:t>
            </a:r>
            <a:r>
              <a:rPr lang="ja-JP" altLang="en-US" dirty="0"/>
              <a:t>セット</a:t>
            </a:r>
            <a:r>
              <a:rPr lang="ja-JP" altLang="en-US" dirty="0" smtClean="0"/>
              <a:t>を購入するのにかかる値段</a:t>
            </a:r>
            <a:endParaRPr lang="en-US" altLang="ja-JP" dirty="0" smtClean="0"/>
          </a:p>
          <a:p>
            <a:pPr lvl="1"/>
            <a:r>
              <a:rPr lang="ja-JP" altLang="en-US" dirty="0" smtClean="0"/>
              <a:t>約</a:t>
            </a:r>
            <a:r>
              <a:rPr lang="en-US" altLang="ja-JP" dirty="0" smtClean="0"/>
              <a:t>3,500,000</a:t>
            </a:r>
            <a:r>
              <a:rPr lang="ja-JP" altLang="en-US" dirty="0" smtClean="0"/>
              <a:t>円</a:t>
            </a:r>
            <a:endParaRPr lang="en-US" altLang="ja-JP" dirty="0" smtClean="0"/>
          </a:p>
          <a:p>
            <a:r>
              <a:rPr lang="en-US" altLang="ja-JP" dirty="0" smtClean="0"/>
              <a:t>Web</a:t>
            </a:r>
            <a:r>
              <a:rPr lang="ja-JP" altLang="en-US" dirty="0" smtClean="0"/>
              <a:t>カメラを使用し、本システムを導入した場合にかかる機材の費用</a:t>
            </a:r>
            <a:endParaRPr lang="en-US" altLang="ja-JP" dirty="0"/>
          </a:p>
          <a:p>
            <a:pPr lvl="1"/>
            <a:r>
              <a:rPr lang="ja-JP" altLang="en-US" dirty="0" smtClean="0"/>
              <a:t>約</a:t>
            </a:r>
            <a:r>
              <a:rPr lang="en-US" altLang="ja-JP" dirty="0" smtClean="0"/>
              <a:t>12,500</a:t>
            </a:r>
            <a:r>
              <a:rPr lang="ja-JP" altLang="en-US" dirty="0" smtClean="0"/>
              <a:t>円</a:t>
            </a:r>
            <a:endParaRPr lang="en-US" altLang="ja-JP" dirty="0" smtClean="0"/>
          </a:p>
          <a:p>
            <a:pPr marL="201168" lvl="1"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53264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083" y="825446"/>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dirty="0" smtClean="0"/>
              <a:t>&lt;</a:t>
            </a:r>
            <a:r>
              <a:rPr lang="ja-JP" altLang="en-US" dirty="0" smtClean="0"/>
              <a:t>目的</a:t>
            </a:r>
            <a:r>
              <a:rPr lang="en-US" altLang="ja-JP" dirty="0" smtClean="0"/>
              <a:t>&gt;</a:t>
            </a:r>
          </a:p>
          <a:p>
            <a:r>
              <a:rPr lang="ja-JP" altLang="en-US" dirty="0" smtClean="0"/>
              <a:t>既存の無人レジ店舗のような複雑で高価なシステムではなく、中小店でも導入できる安価なシステムの作成</a:t>
            </a:r>
            <a:endParaRPr lang="en-US" altLang="ja-JP" dirty="0" smtClean="0"/>
          </a:p>
          <a:p>
            <a:endParaRPr lang="en-US" altLang="ja-JP" dirty="0" smtClean="0"/>
          </a:p>
          <a:p>
            <a:r>
              <a:rPr lang="en-US" altLang="ja-JP" dirty="0" smtClean="0"/>
              <a:t>&lt;</a:t>
            </a:r>
            <a:r>
              <a:rPr lang="ja-JP" altLang="en-US" dirty="0" smtClean="0"/>
              <a:t>目標</a:t>
            </a:r>
            <a:r>
              <a:rPr lang="en-US" altLang="ja-JP" dirty="0" smtClean="0"/>
              <a:t>&gt;</a:t>
            </a:r>
          </a:p>
          <a:p>
            <a:r>
              <a:rPr lang="ja-JP" altLang="en-US" dirty="0" smtClean="0"/>
              <a:t>ラズベリー</a:t>
            </a:r>
            <a:r>
              <a:rPr lang="ja-JP" altLang="en-US" dirty="0"/>
              <a:t>パイ</a:t>
            </a:r>
            <a:r>
              <a:rPr lang="ja-JP" altLang="en-US" dirty="0" smtClean="0"/>
              <a:t>と</a:t>
            </a:r>
            <a:r>
              <a:rPr lang="en-US" altLang="ja-JP" dirty="0" smtClean="0"/>
              <a:t>Web</a:t>
            </a:r>
            <a:r>
              <a:rPr lang="ja-JP" altLang="en-US" dirty="0" smtClean="0"/>
              <a:t>カメラを使用し、商品をバーコードの番号で判断する</a:t>
            </a:r>
            <a:endParaRPr lang="ja-JP" altLang="en-US" sz="3200" dirty="0"/>
          </a:p>
          <a:p>
            <a:r>
              <a:rPr kumimoji="1" lang="ja-JP" altLang="en-US" dirty="0" smtClean="0"/>
              <a:t>商品の取捨選択から決済に至るまでの一連の流れを行えるシステムの開発</a:t>
            </a:r>
            <a:endParaRPr kumimoji="1" lang="ja-JP" altLang="en-US" dirty="0"/>
          </a:p>
        </p:txBody>
      </p:sp>
    </p:spTree>
    <p:extLst>
      <p:ext uri="{BB962C8B-B14F-4D97-AF65-F5344CB8AC3E}">
        <p14:creationId xmlns:p14="http://schemas.microsoft.com/office/powerpoint/2010/main" val="352715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017323" y="3130825"/>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52116" y="240969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690460" y="2951508"/>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327545" y="374218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65337" y="317103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81816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81816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9172759" y="352133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084" y="268237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36220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0"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78105" y="3907486"/>
            <a:ext cx="401410" cy="3516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947876" y="7262540"/>
            <a:ext cx="401410" cy="351678"/>
          </a:xfrm>
          <a:prstGeom prst="rect">
            <a:avLst/>
          </a:prstGeom>
          <a:noFill/>
        </p:spPr>
      </p:pic>
      <p:pic>
        <p:nvPicPr>
          <p:cNvPr id="20"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98177" y="3975433"/>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066062" y="3404513"/>
            <a:ext cx="1665515" cy="18221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955587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03" t="17648" r="10352" b="15675"/>
          <a:stretch/>
        </p:blipFill>
        <p:spPr bwMode="auto">
          <a:xfrm>
            <a:off x="2207083" y="1821775"/>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smtClean="0"/>
              <a:t>イメージ</a:t>
            </a:r>
            <a:r>
              <a:rPr lang="ja-JP" altLang="en-US"/>
              <a:t>図</a:t>
            </a:r>
            <a:endParaRPr kumimoji="1" lang="ja-JP" altLang="en-US"/>
          </a:p>
        </p:txBody>
      </p:sp>
      <p:pic>
        <p:nvPicPr>
          <p:cNvPr id="1028" name="Picture 4" descr="C6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921" y="4375976"/>
            <a:ext cx="1088120" cy="643410"/>
          </a:xfrm>
          <a:prstGeom prst="rect">
            <a:avLst/>
          </a:prstGeom>
        </p:spPr>
      </p:pic>
      <p:sp>
        <p:nvSpPr>
          <p:cNvPr id="11" name="正方形/長方形 10"/>
          <p:cNvSpPr/>
          <p:nvPr/>
        </p:nvSpPr>
        <p:spPr>
          <a:xfrm>
            <a:off x="2875807" y="4833095"/>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ひずみゲージ</a:t>
            </a:r>
            <a:endParaRPr kumimoji="1" lang="ja-JP" altLang="en-US">
              <a:solidFill>
                <a:schemeClr val="tx1">
                  <a:lumMod val="85000"/>
                  <a:lumOff val="15000"/>
                </a:schemeClr>
              </a:solidFill>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329" y="4564739"/>
            <a:ext cx="2163022" cy="2163022"/>
          </a:xfrm>
          <a:prstGeom prst="rect">
            <a:avLst/>
          </a:prstGeom>
        </p:spPr>
      </p:pic>
      <p:sp>
        <p:nvSpPr>
          <p:cNvPr id="12" name="テキスト ボックス 11"/>
          <p:cNvSpPr txBox="1"/>
          <p:nvPr/>
        </p:nvSpPr>
        <p:spPr>
          <a:xfrm>
            <a:off x="661244" y="3866794"/>
            <a:ext cx="2264214" cy="523220"/>
          </a:xfrm>
          <a:prstGeom prst="rect">
            <a:avLst/>
          </a:prstGeom>
          <a:noFill/>
        </p:spPr>
        <p:txBody>
          <a:bodyPr wrap="square" rtlCol="0">
            <a:spAutoFit/>
          </a:bodyPr>
          <a:lstStyle/>
          <a:p>
            <a:r>
              <a:rPr kumimoji="1" lang="ja-JP" altLang="en-US" sz="2800" smtClean="0">
                <a:solidFill>
                  <a:schemeClr val="tx1">
                    <a:lumMod val="85000"/>
                    <a:lumOff val="15000"/>
                  </a:schemeClr>
                </a:solidFill>
              </a:rPr>
              <a:t>超音波センサ</a:t>
            </a:r>
            <a:endParaRPr kumimoji="1" lang="ja-JP" altLang="en-US" sz="2800">
              <a:solidFill>
                <a:schemeClr val="tx1">
                  <a:lumMod val="85000"/>
                  <a:lumOff val="15000"/>
                </a:schemeClr>
              </a:solidFill>
            </a:endParaRPr>
          </a:p>
        </p:txBody>
      </p:sp>
      <p:sp>
        <p:nvSpPr>
          <p:cNvPr id="17" name="テキスト ボックス 16"/>
          <p:cNvSpPr txBox="1"/>
          <p:nvPr/>
        </p:nvSpPr>
        <p:spPr>
          <a:xfrm>
            <a:off x="3663456" y="1735868"/>
            <a:ext cx="1732315" cy="523220"/>
          </a:xfrm>
          <a:prstGeom prst="rect">
            <a:avLst/>
          </a:prstGeom>
          <a:noFill/>
        </p:spPr>
        <p:txBody>
          <a:bodyPr wrap="square" rtlCol="0">
            <a:spAutoFit/>
          </a:bodyPr>
          <a:lstStyle/>
          <a:p>
            <a:r>
              <a:rPr lang="en-US" altLang="ja-JP" sz="2800" smtClean="0">
                <a:solidFill>
                  <a:schemeClr val="tx1">
                    <a:lumMod val="85000"/>
                    <a:lumOff val="15000"/>
                  </a:schemeClr>
                </a:solidFill>
              </a:rPr>
              <a:t>WEB</a:t>
            </a:r>
            <a:r>
              <a:rPr lang="ja-JP" altLang="en-US" sz="2800" smtClean="0">
                <a:solidFill>
                  <a:schemeClr val="tx1">
                    <a:lumMod val="85000"/>
                    <a:lumOff val="15000"/>
                  </a:schemeClr>
                </a:solidFill>
              </a:rPr>
              <a:t>カメラ</a:t>
            </a:r>
            <a:endParaRPr kumimoji="1" lang="ja-JP" altLang="en-US" sz="2800">
              <a:solidFill>
                <a:schemeClr val="tx1">
                  <a:lumMod val="85000"/>
                  <a:lumOff val="15000"/>
                </a:schemeClr>
              </a:solidFill>
            </a:endParaRPr>
          </a:p>
        </p:txBody>
      </p:sp>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880139" y="3708353"/>
            <a:ext cx="1428750" cy="369332"/>
          </a:xfrm>
          <a:prstGeom prst="rect">
            <a:avLst/>
          </a:prstGeom>
          <a:noFill/>
        </p:spPr>
        <p:txBody>
          <a:bodyPr wrap="square" rtlCol="0">
            <a:spAutoFit/>
          </a:bodyPr>
          <a:lstStyle/>
          <a:p>
            <a:r>
              <a:rPr kumimoji="1" lang="ja-JP" altLang="en-US" smtClean="0"/>
              <a:t>バーコード</a:t>
            </a:r>
            <a:endParaRPr kumimoji="1" lang="ja-JP" altLang="en-US"/>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https://1.bp.blogspot.com/-65XO6-LHzX0/XOdok0AgpzI/AAAAAAABS9E/0zYxUYo-Bc8j4knBUKg9CmuotJQu29HyACLcBGAs/s800/led_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801" y="2829956"/>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0721" y="2825105"/>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33424" y="2825105"/>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312662" y="2347036"/>
            <a:ext cx="726917" cy="523220"/>
          </a:xfrm>
          <a:prstGeom prst="rect">
            <a:avLst/>
          </a:prstGeom>
          <a:noFill/>
        </p:spPr>
        <p:txBody>
          <a:bodyPr wrap="square" rtlCol="0">
            <a:spAutoFit/>
          </a:bodyPr>
          <a:lstStyle/>
          <a:p>
            <a:r>
              <a:rPr lang="en-US" altLang="ja-JP" sz="2800" smtClean="0">
                <a:solidFill>
                  <a:schemeClr val="tx1">
                    <a:lumMod val="85000"/>
                    <a:lumOff val="15000"/>
                  </a:schemeClr>
                </a:solidFill>
              </a:rPr>
              <a:t>LED</a:t>
            </a:r>
            <a:endParaRPr kumimoji="1" lang="ja-JP" altLang="en-US" sz="2800">
              <a:solidFill>
                <a:schemeClr val="tx1">
                  <a:lumMod val="85000"/>
                  <a:lumOff val="15000"/>
                </a:schemeClr>
              </a:solidFill>
            </a:endParaRPr>
          </a:p>
        </p:txBody>
      </p:sp>
      <p:pic>
        <p:nvPicPr>
          <p:cNvPr id="1040" name="Picture 16" descr="サーバーのイラスト（1台）"/>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0240" y="4128404"/>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8262430" y="3714869"/>
            <a:ext cx="849955"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Yolo</a:t>
            </a:r>
            <a:endParaRPr kumimoji="1" lang="ja-JP" altLang="en-US" sz="2800">
              <a:solidFill>
                <a:schemeClr val="tx1">
                  <a:lumMod val="85000"/>
                  <a:lumOff val="15000"/>
                </a:schemeClr>
              </a:solidFill>
            </a:endParaRPr>
          </a:p>
        </p:txBody>
      </p:sp>
      <p:sp>
        <p:nvSpPr>
          <p:cNvPr id="41" name="テキスト ボックス 40"/>
          <p:cNvSpPr txBox="1"/>
          <p:nvPr/>
        </p:nvSpPr>
        <p:spPr>
          <a:xfrm>
            <a:off x="9375944" y="3125837"/>
            <a:ext cx="1175994"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Pyzbar</a:t>
            </a:r>
            <a:endParaRPr kumimoji="1" lang="ja-JP" altLang="en-US" sz="2800">
              <a:solidFill>
                <a:schemeClr val="tx1">
                  <a:lumMod val="85000"/>
                  <a:lumOff val="15000"/>
                </a:schemeClr>
              </a:solidFill>
            </a:endParaRPr>
          </a:p>
        </p:txBody>
      </p:sp>
      <p:sp>
        <p:nvSpPr>
          <p:cNvPr id="42" name="テキスト ボックス 41"/>
          <p:cNvSpPr txBox="1"/>
          <p:nvPr/>
        </p:nvSpPr>
        <p:spPr>
          <a:xfrm>
            <a:off x="10891651" y="3144432"/>
            <a:ext cx="649961"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DB</a:t>
            </a:r>
            <a:endParaRPr kumimoji="1" lang="ja-JP" altLang="en-US" sz="2800">
              <a:solidFill>
                <a:schemeClr val="tx1">
                  <a:lumMod val="85000"/>
                  <a:lumOff val="15000"/>
                </a:schemeClr>
              </a:solidFill>
            </a:endParaRPr>
          </a:p>
        </p:txBody>
      </p:sp>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smtClean="0">
                <a:solidFill>
                  <a:schemeClr val="tx1">
                    <a:lumMod val="85000"/>
                    <a:lumOff val="15000"/>
                  </a:schemeClr>
                </a:solidFill>
              </a:rPr>
              <a:t>画像データ</a:t>
            </a:r>
            <a:endParaRPr lang="en-US" altLang="ja-JP" sz="2800" smtClean="0">
              <a:solidFill>
                <a:schemeClr val="tx1">
                  <a:lumMod val="85000"/>
                  <a:lumOff val="15000"/>
                </a:schemeClr>
              </a:solidFill>
            </a:endParaRPr>
          </a:p>
          <a:p>
            <a:r>
              <a:rPr kumimoji="1" lang="ja-JP" altLang="en-US" sz="2800" smtClean="0">
                <a:solidFill>
                  <a:schemeClr val="tx1">
                    <a:lumMod val="85000"/>
                    <a:lumOff val="15000"/>
                  </a:schemeClr>
                </a:solidFill>
              </a:rPr>
              <a:t>フラグ</a:t>
            </a:r>
            <a:r>
              <a:rPr kumimoji="1" lang="en-US" altLang="ja-JP" sz="2800" smtClean="0">
                <a:solidFill>
                  <a:schemeClr val="tx1">
                    <a:lumMod val="85000"/>
                    <a:lumOff val="15000"/>
                  </a:schemeClr>
                </a:solidFill>
              </a:rPr>
              <a:t>(</a:t>
            </a:r>
            <a:r>
              <a:rPr kumimoji="1" lang="ja-JP" altLang="en-US" sz="2800" smtClean="0">
                <a:solidFill>
                  <a:schemeClr val="tx1">
                    <a:lumMod val="85000"/>
                    <a:lumOff val="15000"/>
                  </a:schemeClr>
                </a:solidFill>
              </a:rPr>
              <a:t>追加</a:t>
            </a:r>
            <a:r>
              <a:rPr kumimoji="1" lang="en-US" altLang="ja-JP" sz="2800" smtClean="0">
                <a:solidFill>
                  <a:schemeClr val="tx1">
                    <a:lumMod val="85000"/>
                    <a:lumOff val="15000"/>
                  </a:schemeClr>
                </a:solidFill>
              </a:rPr>
              <a:t>or</a:t>
            </a:r>
            <a:r>
              <a:rPr kumimoji="1" lang="ja-JP" altLang="en-US" sz="2800" smtClean="0">
                <a:solidFill>
                  <a:schemeClr val="tx1">
                    <a:lumMod val="85000"/>
                    <a:lumOff val="15000"/>
                  </a:schemeClr>
                </a:solidFill>
              </a:rPr>
              <a:t>削除</a:t>
            </a:r>
            <a:r>
              <a:rPr kumimoji="1" lang="en-US" altLang="ja-JP" sz="2800" smtClean="0">
                <a:solidFill>
                  <a:schemeClr val="tx1">
                    <a:lumMod val="85000"/>
                    <a:lumOff val="15000"/>
                  </a:schemeClr>
                </a:solidFill>
              </a:rPr>
              <a:t>)</a:t>
            </a:r>
            <a:endParaRPr kumimoji="1" lang="ja-JP" altLang="en-US" sz="280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pic>
        <p:nvPicPr>
          <p:cNvPr id="1042" name="Picture 18" descr="https://images-na.ssl-images-amazon.com/images/I/51BA1m4SS6L._AC_SL1000_.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2858" y="3017697"/>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694694" y="2538404"/>
            <a:ext cx="2264214" cy="523220"/>
          </a:xfrm>
          <a:prstGeom prst="rect">
            <a:avLst/>
          </a:prstGeom>
          <a:noFill/>
        </p:spPr>
        <p:txBody>
          <a:bodyPr wrap="square" rtlCol="0">
            <a:spAutoFit/>
          </a:bodyPr>
          <a:lstStyle/>
          <a:p>
            <a:r>
              <a:rPr lang="ja-JP" altLang="en-US" sz="2800" dirty="0" smtClean="0">
                <a:solidFill>
                  <a:schemeClr val="tx1">
                    <a:lumMod val="85000"/>
                    <a:lumOff val="15000"/>
                  </a:schemeClr>
                </a:solidFill>
              </a:rPr>
              <a:t>バッテリー</a:t>
            </a:r>
            <a:endParaRPr kumimoji="1" lang="ja-JP" altLang="en-US" sz="2800" dirty="0">
              <a:solidFill>
                <a:schemeClr val="tx1">
                  <a:lumMod val="85000"/>
                  <a:lumOff val="15000"/>
                </a:schemeClr>
              </a:solidFill>
            </a:endParaRPr>
          </a:p>
        </p:txBody>
      </p:sp>
    </p:spTree>
    <p:extLst>
      <p:ext uri="{BB962C8B-B14F-4D97-AF65-F5344CB8AC3E}">
        <p14:creationId xmlns:p14="http://schemas.microsoft.com/office/powerpoint/2010/main" val="151619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graphicFrame>
        <p:nvGraphicFramePr>
          <p:cNvPr id="19" name="図表 18"/>
          <p:cNvGraphicFramePr/>
          <p:nvPr>
            <p:extLst/>
          </p:nvPr>
        </p:nvGraphicFramePr>
        <p:xfrm>
          <a:off x="1097280" y="1737360"/>
          <a:ext cx="10058400" cy="4603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0615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rot="16200000">
            <a:off x="6224412" y="998085"/>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251177" y="1249136"/>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532038" y="461281"/>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1540327"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4736646" y="512410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532790" y="3569826"/>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2720067" y="3569827"/>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8000319"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9181068" y="46128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2548617" y="710293"/>
            <a:ext cx="6632451"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3556906" y="2231943"/>
            <a:ext cx="4443413"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20" name="左カーブ矢印 19"/>
          <p:cNvSpPr/>
          <p:nvPr/>
        </p:nvSpPr>
        <p:spPr>
          <a:xfrm>
            <a:off x="5698330" y="3519633"/>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左カーブ矢印 20"/>
          <p:cNvSpPr/>
          <p:nvPr/>
        </p:nvSpPr>
        <p:spPr>
          <a:xfrm rot="10800000">
            <a:off x="4800258" y="3439702"/>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12645" y="430582"/>
            <a:ext cx="5057775" cy="5577199"/>
          </a:xfrm>
        </p:spPr>
      </p:pic>
      <p:sp>
        <p:nvSpPr>
          <p:cNvPr id="5" name="正方形/長方形 4"/>
          <p:cNvSpPr/>
          <p:nvPr/>
        </p:nvSpPr>
        <p:spPr>
          <a:xfrm>
            <a:off x="4204607" y="2253343"/>
            <a:ext cx="4278086" cy="18043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6735536" y="2325192"/>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735536" y="3155496"/>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718690" y="3266529"/>
            <a:ext cx="461665" cy="726621"/>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テキスト ボックス 7"/>
          <p:cNvSpPr txBox="1"/>
          <p:nvPr/>
        </p:nvSpPr>
        <p:spPr>
          <a:xfrm>
            <a:off x="8718691" y="2428875"/>
            <a:ext cx="461665" cy="726621"/>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1916</TotalTime>
  <Words>412</Words>
  <Application>Microsoft Office PowerPoint</Application>
  <PresentationFormat>ワイド画面</PresentationFormat>
  <Paragraphs>88</Paragraphs>
  <Slides>14</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ＭＳ Ｐゴシック</vt:lpstr>
      <vt:lpstr>游ゴシック</vt:lpstr>
      <vt:lpstr>Bauhaus 93</vt:lpstr>
      <vt:lpstr>Calibri</vt:lpstr>
      <vt:lpstr>Calibri Light</vt:lpstr>
      <vt:lpstr>Wingdings</vt:lpstr>
      <vt:lpstr>レトロスペクト</vt:lpstr>
      <vt:lpstr>Webカメラとセンシング技術を組み合わせた バーコード識別システムの開発</vt:lpstr>
      <vt:lpstr>目次</vt:lpstr>
      <vt:lpstr>研究背景</vt:lpstr>
      <vt:lpstr>研究目的・目標</vt:lpstr>
      <vt:lpstr>　　　　　　　　　　　Summary</vt:lpstr>
      <vt:lpstr>イメージ図</vt:lpstr>
      <vt:lpstr>メリット・効果</vt:lpstr>
      <vt:lpstr>PowerPoint プレゼンテーション</vt:lpstr>
      <vt:lpstr>PowerPoint プレゼンテーション</vt:lpstr>
      <vt:lpstr>PowerPoint プレゼンテーション</vt:lpstr>
      <vt:lpstr>PowerPoint プレゼンテーション</vt:lpstr>
      <vt:lpstr>解析システムの実装方法</vt:lpstr>
      <vt:lpstr>現在の段階・状況</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124</cp:revision>
  <dcterms:created xsi:type="dcterms:W3CDTF">2019-10-08T07:00:30Z</dcterms:created>
  <dcterms:modified xsi:type="dcterms:W3CDTF">2019-12-09T12:57:17Z</dcterms:modified>
</cp:coreProperties>
</file>