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 id="2147483792" r:id="rId2"/>
  </p:sldMasterIdLst>
  <p:notesMasterIdLst>
    <p:notesMasterId r:id="rId21"/>
  </p:notesMasterIdLst>
  <p:handoutMasterIdLst>
    <p:handoutMasterId r:id="rId22"/>
  </p:handoutMasterIdLst>
  <p:sldIdLst>
    <p:sldId id="256" r:id="rId3"/>
    <p:sldId id="257" r:id="rId4"/>
    <p:sldId id="296" r:id="rId5"/>
    <p:sldId id="297" r:id="rId6"/>
    <p:sldId id="295" r:id="rId7"/>
    <p:sldId id="282" r:id="rId8"/>
    <p:sldId id="276" r:id="rId9"/>
    <p:sldId id="329" r:id="rId10"/>
    <p:sldId id="292" r:id="rId11"/>
    <p:sldId id="300" r:id="rId12"/>
    <p:sldId id="304" r:id="rId13"/>
    <p:sldId id="305" r:id="rId14"/>
    <p:sldId id="317" r:id="rId15"/>
    <p:sldId id="324" r:id="rId16"/>
    <p:sldId id="323" r:id="rId17"/>
    <p:sldId id="327" r:id="rId18"/>
    <p:sldId id="328" r:id="rId19"/>
    <p:sldId id="326" r:id="rId2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C152362-F1CC-4325-AEB2-126464DAACAD}">
          <p14:sldIdLst>
            <p14:sldId id="256"/>
            <p14:sldId id="257"/>
            <p14:sldId id="296"/>
            <p14:sldId id="297"/>
            <p14:sldId id="295"/>
            <p14:sldId id="282"/>
            <p14:sldId id="276"/>
            <p14:sldId id="329"/>
            <p14:sldId id="292"/>
            <p14:sldId id="300"/>
            <p14:sldId id="304"/>
            <p14:sldId id="305"/>
            <p14:sldId id="317"/>
            <p14:sldId id="324"/>
            <p14:sldId id="323"/>
            <p14:sldId id="327"/>
            <p14:sldId id="328"/>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3922" autoAdjust="0"/>
  </p:normalViewPr>
  <p:slideViewPr>
    <p:cSldViewPr snapToGrid="0">
      <p:cViewPr varScale="1">
        <p:scale>
          <a:sx n="60" d="100"/>
          <a:sy n="60" d="100"/>
        </p:scale>
        <p:origin x="9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2020/2/12</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a:t>
            </a:r>
            <a:r>
              <a:rPr lang="ja-JP" altLang="en-US" sz="1200" dirty="0"/>
              <a:t>画像情報によるスマートセルフ精算システムの開発</a:t>
            </a:r>
            <a:r>
              <a:rPr kumimoji="1" lang="ja-JP" altLang="en-US" dirty="0"/>
              <a:t>と題しまして、</a:t>
            </a:r>
            <a:r>
              <a:rPr lang="ja-JP" altLang="en-US" dirty="0"/>
              <a:t>計算機システム研究室</a:t>
            </a:r>
            <a:r>
              <a:rPr kumimoji="1" lang="ja-JP" altLang="en-US" dirty="0"/>
              <a:t>の</a:t>
            </a:r>
            <a:r>
              <a:rPr lang="ja-JP" altLang="en-US" dirty="0"/>
              <a:t>段原　丞治と真鍋　樹が発表させていただきます。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次に実装・検証についてお話しします。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実装環境について説明します。画像解析はサーバで行いました。サーバの</a:t>
            </a:r>
            <a:r>
              <a:rPr kumimoji="1" lang="en-US" altLang="ja-JP" dirty="0"/>
              <a:t>OS</a:t>
            </a:r>
            <a:r>
              <a:rPr kumimoji="1" lang="ja-JP" altLang="en-US" dirty="0"/>
              <a:t>は</a:t>
            </a:r>
            <a:r>
              <a:rPr kumimoji="1" lang="en-US" altLang="ja-JP" dirty="0"/>
              <a:t>Windows10</a:t>
            </a:r>
            <a:r>
              <a:rPr kumimoji="1" lang="ja-JP" altLang="en-US" dirty="0"/>
              <a:t>です。エッジ側は</a:t>
            </a:r>
            <a:r>
              <a:rPr kumimoji="1" lang="en-US" altLang="ja-JP" dirty="0"/>
              <a:t>raspberry pi</a:t>
            </a:r>
            <a:r>
              <a:rPr kumimoji="1" lang="ja-JP" altLang="en-US" baseline="0" dirty="0"/>
              <a:t> </a:t>
            </a:r>
            <a:r>
              <a:rPr kumimoji="1" lang="en-US" altLang="ja-JP" baseline="0" dirty="0"/>
              <a:t>3B</a:t>
            </a:r>
            <a:r>
              <a:rPr kumimoji="1" lang="ja-JP" altLang="en-US" dirty="0"/>
              <a:t>を使用しました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サーバ側、エッジ側双方で開発言語として</a:t>
            </a:r>
            <a:r>
              <a:rPr kumimoji="1" lang="en-US" altLang="ja-JP" dirty="0"/>
              <a:t>Python3</a:t>
            </a:r>
            <a:r>
              <a:rPr kumimoji="1" lang="ja-JP" altLang="en-US" dirty="0"/>
              <a:t>を使用しました。本研究では、画像からバーコードの位置を特定し、バーコード部分のみを切り取るために</a:t>
            </a:r>
            <a:r>
              <a:rPr kumimoji="1" lang="en-US" altLang="ja-JP" dirty="0"/>
              <a:t>Yolo</a:t>
            </a:r>
            <a:r>
              <a:rPr kumimoji="1" lang="ja-JP" altLang="en-US" dirty="0"/>
              <a:t>を使用しました。</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a:t>
            </a:r>
            <a:r>
              <a:rPr kumimoji="1" lang="ja-JP" altLang="en-US" sz="1200" b="0" i="0" u="none" strike="noStrike" kern="1200" baseline="0" dirty="0">
                <a:solidFill>
                  <a:schemeClr val="tx1"/>
                </a:solidFill>
                <a:latin typeface="+mn-lt"/>
                <a:ea typeface="+mn-ea"/>
                <a:cs typeface="+mn-cs"/>
              </a:rPr>
              <a:t>であり、</a:t>
            </a:r>
            <a:r>
              <a:rPr kumimoji="1" lang="en-US" altLang="ja-JP" sz="1200" b="0" i="0" u="none" strike="noStrike" kern="1200" baseline="0" dirty="0">
                <a:solidFill>
                  <a:schemeClr val="tx1"/>
                </a:solidFill>
                <a:latin typeface="+mn-lt"/>
                <a:ea typeface="+mn-ea"/>
                <a:cs typeface="+mn-cs"/>
              </a:rPr>
              <a:t>Web</a:t>
            </a:r>
            <a:r>
              <a:rPr kumimoji="1" lang="ja-JP" altLang="en-US" sz="1200" b="0" i="0" u="none" strike="noStrike" kern="1200" baseline="0" dirty="0">
                <a:solidFill>
                  <a:schemeClr val="tx1"/>
                </a:solidFill>
                <a:latin typeface="+mn-lt"/>
                <a:ea typeface="+mn-ea"/>
                <a:cs typeface="+mn-cs"/>
              </a:rPr>
              <a:t>カメラを利用したリアルタイム検出も可能となっています。</a:t>
            </a:r>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Yolo</a:t>
            </a:r>
            <a:r>
              <a:rPr kumimoji="1" lang="ja-JP" altLang="en-US" sz="1200" b="0" i="0" u="none" strike="noStrike" kern="1200" baseline="0" dirty="0">
                <a:solidFill>
                  <a:schemeClr val="tx1"/>
                </a:solidFill>
                <a:latin typeface="+mn-lt"/>
                <a:ea typeface="+mn-ea"/>
                <a:cs typeface="+mn-cs"/>
              </a:rPr>
              <a:t>は、バーコードの識別は可能ですが番号自体の識別はできません。</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番号の識別を行うために、</a:t>
            </a:r>
            <a:r>
              <a:rPr kumimoji="1" lang="en-US" altLang="ja-JP" sz="1200" b="0" i="0" u="none" strike="noStrike" kern="1200" baseline="0" dirty="0" err="1">
                <a:solidFill>
                  <a:schemeClr val="tx1"/>
                </a:solidFill>
                <a:latin typeface="+mn-lt"/>
                <a:ea typeface="+mn-ea"/>
                <a:cs typeface="+mn-cs"/>
              </a:rPr>
              <a:t>pyzbar</a:t>
            </a:r>
            <a:r>
              <a:rPr kumimoji="1" lang="ja-JP" altLang="en-US" sz="1200" b="0" i="0" u="none" strike="noStrike" kern="1200" baseline="0" dirty="0">
                <a:solidFill>
                  <a:schemeClr val="tx1"/>
                </a:solidFill>
                <a:latin typeface="+mn-lt"/>
                <a:ea typeface="+mn-ea"/>
                <a:cs typeface="+mn-cs"/>
              </a:rPr>
              <a:t>（パイズバー）というバーコード番号識別ライブラリを使用して、画像から番号への識別を行いました。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解析システムの実装を説明します。</a:t>
            </a:r>
            <a:endParaRPr kumimoji="1" lang="en-US" altLang="ja-JP" dirty="0"/>
          </a:p>
          <a:p>
            <a:r>
              <a:rPr kumimoji="1" lang="ja-JP" altLang="en-US" dirty="0"/>
              <a:t>入力は</a:t>
            </a:r>
            <a:r>
              <a:rPr kumimoji="1" lang="en-US" altLang="ja-JP" dirty="0" err="1"/>
              <a:t>raspberrypi</a:t>
            </a:r>
            <a:r>
              <a:rPr kumimoji="1" lang="ja-JP" altLang="en-US" dirty="0"/>
              <a:t>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で解析し、画像の中からバーコードが写っている座標を取得します。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に画像を投げ番号を取得します。</a:t>
            </a:r>
            <a:endParaRPr kumimoji="1" lang="en-US" altLang="ja-JP" dirty="0"/>
          </a:p>
          <a:p>
            <a:r>
              <a:rPr kumimoji="1" lang="en-US" altLang="ja-JP" dirty="0" err="1"/>
              <a:t>Pyzbar</a:t>
            </a:r>
            <a:r>
              <a:rPr kumimoji="1" lang="ja-JP" altLang="en-US" dirty="0"/>
              <a:t>ライブラリは画像に占めるバーコードの割合が少ないと精度が下がる問題があります。</a:t>
            </a:r>
            <a:endParaRPr kumimoji="1" lang="en-US" altLang="ja-JP" dirty="0"/>
          </a:p>
          <a:p>
            <a:r>
              <a:rPr kumimoji="1" lang="ja-JP" altLang="en-US" dirty="0"/>
              <a:t>特に、カメラと商品の距離が離れているときに問題が顕著化します。</a:t>
            </a:r>
            <a:endParaRPr kumimoji="1" lang="en-US" altLang="ja-JP" dirty="0"/>
          </a:p>
          <a:p>
            <a:r>
              <a:rPr kumimoji="1" lang="ja-JP" altLang="en-US" dirty="0"/>
              <a:t>そこで、</a:t>
            </a:r>
            <a:r>
              <a:rPr kumimoji="1" lang="en-US" altLang="ja-JP" dirty="0"/>
              <a:t>Yolo</a:t>
            </a:r>
            <a:r>
              <a:rPr kumimoji="1" lang="ja-JP" altLang="en-US" dirty="0"/>
              <a:t>を使用し画像の中のバーコードの部分のみを切り取り、</a:t>
            </a:r>
            <a:r>
              <a:rPr kumimoji="1" lang="en-US" altLang="ja-JP" dirty="0" err="1"/>
              <a:t>pyzbar</a:t>
            </a:r>
            <a:r>
              <a:rPr kumimoji="1" lang="ja-JP" altLang="en-US" dirty="0"/>
              <a:t>ライブラリに渡すことで精度向上を試みました。</a:t>
            </a:r>
            <a:endParaRPr kumimoji="1" lang="en-US" altLang="ja-JP" dirty="0"/>
          </a:p>
          <a:p>
            <a:r>
              <a:rPr kumimoji="1" lang="ja-JP" altLang="en-US" dirty="0"/>
              <a:t>出力は、</a:t>
            </a:r>
            <a:r>
              <a:rPr kumimoji="1" lang="en-US" altLang="ja-JP" dirty="0" err="1"/>
              <a:t>pyzbar</a:t>
            </a:r>
            <a:r>
              <a:rPr kumimoji="1" lang="ja-JP" altLang="en-US" dirty="0"/>
              <a:t>で識別したバーコード番号とラズベリーパイ側に送信する解析の結果です。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Yolo</a:t>
            </a:r>
            <a:r>
              <a:rPr kumimoji="1" lang="ja-JP" altLang="en-US" dirty="0"/>
              <a:t>の学習設定はスライドのようになっています。学習に使用した教師データ数は約</a:t>
            </a:r>
            <a:r>
              <a:rPr kumimoji="1" lang="en-US" altLang="ja-JP" dirty="0"/>
              <a:t>2600</a:t>
            </a:r>
            <a:r>
              <a:rPr kumimoji="1" lang="ja-JP" altLang="en-US" dirty="0"/>
              <a:t>枚となっています。</a:t>
            </a:r>
            <a:endParaRPr kumimoji="1" lang="en-US" altLang="ja-JP" dirty="0"/>
          </a:p>
          <a:p>
            <a:r>
              <a:rPr kumimoji="1" lang="ja-JP" altLang="en-US" dirty="0"/>
              <a:t>左のグラフは、学習回数と損失の値を表しています。</a:t>
            </a:r>
            <a:endParaRPr kumimoji="1" lang="en-US" altLang="ja-JP" dirty="0"/>
          </a:p>
          <a:p>
            <a:r>
              <a:rPr kumimoji="1" lang="ja-JP" altLang="en-US" dirty="0"/>
              <a:t>学習が進むにつれ、損失が少なくなっていることがわかります。学習が</a:t>
            </a:r>
            <a:r>
              <a:rPr kumimoji="1" lang="en-US" altLang="ja-JP" dirty="0"/>
              <a:t>4000</a:t>
            </a:r>
            <a:r>
              <a:rPr kumimoji="1" lang="ja-JP" altLang="en-US" dirty="0"/>
              <a:t>回を超えたあたりで値が安定していることが確認できます。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716074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決済システムの実装について説明します。</a:t>
            </a:r>
            <a:endParaRPr kumimoji="1" lang="en-US" altLang="ja-JP" dirty="0"/>
          </a:p>
          <a:p>
            <a:r>
              <a:rPr kumimoji="1" lang="ja-JP" altLang="en-US" dirty="0"/>
              <a:t>商品一覧表示は、ユーザが購入予定の商品を管理するカゴ</a:t>
            </a:r>
            <a:r>
              <a:rPr kumimoji="1" lang="en-US" altLang="ja-JP" dirty="0"/>
              <a:t>DB</a:t>
            </a:r>
            <a:r>
              <a:rPr kumimoji="1" lang="ja-JP" altLang="en-US" dirty="0"/>
              <a:t>を参照して</a:t>
            </a:r>
            <a:r>
              <a:rPr kumimoji="1" lang="en-US" altLang="ja-JP" dirty="0"/>
              <a:t>Web</a:t>
            </a:r>
            <a:r>
              <a:rPr kumimoji="1" lang="ja-JP" altLang="en-US" dirty="0"/>
              <a:t>ページに表示しています。</a:t>
            </a:r>
            <a:endParaRPr kumimoji="1" lang="en-US" altLang="ja-JP" dirty="0"/>
          </a:p>
          <a:p>
            <a:r>
              <a:rPr kumimoji="1" lang="ja-JP" altLang="en-US" dirty="0"/>
              <a:t>合計金額算出には、商品情報</a:t>
            </a:r>
            <a:r>
              <a:rPr kumimoji="1" lang="en-US" altLang="ja-JP" dirty="0"/>
              <a:t>DB</a:t>
            </a:r>
            <a:r>
              <a:rPr kumimoji="1" lang="ja-JP" altLang="en-US" dirty="0"/>
              <a:t>を参照して合計金額を割り出します。</a:t>
            </a:r>
            <a:endParaRPr kumimoji="1" lang="en-US" altLang="ja-JP" dirty="0"/>
          </a:p>
          <a:p>
            <a:r>
              <a:rPr kumimoji="1" lang="ja-JP" altLang="en-US" dirty="0"/>
              <a:t>決済は、先ほど割り出した合計金額をユーザの口座から引きます。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136621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単体テストでは、クラス図を基にクラスの動作項目が正しく行われているか確認しました。</a:t>
            </a:r>
            <a:endParaRPr kumimoji="1" lang="en-US" altLang="ja-JP" sz="1200" dirty="0"/>
          </a:p>
          <a:p>
            <a:r>
              <a:rPr kumimoji="1" lang="ja-JP" altLang="en-US" sz="1200" dirty="0"/>
              <a:t>結合テストでは、クラス間での画像データ通信や</a:t>
            </a:r>
            <a:r>
              <a:rPr kumimoji="1" lang="en-US" altLang="ja-JP" sz="1200" dirty="0"/>
              <a:t>DB</a:t>
            </a:r>
            <a:r>
              <a:rPr kumimoji="1" lang="ja-JP" altLang="en-US" sz="1200" dirty="0"/>
              <a:t>操作が正しく行われているかを確認しました。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169729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最後に架空のユーザを想定して動作確認を行うことでユースケース図にまとめてある動作を満足しているかを確認しました。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102245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最後にまとめになります。</a:t>
            </a:r>
            <a:endParaRPr kumimoji="1" lang="en-US" altLang="ja-JP" dirty="0"/>
          </a:p>
          <a:p>
            <a:r>
              <a:rPr kumimoji="1" lang="ja-JP" altLang="en-US" dirty="0"/>
              <a:t>本研究ではＶ字開発モデルに従って画像情報によるスマートセルフ精算システムのグループ開発を行いました。</a:t>
            </a:r>
            <a:endParaRPr kumimoji="1" lang="en-US" altLang="ja-JP" dirty="0"/>
          </a:p>
          <a:p>
            <a:r>
              <a:rPr kumimoji="1" lang="ja-JP" altLang="en-US" dirty="0"/>
              <a:t>実装してテストを行った結果、要求や設計を満足したシステムを制作できました。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42599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まなべ</a:t>
            </a:r>
            <a:r>
              <a:rPr kumimoji="1" lang="en-US" altLang="ja-JP"/>
              <a:t>】</a:t>
            </a:r>
          </a:p>
          <a:p>
            <a:r>
              <a:rPr kumimoji="1" lang="ja-JP" altLang="en-US"/>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研究背景としましては、現在日本では少子高齢化が進んでおり、働き手が減少しております。</a:t>
            </a:r>
            <a:r>
              <a:rPr lang="ja-JP" altLang="en-US" sz="1200" dirty="0"/>
              <a:t>サービス業者にも人手不足の問題が深刻化おり、セルフレジの導入が進んでいます。しかしながら、セルフレジは導入コストが高いという問題があります。</a:t>
            </a:r>
            <a:endParaRPr lang="en-US" altLang="ja-JP" sz="1200" dirty="0"/>
          </a:p>
          <a:p>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まなべ</a:t>
            </a:r>
            <a:r>
              <a:rPr kumimoji="1" lang="en-US" altLang="ja-JP" dirty="0"/>
              <a:t>】</a:t>
            </a:r>
          </a:p>
          <a:p>
            <a:r>
              <a:rPr kumimoji="1" lang="ja-JP" altLang="en-US" dirty="0"/>
              <a:t>中小店ではコストの点からセルフレジの導入が難しいという問題があります。</a:t>
            </a:r>
            <a:endParaRPr kumimoji="1" lang="en-US" altLang="ja-JP" dirty="0"/>
          </a:p>
          <a:p>
            <a:r>
              <a:rPr kumimoji="1" lang="ja-JP" altLang="en-US" dirty="0"/>
              <a:t>そこで、人手不足が深刻化している中小店でも導入できる、低コストなバーコード識別システムを作成することを研究目的としました。</a:t>
            </a:r>
            <a:endParaRPr kumimoji="1" lang="en-US" altLang="ja-JP" dirty="0"/>
          </a:p>
          <a:p>
            <a:r>
              <a:rPr kumimoji="1" lang="ja-JP" altLang="en-US" dirty="0"/>
              <a:t>研究目標は、オープンソースの画像処理ライブラリを使用し、バーコードを識別するシステムの開発を行うことです。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開発したシステムの概要を説明します。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入店時にユーザの情報とユーザが、使用するカゴを結びつけます。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ユーザはカゴに商品を出し入れすることで買い物を行います。商品の判定はカゴに取り付けた</a:t>
            </a:r>
            <a:r>
              <a:rPr kumimoji="1" lang="en-US" altLang="ja-JP" dirty="0"/>
              <a:t>Web</a:t>
            </a:r>
            <a:r>
              <a:rPr kumimoji="1" lang="ja-JP" altLang="en-US" dirty="0"/>
              <a:t>カメラで撮影した画像をもとにサーバが行います。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退店時にカゴの中に入っている商品の決済が自動で行われ、ユーザの口座から合計金額がひかれる仕組みになっています。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今回は、スライドの赤枠で囲った部分のみの実装となっています。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理由としましては、研究目的達成のため、実装優先度の高いものを選定したからです。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次に、システム側の動作の概要について説明します。</a:t>
            </a:r>
            <a:endParaRPr kumimoji="1" lang="en-US" altLang="ja-JP" dirty="0"/>
          </a:p>
          <a:p>
            <a:r>
              <a:rPr kumimoji="1" lang="ja-JP" altLang="en-US" dirty="0"/>
              <a:t>初めに、カゴに設置してある</a:t>
            </a:r>
            <a:r>
              <a:rPr kumimoji="1" lang="en-US" altLang="ja-JP" dirty="0" err="1"/>
              <a:t>RaspberryPi</a:t>
            </a:r>
            <a:r>
              <a:rPr kumimoji="1" lang="ja-JP" altLang="en-US" dirty="0"/>
              <a:t>と各種センサーを用いてバーコードが写っている写真を取得し、サーバに送信します</a:t>
            </a:r>
            <a:endParaRPr kumimoji="1" lang="en-US" altLang="ja-JP" dirty="0"/>
          </a:p>
          <a:p>
            <a:r>
              <a:rPr kumimoji="1" lang="ja-JP" altLang="en-US" dirty="0"/>
              <a:t>サーバ側では画像処理を行って画像からバーコード番号を識別します。識別が成功するとバーコード番号を</a:t>
            </a:r>
            <a:r>
              <a:rPr kumimoji="1" lang="en-US" altLang="ja-JP" dirty="0"/>
              <a:t>DB</a:t>
            </a:r>
            <a:r>
              <a:rPr kumimoji="1" lang="ja-JP" altLang="en-US" dirty="0"/>
              <a:t>に保存します。</a:t>
            </a:r>
            <a:endParaRPr kumimoji="1" lang="en-US" altLang="ja-JP" dirty="0"/>
          </a:p>
          <a:p>
            <a:r>
              <a:rPr kumimoji="1" lang="ja-JP" altLang="en-US" dirty="0"/>
              <a:t>バーコード番号の識別後に、識別結果を</a:t>
            </a:r>
            <a:r>
              <a:rPr kumimoji="1" lang="en-US" altLang="ja-JP" dirty="0" err="1"/>
              <a:t>RaspberryPi</a:t>
            </a:r>
            <a:r>
              <a:rPr kumimoji="1" lang="ja-JP" altLang="en-US" dirty="0"/>
              <a:t>へ送信します。</a:t>
            </a:r>
            <a:endParaRPr kumimoji="1" lang="en-US" altLang="ja-JP" dirty="0"/>
          </a:p>
        </p:txBody>
      </p:sp>
      <p:sp>
        <p:nvSpPr>
          <p:cNvPr id="4" name="フッター プレースホルダー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5D8A9-7A56-411A-9EF9-F7869DF78C8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781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段原</a:t>
            </a:r>
            <a:r>
              <a:rPr kumimoji="1" lang="en-US" altLang="ja-JP"/>
              <a:t>】</a:t>
            </a:r>
          </a:p>
          <a:p>
            <a:r>
              <a:rPr kumimoji="1" lang="ja-JP" altLang="en-US"/>
              <a:t>本研究では、グループで開発を行いました。開発者同士のコミュニケーションギャップの解消のため、</a:t>
            </a:r>
            <a:r>
              <a:rPr kumimoji="1" lang="en-US" altLang="ja-JP"/>
              <a:t>V</a:t>
            </a:r>
            <a:r>
              <a:rPr kumimoji="1" lang="ja-JP" altLang="en-US"/>
              <a:t>字モデルに従い開発・検証を行いました。設計の際には、</a:t>
            </a:r>
            <a:r>
              <a:rPr kumimoji="1" lang="en-US" altLang="ja-JP"/>
              <a:t>Unified Modeling Language</a:t>
            </a:r>
            <a:r>
              <a:rPr kumimoji="1" lang="ja-JP" altLang="en-US"/>
              <a:t>という統一モデリング言語を用い、あいまいな定義になるのを防ぎました。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役割分担をしてシステムの実装を行いました。</a:t>
            </a:r>
            <a:endParaRPr kumimoji="1" lang="en-US" altLang="ja-JP" dirty="0"/>
          </a:p>
          <a:p>
            <a:r>
              <a:rPr kumimoji="1" lang="ja-JP" altLang="en-US" dirty="0"/>
              <a:t>エッジ側の実装は真鍋。赤枠で囲ってあるサーバ側の実装は私ダンバラが行いました。</a:t>
            </a:r>
            <a:endParaRPr kumimoji="1" lang="en-US" altLang="ja-JP" dirty="0"/>
          </a:p>
          <a:p>
            <a:r>
              <a:rPr kumimoji="1" lang="ja-JP" altLang="en-US" dirty="0"/>
              <a:t>私が実装した部分は、バーコード識別を行う解析システムと、</a:t>
            </a:r>
            <a:r>
              <a:rPr kumimoji="1" lang="en-US" altLang="ja-JP" dirty="0"/>
              <a:t>DB</a:t>
            </a:r>
            <a:r>
              <a:rPr kumimoji="1" lang="ja-JP" altLang="en-US" dirty="0"/>
              <a:t>と</a:t>
            </a:r>
            <a:r>
              <a:rPr kumimoji="1" lang="en-US" altLang="ja-JP" dirty="0"/>
              <a:t>Web</a:t>
            </a:r>
            <a:r>
              <a:rPr kumimoji="1" lang="ja-JP" altLang="en-US" dirty="0"/>
              <a:t>ページを使用して決済を行う決済システムです。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28642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段原</a:t>
            </a:r>
            <a:r>
              <a:rPr kumimoji="1" lang="en-US" altLang="ja-JP"/>
              <a:t>】</a:t>
            </a:r>
          </a:p>
          <a:p>
            <a:r>
              <a:rPr kumimoji="1" lang="ja-JP" altLang="en-US"/>
              <a:t>スケジュール管理にはガントチャートを使用し、グループでの開発を進めました。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361865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64926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3764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579811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80368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6885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06619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75415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913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279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lang="ja-JP" altLang="en-US" sz="4400" dirty="0"/>
              <a:t>画像情報によるスマートセルフ</a:t>
            </a:r>
            <a:br>
              <a:rPr lang="en-US" altLang="ja-JP" sz="4400" dirty="0"/>
            </a:br>
            <a:r>
              <a:rPr lang="ja-JP" altLang="en-US" sz="4400" dirty="0"/>
              <a:t>精算システムの開発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dirty="0"/>
              <a:t>2019/02/05</a:t>
            </a:r>
          </a:p>
          <a:p>
            <a:r>
              <a:rPr lang="ja-JP" altLang="en-US" dirty="0"/>
              <a:t>計算機システム研究室</a:t>
            </a:r>
            <a:endParaRPr lang="en-US" altLang="ja-JP" dirty="0"/>
          </a:p>
          <a:p>
            <a:r>
              <a:rPr lang="ja-JP" altLang="en-US" dirty="0"/>
              <a:t>段原　丞治</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実装・検証</a:t>
            </a:r>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9</a:t>
            </a:fld>
            <a:endParaRPr lang="ja-JP" altLang="en-US"/>
          </a:p>
        </p:txBody>
      </p:sp>
    </p:spTree>
    <p:extLst>
      <p:ext uri="{BB962C8B-B14F-4D97-AF65-F5344CB8AC3E}">
        <p14:creationId xmlns:p14="http://schemas.microsoft.com/office/powerpoint/2010/main" val="22026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10</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a:t>実装環境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11</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a:t>使用ライブラリ</a:t>
            </a:r>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85474" y="1114661"/>
            <a:ext cx="8261685" cy="5218123"/>
          </a:xfrm>
        </p:spPr>
      </p:pic>
    </p:spTree>
    <p:extLst>
      <p:ext uri="{BB962C8B-B14F-4D97-AF65-F5344CB8AC3E}">
        <p14:creationId xmlns:p14="http://schemas.microsoft.com/office/powerpoint/2010/main" val="321574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12</a:t>
            </a:fld>
            <a:endParaRPr kumimoji="1" lang="ja-JP" altLang="en-US" dirty="0"/>
          </a:p>
        </p:txBody>
      </p:sp>
      <p:sp>
        <p:nvSpPr>
          <p:cNvPr id="3" name="タイトル 2"/>
          <p:cNvSpPr>
            <a:spLocks noGrp="1"/>
          </p:cNvSpPr>
          <p:nvPr>
            <p:ph type="title" idx="4294967295"/>
          </p:nvPr>
        </p:nvSpPr>
        <p:spPr>
          <a:xfrm>
            <a:off x="3597223" y="207359"/>
            <a:ext cx="5439992" cy="904875"/>
          </a:xfrm>
        </p:spPr>
        <p:txBody>
          <a:bodyPr/>
          <a:lstStyle/>
          <a:p>
            <a:r>
              <a:rPr lang="ja-JP" altLang="en-US" dirty="0"/>
              <a:t>実装</a:t>
            </a:r>
            <a:r>
              <a:rPr kumimoji="1" lang="en-US" altLang="ja-JP" dirty="0"/>
              <a:t>(</a:t>
            </a:r>
            <a:r>
              <a:rPr kumimoji="1" lang="ja-JP" altLang="en-US" dirty="0"/>
              <a:t>解析システム</a:t>
            </a:r>
            <a:r>
              <a:rPr kumimoji="1" lang="en-US" altLang="ja-JP" dirty="0"/>
              <a:t>)</a:t>
            </a:r>
            <a:endParaRPr kumimoji="1" lang="ja-JP" altLang="en-US" dirty="0"/>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347280"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r>
              <a:rPr kumimoji="1" lang="en-US" altLang="ja-JP" sz="2400" dirty="0"/>
              <a:t>(OpenCV)</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endParaRPr kumimoji="1" lang="en-US" altLang="ja-JP" sz="2400" dirty="0"/>
          </a:p>
          <a:p>
            <a:r>
              <a:rPr kumimoji="1" lang="ja-JP" altLang="en-US" sz="2400" dirty="0"/>
              <a:t>バーコード画像を渡し、番号を取得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バーコード番号</a:t>
            </a:r>
            <a:endParaRPr kumimoji="1" lang="en-US" altLang="ja-JP" sz="2400" dirty="0"/>
          </a:p>
          <a:p>
            <a:r>
              <a:rPr lang="ja-JP" altLang="en-US" sz="2400" dirty="0"/>
              <a:t>解析の結果</a:t>
            </a:r>
            <a:endParaRPr kumimoji="1" lang="ja-JP" altLang="en-US" sz="2400" dirty="0"/>
          </a:p>
        </p:txBody>
      </p:sp>
    </p:spTree>
    <p:extLst>
      <p:ext uri="{BB962C8B-B14F-4D97-AF65-F5344CB8AC3E}">
        <p14:creationId xmlns:p14="http://schemas.microsoft.com/office/powerpoint/2010/main" val="239362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4645259F-353B-4C07-A42E-69FACEF2F99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kumimoji="1" lang="en-US" altLang="ja-JP" spc="-50" dirty="0"/>
              <a:t>Yolo v3</a:t>
            </a:r>
            <a:r>
              <a:rPr kumimoji="1" lang="ja-JP" altLang="en-US" spc="-50" dirty="0"/>
              <a:t>の学習設定</a:t>
            </a:r>
          </a:p>
        </p:txBody>
      </p:sp>
      <p:pic>
        <p:nvPicPr>
          <p:cNvPr id="7" name="コンテンツ プレースホルダー 6">
            <a:extLst>
              <a:ext uri="{FF2B5EF4-FFF2-40B4-BE49-F238E27FC236}">
                <a16:creationId xmlns:a16="http://schemas.microsoft.com/office/drawing/2014/main" id="{5B8FA46E-8B74-4A0A-9A14-9CBABFCD0B4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3138" y="645106"/>
            <a:ext cx="5559742" cy="5559742"/>
          </a:xfrm>
          <a:prstGeom prst="rect">
            <a:avLst/>
          </a:prstGeom>
        </p:spPr>
      </p:pic>
      <p:cxnSp>
        <p:nvCxnSpPr>
          <p:cNvPr id="20" name="Straight Connector 1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4">
            <a:extLst>
              <a:ext uri="{FF2B5EF4-FFF2-40B4-BE49-F238E27FC236}">
                <a16:creationId xmlns:a16="http://schemas.microsoft.com/office/drawing/2014/main" id="{1A04B850-C862-4CA8-B9D9-27A9963AE07A}"/>
              </a:ext>
            </a:extLst>
          </p:cNvPr>
          <p:cNvSpPr>
            <a:spLocks noGrp="1"/>
          </p:cNvSpPr>
          <p:nvPr>
            <p:ph sz="half" idx="2"/>
          </p:nvPr>
        </p:nvSpPr>
        <p:spPr>
          <a:xfrm>
            <a:off x="6411684" y="2198914"/>
            <a:ext cx="5347178" cy="3670180"/>
          </a:xfrm>
        </p:spPr>
        <p:txBody>
          <a:bodyPr vert="horz" lIns="0" tIns="45720" rIns="0" bIns="45720" rtlCol="0">
            <a:normAutofit/>
          </a:bodyPr>
          <a:lstStyle/>
          <a:p>
            <a:r>
              <a:rPr kumimoji="1" lang="ja-JP" altLang="en-US" sz="2800" dirty="0"/>
              <a:t>・学習使用した</a:t>
            </a:r>
            <a:r>
              <a:rPr kumimoji="1" lang="en-US" altLang="ja-JP" sz="2800" dirty="0"/>
              <a:t>GPU</a:t>
            </a:r>
          </a:p>
          <a:p>
            <a:pPr lvl="1"/>
            <a:r>
              <a:rPr lang="en-US" altLang="ja-JP" sz="2400" dirty="0"/>
              <a:t>GTX1050Ti 4GB</a:t>
            </a:r>
          </a:p>
          <a:p>
            <a:r>
              <a:rPr kumimoji="1" lang="ja-JP" altLang="en-US" sz="2800" dirty="0"/>
              <a:t>・学習に使用し</a:t>
            </a:r>
            <a:r>
              <a:rPr lang="ja-JP" altLang="en-US" sz="2800" dirty="0"/>
              <a:t>た教師データ数</a:t>
            </a:r>
            <a:endParaRPr lang="en-US" altLang="ja-JP" sz="2800" dirty="0"/>
          </a:p>
          <a:p>
            <a:pPr lvl="1"/>
            <a:r>
              <a:rPr lang="ja-JP" altLang="en-US" sz="2400" dirty="0"/>
              <a:t>約</a:t>
            </a:r>
            <a:r>
              <a:rPr lang="en-US" altLang="ja-JP" sz="2400" dirty="0"/>
              <a:t>2600</a:t>
            </a:r>
            <a:r>
              <a:rPr lang="ja-JP" altLang="en-US" sz="2400" dirty="0"/>
              <a:t>枚</a:t>
            </a:r>
            <a:endParaRPr lang="en-US" altLang="ja-JP" sz="2400" dirty="0"/>
          </a:p>
          <a:p>
            <a:pPr lvl="1"/>
            <a:r>
              <a:rPr lang="ja-JP" altLang="en-US" sz="2800" dirty="0"/>
              <a:t>イテレーション回数</a:t>
            </a:r>
            <a:endParaRPr lang="en-US" altLang="ja-JP" sz="2800" dirty="0"/>
          </a:p>
          <a:p>
            <a:pPr lvl="1"/>
            <a:r>
              <a:rPr lang="en-US" altLang="ja-JP" sz="2800" dirty="0"/>
              <a:t>10000</a:t>
            </a:r>
            <a:r>
              <a:rPr lang="ja-JP" altLang="en-US" sz="2800" dirty="0"/>
              <a:t>回</a:t>
            </a:r>
            <a:endParaRPr lang="en-US" altLang="ja-JP" sz="2800" dirty="0"/>
          </a:p>
          <a:p>
            <a:pPr lvl="1"/>
            <a:endParaRPr lang="en-US" altLang="ja-JP" dirty="0"/>
          </a:p>
          <a:p>
            <a:endParaRPr kumimoji="1" lang="en-US" altLang="ja-JP" dirty="0"/>
          </a:p>
          <a:p>
            <a:endParaRPr kumimoji="1" lang="en-US" altLang="ja-JP" dirty="0"/>
          </a:p>
        </p:txBody>
      </p:sp>
      <p:sp>
        <p:nvSpPr>
          <p:cNvPr id="22" name="Rectangle 21">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020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スライド番号プレースホルダー 1">
            <a:extLst>
              <a:ext uri="{FF2B5EF4-FFF2-40B4-BE49-F238E27FC236}">
                <a16:creationId xmlns:a16="http://schemas.microsoft.com/office/drawing/2014/main" id="{CAE8F245-FA4A-41BD-AF86-A144C301E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3C3988C9-8C6C-49D7-8D82-24DA391FB063}" type="slidenum">
              <a:rPr kumimoji="1" lang="en-US" altLang="ja-JP" sz="1050" smtClean="0"/>
              <a:pPr>
                <a:spcAft>
                  <a:spcPts val="600"/>
                </a:spcAft>
              </a:pPr>
              <a:t>13</a:t>
            </a:fld>
            <a:endParaRPr kumimoji="1" lang="en-US" altLang="ja-JP" sz="1050"/>
          </a:p>
        </p:txBody>
      </p:sp>
    </p:spTree>
    <p:extLst>
      <p:ext uri="{BB962C8B-B14F-4D97-AF65-F5344CB8AC3E}">
        <p14:creationId xmlns:p14="http://schemas.microsoft.com/office/powerpoint/2010/main" val="308865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45A35DC-DA92-4D66-A3EE-69FA420F2D56}"/>
              </a:ext>
            </a:extLst>
          </p:cNvPr>
          <p:cNvSpPr>
            <a:spLocks noGrp="1"/>
          </p:cNvSpPr>
          <p:nvPr>
            <p:ph type="sldNum" sz="quarter" idx="12"/>
          </p:nvPr>
        </p:nvSpPr>
        <p:spPr/>
        <p:txBody>
          <a:bodyPr/>
          <a:lstStyle/>
          <a:p>
            <a:fld id="{3C3988C9-8C6C-49D7-8D82-24DA391FB063}" type="slidenum">
              <a:rPr kumimoji="1" lang="ja-JP" altLang="en-US" smtClean="0"/>
              <a:t>14</a:t>
            </a:fld>
            <a:endParaRPr kumimoji="1" lang="ja-JP" altLang="en-US"/>
          </a:p>
        </p:txBody>
      </p:sp>
      <p:sp>
        <p:nvSpPr>
          <p:cNvPr id="3" name="タイトル 2">
            <a:extLst>
              <a:ext uri="{FF2B5EF4-FFF2-40B4-BE49-F238E27FC236}">
                <a16:creationId xmlns:a16="http://schemas.microsoft.com/office/drawing/2014/main" id="{C5ACD08D-1167-47E1-AE08-0B1F0C7F2B44}"/>
              </a:ext>
            </a:extLst>
          </p:cNvPr>
          <p:cNvSpPr txBox="1">
            <a:spLocks/>
          </p:cNvSpPr>
          <p:nvPr/>
        </p:nvSpPr>
        <p:spPr>
          <a:xfrm>
            <a:off x="3376004" y="175275"/>
            <a:ext cx="5439992" cy="90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実装</a:t>
            </a:r>
            <a:r>
              <a:rPr lang="en-US" altLang="ja-JP" dirty="0"/>
              <a:t>(</a:t>
            </a:r>
            <a:r>
              <a:rPr lang="ja-JP" altLang="en-US" dirty="0"/>
              <a:t>決済システム</a:t>
            </a:r>
            <a:r>
              <a:rPr lang="en-US" altLang="ja-JP" dirty="0"/>
              <a:t>)</a:t>
            </a:r>
            <a:endParaRPr lang="ja-JP" altLang="en-US" dirty="0"/>
          </a:p>
        </p:txBody>
      </p:sp>
      <p:graphicFrame>
        <p:nvGraphicFramePr>
          <p:cNvPr id="8" name="表 8">
            <a:extLst>
              <a:ext uri="{FF2B5EF4-FFF2-40B4-BE49-F238E27FC236}">
                <a16:creationId xmlns:a16="http://schemas.microsoft.com/office/drawing/2014/main" id="{51E27C8B-F818-46DB-B93D-7CBA48D6BEF2}"/>
              </a:ext>
            </a:extLst>
          </p:cNvPr>
          <p:cNvGraphicFramePr>
            <a:graphicFrameLocks noGrp="1"/>
          </p:cNvGraphicFramePr>
          <p:nvPr>
            <p:extLst>
              <p:ext uri="{D42A27DB-BD31-4B8C-83A1-F6EECF244321}">
                <p14:modId xmlns:p14="http://schemas.microsoft.com/office/powerpoint/2010/main" val="4193808571"/>
              </p:ext>
            </p:extLst>
          </p:nvPr>
        </p:nvGraphicFramePr>
        <p:xfrm>
          <a:off x="930442" y="2707638"/>
          <a:ext cx="10876547" cy="2642404"/>
        </p:xfrm>
        <a:graphic>
          <a:graphicData uri="http://schemas.openxmlformats.org/drawingml/2006/table">
            <a:tbl>
              <a:tblPr firstRow="1" bandRow="1">
                <a:tableStyleId>{5C22544A-7EE6-4342-B048-85BDC9FD1C3A}</a:tableStyleId>
              </a:tblPr>
              <a:tblGrid>
                <a:gridCol w="2971245">
                  <a:extLst>
                    <a:ext uri="{9D8B030D-6E8A-4147-A177-3AD203B41FA5}">
                      <a16:colId xmlns:a16="http://schemas.microsoft.com/office/drawing/2014/main" val="3744866998"/>
                    </a:ext>
                  </a:extLst>
                </a:gridCol>
                <a:gridCol w="7905302">
                  <a:extLst>
                    <a:ext uri="{9D8B030D-6E8A-4147-A177-3AD203B41FA5}">
                      <a16:colId xmlns:a16="http://schemas.microsoft.com/office/drawing/2014/main" val="4287029069"/>
                    </a:ext>
                  </a:extLst>
                </a:gridCol>
              </a:tblGrid>
              <a:tr h="660601">
                <a:tc>
                  <a:txBody>
                    <a:bodyPr/>
                    <a:lstStyle/>
                    <a:p>
                      <a:pPr algn="ctr"/>
                      <a:r>
                        <a:rPr kumimoji="1" lang="ja-JP" altLang="en-US" sz="2800" dirty="0"/>
                        <a:t>モジュール</a:t>
                      </a:r>
                    </a:p>
                  </a:txBody>
                  <a:tcPr/>
                </a:tc>
                <a:tc>
                  <a:txBody>
                    <a:bodyPr/>
                    <a:lstStyle/>
                    <a:p>
                      <a:pPr algn="ctr"/>
                      <a:r>
                        <a:rPr kumimoji="1" lang="ja-JP" altLang="en-US" sz="2800" dirty="0"/>
                        <a:t>機能</a:t>
                      </a:r>
                    </a:p>
                  </a:txBody>
                  <a:tcPr/>
                </a:tc>
                <a:extLst>
                  <a:ext uri="{0D108BD9-81ED-4DB2-BD59-A6C34878D82A}">
                    <a16:rowId xmlns:a16="http://schemas.microsoft.com/office/drawing/2014/main" val="2753928974"/>
                  </a:ext>
                </a:extLst>
              </a:tr>
              <a:tr h="660601">
                <a:tc>
                  <a:txBody>
                    <a:bodyPr/>
                    <a:lstStyle/>
                    <a:p>
                      <a:pPr algn="ctr"/>
                      <a:r>
                        <a:rPr kumimoji="1" lang="ja-JP" altLang="en-US" sz="2800" dirty="0"/>
                        <a:t>商品一覧表示</a:t>
                      </a:r>
                    </a:p>
                  </a:txBody>
                  <a:tcPr/>
                </a:tc>
                <a:tc>
                  <a:txBody>
                    <a:bodyPr/>
                    <a:lstStyle/>
                    <a:p>
                      <a:r>
                        <a:rPr kumimoji="1" lang="ja-JP" altLang="en-US" sz="2800" dirty="0"/>
                        <a:t>ユーザの購入予定商品をリストで表示する</a:t>
                      </a:r>
                    </a:p>
                  </a:txBody>
                  <a:tcPr/>
                </a:tc>
                <a:extLst>
                  <a:ext uri="{0D108BD9-81ED-4DB2-BD59-A6C34878D82A}">
                    <a16:rowId xmlns:a16="http://schemas.microsoft.com/office/drawing/2014/main" val="1942468492"/>
                  </a:ext>
                </a:extLst>
              </a:tr>
              <a:tr h="660601">
                <a:tc>
                  <a:txBody>
                    <a:bodyPr/>
                    <a:lstStyle/>
                    <a:p>
                      <a:pPr algn="ctr"/>
                      <a:r>
                        <a:rPr kumimoji="1" lang="ja-JP" altLang="en-US" sz="2800" dirty="0"/>
                        <a:t>合計金額算出</a:t>
                      </a:r>
                    </a:p>
                  </a:txBody>
                  <a:tcPr/>
                </a:tc>
                <a:tc>
                  <a:txBody>
                    <a:bodyPr/>
                    <a:lstStyle/>
                    <a:p>
                      <a:r>
                        <a:rPr kumimoji="1" lang="ja-JP" altLang="en-US" sz="2800" dirty="0"/>
                        <a:t>ユーザの購入予定商品の合計金額を割り出す</a:t>
                      </a:r>
                    </a:p>
                  </a:txBody>
                  <a:tcPr/>
                </a:tc>
                <a:extLst>
                  <a:ext uri="{0D108BD9-81ED-4DB2-BD59-A6C34878D82A}">
                    <a16:rowId xmlns:a16="http://schemas.microsoft.com/office/drawing/2014/main" val="1696103493"/>
                  </a:ext>
                </a:extLst>
              </a:tr>
              <a:tr h="660601">
                <a:tc>
                  <a:txBody>
                    <a:bodyPr/>
                    <a:lstStyle/>
                    <a:p>
                      <a:pPr algn="ctr"/>
                      <a:r>
                        <a:rPr kumimoji="1" lang="ja-JP" altLang="en-US" sz="2800" dirty="0"/>
                        <a:t>決済</a:t>
                      </a:r>
                    </a:p>
                  </a:txBody>
                  <a:tcPr/>
                </a:tc>
                <a:tc>
                  <a:txBody>
                    <a:bodyPr/>
                    <a:lstStyle/>
                    <a:p>
                      <a:r>
                        <a:rPr kumimoji="1" lang="ja-JP" altLang="en-US" sz="2800" dirty="0"/>
                        <a:t>ユーザの口座から購入金額をひく</a:t>
                      </a:r>
                    </a:p>
                  </a:txBody>
                  <a:tcPr/>
                </a:tc>
                <a:extLst>
                  <a:ext uri="{0D108BD9-81ED-4DB2-BD59-A6C34878D82A}">
                    <a16:rowId xmlns:a16="http://schemas.microsoft.com/office/drawing/2014/main" val="1728541449"/>
                  </a:ext>
                </a:extLst>
              </a:tr>
            </a:tbl>
          </a:graphicData>
        </a:graphic>
      </p:graphicFrame>
      <p:sp>
        <p:nvSpPr>
          <p:cNvPr id="10" name="テキスト ボックス 9">
            <a:extLst>
              <a:ext uri="{FF2B5EF4-FFF2-40B4-BE49-F238E27FC236}">
                <a16:creationId xmlns:a16="http://schemas.microsoft.com/office/drawing/2014/main" id="{0FBCB646-3B33-4190-8691-6DA6881A98D7}"/>
              </a:ext>
            </a:extLst>
          </p:cNvPr>
          <p:cNvSpPr txBox="1"/>
          <p:nvPr/>
        </p:nvSpPr>
        <p:spPr>
          <a:xfrm>
            <a:off x="2679032" y="1507958"/>
            <a:ext cx="7764379" cy="523220"/>
          </a:xfrm>
          <a:prstGeom prst="rect">
            <a:avLst/>
          </a:prstGeom>
          <a:noFill/>
        </p:spPr>
        <p:txBody>
          <a:bodyPr wrap="square" rtlCol="0">
            <a:spAutoFit/>
          </a:bodyPr>
          <a:lstStyle/>
          <a:p>
            <a:r>
              <a:rPr lang="en-US" altLang="ja-JP" sz="2800" dirty="0"/>
              <a:t> Web</a:t>
            </a:r>
            <a:r>
              <a:rPr lang="ja-JP" altLang="en-US" sz="2800" dirty="0"/>
              <a:t>ページと</a:t>
            </a:r>
            <a:r>
              <a:rPr lang="en-US" altLang="ja-JP" sz="2800" dirty="0"/>
              <a:t>DB</a:t>
            </a:r>
            <a:r>
              <a:rPr lang="ja-JP" altLang="en-US" sz="2800" dirty="0"/>
              <a:t>を使用して決済システムを構築</a:t>
            </a:r>
            <a:endParaRPr kumimoji="1" lang="en-US" altLang="ja-JP" sz="2800" dirty="0"/>
          </a:p>
        </p:txBody>
      </p:sp>
    </p:spTree>
    <p:extLst>
      <p:ext uri="{BB962C8B-B14F-4D97-AF65-F5344CB8AC3E}">
        <p14:creationId xmlns:p14="http://schemas.microsoft.com/office/powerpoint/2010/main" val="427626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B930F-03D0-4C21-8686-7E3E95F135B3}"/>
              </a:ext>
            </a:extLst>
          </p:cNvPr>
          <p:cNvSpPr>
            <a:spLocks noGrp="1"/>
          </p:cNvSpPr>
          <p:nvPr>
            <p:ph type="title"/>
          </p:nvPr>
        </p:nvSpPr>
        <p:spPr/>
        <p:txBody>
          <a:bodyPr/>
          <a:lstStyle/>
          <a:p>
            <a:r>
              <a:rPr kumimoji="1" lang="ja-JP" altLang="en-US" dirty="0"/>
              <a:t>単体テスト・結合テスト</a:t>
            </a:r>
          </a:p>
        </p:txBody>
      </p:sp>
      <p:sp>
        <p:nvSpPr>
          <p:cNvPr id="5" name="スライド番号プレースホルダー 4">
            <a:extLst>
              <a:ext uri="{FF2B5EF4-FFF2-40B4-BE49-F238E27FC236}">
                <a16:creationId xmlns:a16="http://schemas.microsoft.com/office/drawing/2014/main" id="{F02BED1A-B2C3-48D4-B757-0062C5225961}"/>
              </a:ext>
            </a:extLst>
          </p:cNvPr>
          <p:cNvSpPr>
            <a:spLocks noGrp="1"/>
          </p:cNvSpPr>
          <p:nvPr>
            <p:ph type="sldNum" sz="quarter" idx="12"/>
          </p:nvPr>
        </p:nvSpPr>
        <p:spPr/>
        <p:txBody>
          <a:bodyPr/>
          <a:lstStyle/>
          <a:p>
            <a:fld id="{3C3988C9-8C6C-49D7-8D82-24DA391FB063}" type="slidenum">
              <a:rPr lang="ja-JP" altLang="en-US" smtClean="0"/>
              <a:pPr/>
              <a:t>15</a:t>
            </a:fld>
            <a:endParaRPr lang="ja-JP" altLang="en-US"/>
          </a:p>
        </p:txBody>
      </p:sp>
      <p:pic>
        <p:nvPicPr>
          <p:cNvPr id="6" name="図 5">
            <a:extLst>
              <a:ext uri="{FF2B5EF4-FFF2-40B4-BE49-F238E27FC236}">
                <a16:creationId xmlns:a16="http://schemas.microsoft.com/office/drawing/2014/main" id="{9C3EAE6D-A9CB-4234-9540-0458494D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26" y="2941585"/>
            <a:ext cx="11329108" cy="3077414"/>
          </a:xfrm>
          <a:prstGeom prst="rect">
            <a:avLst/>
          </a:prstGeom>
        </p:spPr>
      </p:pic>
      <p:sp>
        <p:nvSpPr>
          <p:cNvPr id="10" name="テキスト ボックス 9">
            <a:extLst>
              <a:ext uri="{FF2B5EF4-FFF2-40B4-BE49-F238E27FC236}">
                <a16:creationId xmlns:a16="http://schemas.microsoft.com/office/drawing/2014/main" id="{E47A1B86-2DB2-4F3E-8C7D-051CB4B62296}"/>
              </a:ext>
            </a:extLst>
          </p:cNvPr>
          <p:cNvSpPr txBox="1"/>
          <p:nvPr/>
        </p:nvSpPr>
        <p:spPr>
          <a:xfrm>
            <a:off x="815729" y="1779320"/>
            <a:ext cx="10306026" cy="954107"/>
          </a:xfrm>
          <a:prstGeom prst="rect">
            <a:avLst/>
          </a:prstGeom>
          <a:noFill/>
        </p:spPr>
        <p:txBody>
          <a:bodyPr wrap="none" rtlCol="0">
            <a:spAutoFit/>
          </a:bodyPr>
          <a:lstStyle/>
          <a:p>
            <a:r>
              <a:rPr kumimoji="1" lang="ja-JP" altLang="en-US" sz="2800" dirty="0"/>
              <a:t>クラス内の動作項目および</a:t>
            </a:r>
            <a:endParaRPr kumimoji="1" lang="en-US" altLang="ja-JP" sz="2800" dirty="0"/>
          </a:p>
          <a:p>
            <a:r>
              <a:rPr kumimoji="1" lang="ja-JP" altLang="en-US" sz="2800" dirty="0"/>
              <a:t>クラス間で画像データ通信や</a:t>
            </a:r>
            <a:r>
              <a:rPr kumimoji="1" lang="en-US" altLang="ja-JP" sz="2800" dirty="0"/>
              <a:t>DB</a:t>
            </a:r>
            <a:r>
              <a:rPr kumimoji="1" lang="ja-JP" altLang="en-US" sz="2800" dirty="0"/>
              <a:t>操作が正しく行われているかを確認</a:t>
            </a:r>
          </a:p>
        </p:txBody>
      </p:sp>
    </p:spTree>
    <p:extLst>
      <p:ext uri="{BB962C8B-B14F-4D97-AF65-F5344CB8AC3E}">
        <p14:creationId xmlns:p14="http://schemas.microsoft.com/office/powerpoint/2010/main" val="355876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34B78-5305-486C-95DC-7C8F62A550DA}"/>
              </a:ext>
            </a:extLst>
          </p:cNvPr>
          <p:cNvSpPr>
            <a:spLocks noGrp="1"/>
          </p:cNvSpPr>
          <p:nvPr>
            <p:ph type="title"/>
          </p:nvPr>
        </p:nvSpPr>
        <p:spPr/>
        <p:txBody>
          <a:bodyPr/>
          <a:lstStyle/>
          <a:p>
            <a:r>
              <a:rPr kumimoji="1" lang="ja-JP" altLang="en-US" dirty="0"/>
              <a:t>総合テスト</a:t>
            </a:r>
          </a:p>
        </p:txBody>
      </p:sp>
      <p:sp>
        <p:nvSpPr>
          <p:cNvPr id="5" name="スライド番号プレースホルダー 4">
            <a:extLst>
              <a:ext uri="{FF2B5EF4-FFF2-40B4-BE49-F238E27FC236}">
                <a16:creationId xmlns:a16="http://schemas.microsoft.com/office/drawing/2014/main" id="{49751F61-8F57-4D0E-80FE-88085EA28074}"/>
              </a:ext>
            </a:extLst>
          </p:cNvPr>
          <p:cNvSpPr>
            <a:spLocks noGrp="1"/>
          </p:cNvSpPr>
          <p:nvPr>
            <p:ph type="sldNum" sz="quarter" idx="12"/>
          </p:nvPr>
        </p:nvSpPr>
        <p:spPr/>
        <p:txBody>
          <a:bodyPr/>
          <a:lstStyle/>
          <a:p>
            <a:fld id="{3C3988C9-8C6C-49D7-8D82-24DA391FB063}" type="slidenum">
              <a:rPr lang="ja-JP" altLang="en-US" smtClean="0"/>
              <a:pPr/>
              <a:t>16</a:t>
            </a:fld>
            <a:endParaRPr lang="ja-JP" altLang="en-US"/>
          </a:p>
        </p:txBody>
      </p:sp>
      <p:pic>
        <p:nvPicPr>
          <p:cNvPr id="15" name="コンテンツ プレースホルダー 3">
            <a:extLst>
              <a:ext uri="{FF2B5EF4-FFF2-40B4-BE49-F238E27FC236}">
                <a16:creationId xmlns:a16="http://schemas.microsoft.com/office/drawing/2014/main" id="{03549B67-F81D-45F7-A43C-078CA0E5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17" y="2373304"/>
            <a:ext cx="5585301" cy="4345243"/>
          </a:xfrm>
          <a:prstGeom prst="rect">
            <a:avLst/>
          </a:prstGeom>
        </p:spPr>
      </p:pic>
      <p:sp>
        <p:nvSpPr>
          <p:cNvPr id="16" name="テキスト ボックス 15">
            <a:extLst>
              <a:ext uri="{FF2B5EF4-FFF2-40B4-BE49-F238E27FC236}">
                <a16:creationId xmlns:a16="http://schemas.microsoft.com/office/drawing/2014/main" id="{5B9390E2-BC5F-4476-8344-797FB0F9D0C6}"/>
              </a:ext>
            </a:extLst>
          </p:cNvPr>
          <p:cNvSpPr txBox="1"/>
          <p:nvPr/>
        </p:nvSpPr>
        <p:spPr>
          <a:xfrm>
            <a:off x="7315200" y="2133600"/>
            <a:ext cx="4026568" cy="1384995"/>
          </a:xfrm>
          <a:prstGeom prst="rect">
            <a:avLst/>
          </a:prstGeom>
          <a:noFill/>
          <a:ln>
            <a:solidFill>
              <a:schemeClr val="tx1"/>
            </a:solidFill>
          </a:ln>
        </p:spPr>
        <p:txBody>
          <a:bodyPr wrap="square" rtlCol="0">
            <a:spAutoFit/>
          </a:bodyPr>
          <a:lstStyle/>
          <a:p>
            <a:r>
              <a:rPr kumimoji="1" lang="ja-JP" altLang="en-US" sz="2800" dirty="0"/>
              <a:t>架空のユーザを想定して、要求を満たしているかを確認</a:t>
            </a:r>
          </a:p>
        </p:txBody>
      </p:sp>
    </p:spTree>
    <p:extLst>
      <p:ext uri="{BB962C8B-B14F-4D97-AF65-F5344CB8AC3E}">
        <p14:creationId xmlns:p14="http://schemas.microsoft.com/office/powerpoint/2010/main" val="367828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09EE8-4BE2-4358-989F-88609CCBD04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1D3C308-A545-4F87-9729-713E7FBA6A38}"/>
              </a:ext>
            </a:extLst>
          </p:cNvPr>
          <p:cNvSpPr>
            <a:spLocks noGrp="1"/>
          </p:cNvSpPr>
          <p:nvPr>
            <p:ph type="sldNum" sz="quarter" idx="12"/>
          </p:nvPr>
        </p:nvSpPr>
        <p:spPr/>
        <p:txBody>
          <a:bodyPr/>
          <a:lstStyle/>
          <a:p>
            <a:fld id="{3C3988C9-8C6C-49D7-8D82-24DA391FB063}" type="slidenum">
              <a:rPr kumimoji="1" lang="ja-JP" altLang="en-US" smtClean="0"/>
              <a:t>17</a:t>
            </a:fld>
            <a:endParaRPr kumimoji="1" lang="ja-JP" altLang="en-US"/>
          </a:p>
        </p:txBody>
      </p:sp>
      <p:sp>
        <p:nvSpPr>
          <p:cNvPr id="4" name="テキスト ボックス 3">
            <a:extLst>
              <a:ext uri="{FF2B5EF4-FFF2-40B4-BE49-F238E27FC236}">
                <a16:creationId xmlns:a16="http://schemas.microsoft.com/office/drawing/2014/main" id="{890BD34A-4919-4A9B-8DF9-618164E3850B}"/>
              </a:ext>
            </a:extLst>
          </p:cNvPr>
          <p:cNvSpPr txBox="1"/>
          <p:nvPr/>
        </p:nvSpPr>
        <p:spPr>
          <a:xfrm>
            <a:off x="978567" y="1957137"/>
            <a:ext cx="10233915" cy="954107"/>
          </a:xfrm>
          <a:prstGeom prst="rect">
            <a:avLst/>
          </a:prstGeom>
          <a:noFill/>
        </p:spPr>
        <p:txBody>
          <a:bodyPr wrap="square" rtlCol="0">
            <a:spAutoFit/>
          </a:bodyPr>
          <a:lstStyle/>
          <a:p>
            <a:r>
              <a:rPr kumimoji="1" lang="en-US" altLang="ja-JP" sz="2800" dirty="0"/>
              <a:t>V</a:t>
            </a:r>
            <a:r>
              <a:rPr kumimoji="1" lang="ja-JP" altLang="en-US" sz="2800" dirty="0"/>
              <a:t>字モデル開発に従ったグループ開発を行うことで、</a:t>
            </a:r>
            <a:r>
              <a:rPr lang="ja-JP" altLang="en-US" sz="2800" dirty="0"/>
              <a:t>画像情報によるスマートセルフ精算システムを実現</a:t>
            </a:r>
            <a:endParaRPr kumimoji="1" lang="ja-JP" altLang="en-US" sz="2800" dirty="0"/>
          </a:p>
        </p:txBody>
      </p:sp>
      <p:pic>
        <p:nvPicPr>
          <p:cNvPr id="5" name="Picture 8" descr="立体のイラスト（四角柱・直方体）">
            <a:extLst>
              <a:ext uri="{FF2B5EF4-FFF2-40B4-BE49-F238E27FC236}">
                <a16:creationId xmlns:a16="http://schemas.microsoft.com/office/drawing/2014/main" id="{A9A9E19D-ACE5-4BD4-8E24-08B2755994C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300756" y="3964386"/>
            <a:ext cx="1162050" cy="1905000"/>
          </a:xfrm>
          <a:prstGeom prst="rect">
            <a:avLst/>
          </a:prstGeom>
          <a:noFill/>
        </p:spPr>
      </p:pic>
      <p:pic>
        <p:nvPicPr>
          <p:cNvPr id="6" name="Picture 16" descr="ショッピングカートを押している女性のイラスト">
            <a:extLst>
              <a:ext uri="{FF2B5EF4-FFF2-40B4-BE49-F238E27FC236}">
                <a16:creationId xmlns:a16="http://schemas.microsoft.com/office/drawing/2014/main" id="{C8B15A48-0666-4CF8-8A2F-2251E0B0E9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99469" y="3296804"/>
            <a:ext cx="2676103" cy="2816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ショッピングカートのイラスト（買い物）">
            <a:extLst>
              <a:ext uri="{FF2B5EF4-FFF2-40B4-BE49-F238E27FC236}">
                <a16:creationId xmlns:a16="http://schemas.microsoft.com/office/drawing/2014/main" id="{58CB41F8-BA18-4E1B-89FB-0463010553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131094" y="383981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アクションカメラのイラスト">
            <a:extLst>
              <a:ext uri="{FF2B5EF4-FFF2-40B4-BE49-F238E27FC236}">
                <a16:creationId xmlns:a16="http://schemas.microsoft.com/office/drawing/2014/main" id="{8DE50368-7FD2-4D71-8C36-308952F466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5557420" y="458763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ショッピングカートのイラスト（買い物）">
            <a:extLst>
              <a:ext uri="{FF2B5EF4-FFF2-40B4-BE49-F238E27FC236}">
                <a16:creationId xmlns:a16="http://schemas.microsoft.com/office/drawing/2014/main" id="{AA7A1605-4F85-4FE0-BFA8-C7FA5CA655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812690" y="4058142"/>
            <a:ext cx="2261053" cy="2176264"/>
          </a:xfrm>
          <a:prstGeom prst="rect">
            <a:avLst/>
          </a:prstGeom>
          <a:noFill/>
          <a:extLst>
            <a:ext uri="{909E8E84-426E-40DD-AFC4-6F175D3DCCD1}">
              <a14:hiddenFill xmlns:a14="http://schemas.microsoft.com/office/drawing/2010/main">
                <a:solidFill>
                  <a:srgbClr val="FFFFFF"/>
                </a:solidFill>
              </a14:hiddenFill>
            </a:ext>
          </a:extLst>
        </p:spPr>
      </p:pic>
      <p:sp>
        <p:nvSpPr>
          <p:cNvPr id="10" name="右矢印 6">
            <a:extLst>
              <a:ext uri="{FF2B5EF4-FFF2-40B4-BE49-F238E27FC236}">
                <a16:creationId xmlns:a16="http://schemas.microsoft.com/office/drawing/2014/main" id="{AF182785-03D7-47D5-9E8A-2F9DAE237505}"/>
              </a:ext>
            </a:extLst>
          </p:cNvPr>
          <p:cNvSpPr/>
          <p:nvPr/>
        </p:nvSpPr>
        <p:spPr>
          <a:xfrm>
            <a:off x="3660483" y="470527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1" name="右矢印 20">
            <a:extLst>
              <a:ext uri="{FF2B5EF4-FFF2-40B4-BE49-F238E27FC236}">
                <a16:creationId xmlns:a16="http://schemas.microsoft.com/office/drawing/2014/main" id="{219C44A2-95E7-449E-89F6-D526B253C921}"/>
              </a:ext>
            </a:extLst>
          </p:cNvPr>
          <p:cNvSpPr/>
          <p:nvPr/>
        </p:nvSpPr>
        <p:spPr>
          <a:xfrm>
            <a:off x="7245653" y="470527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2" name="Picture 10" descr="アクションカメラのイラスト">
            <a:extLst>
              <a:ext uri="{FF2B5EF4-FFF2-40B4-BE49-F238E27FC236}">
                <a16:creationId xmlns:a16="http://schemas.microsoft.com/office/drawing/2014/main" id="{2158B430-1EED-46FD-BA5B-444C79B1AB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320112" y="440844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電子マネー払いのイラスト">
            <a:extLst>
              <a:ext uri="{FF2B5EF4-FFF2-40B4-BE49-F238E27FC236}">
                <a16:creationId xmlns:a16="http://schemas.microsoft.com/office/drawing/2014/main" id="{1CF2BC2F-07E5-4E05-BE89-8392EBF4B6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37" y="3569485"/>
            <a:ext cx="1587685" cy="17164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アクションカメラのイラスト">
            <a:extLst>
              <a:ext uri="{FF2B5EF4-FFF2-40B4-BE49-F238E27FC236}">
                <a16:creationId xmlns:a16="http://schemas.microsoft.com/office/drawing/2014/main" id="{33CA6BFE-485B-4280-A0B2-ABA4D64607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699767" y="4214738"/>
            <a:ext cx="409091" cy="40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4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　</a:t>
            </a:r>
            <a:r>
              <a:rPr lang="ja-JP" altLang="en-US" sz="4000" dirty="0"/>
              <a:t>研究背景</a:t>
            </a:r>
            <a:endParaRPr lang="en-US" altLang="ja-JP" sz="4000" dirty="0"/>
          </a:p>
          <a:p>
            <a:pPr>
              <a:buFont typeface="Wingdings" panose="05000000000000000000" pitchFamily="2" charset="2"/>
              <a:buChar char="l"/>
            </a:pPr>
            <a:r>
              <a:rPr kumimoji="1" lang="ja-JP" altLang="en-US" sz="4000" dirty="0"/>
              <a:t>　研究目的</a:t>
            </a:r>
            <a:endParaRPr kumimoji="1" lang="en-US" altLang="ja-JP" sz="4000" dirty="0"/>
          </a:p>
          <a:p>
            <a:pPr>
              <a:buFont typeface="Wingdings" panose="05000000000000000000" pitchFamily="2" charset="2"/>
              <a:buChar char="l"/>
            </a:pPr>
            <a:r>
              <a:rPr kumimoji="1" lang="ja-JP" altLang="en-US" sz="4000" dirty="0"/>
              <a:t>　</a:t>
            </a:r>
            <a:r>
              <a:rPr lang="ja-JP" altLang="en-US" sz="4000" dirty="0"/>
              <a:t>研究方針</a:t>
            </a:r>
            <a:endParaRPr lang="en-US" altLang="ja-JP" sz="4000" dirty="0"/>
          </a:p>
          <a:p>
            <a:pPr>
              <a:buFont typeface="Wingdings" panose="05000000000000000000" pitchFamily="2" charset="2"/>
              <a:buChar char="l"/>
            </a:pPr>
            <a:r>
              <a:rPr lang="ja-JP" altLang="en-US" sz="4000" dirty="0"/>
              <a:t>　開発（要求定義～テスト）</a:t>
            </a:r>
            <a:endParaRPr lang="en-US" altLang="ja-JP" sz="4000" dirty="0"/>
          </a:p>
          <a:p>
            <a:pPr>
              <a:buFont typeface="Wingdings" panose="05000000000000000000" pitchFamily="2" charset="2"/>
              <a:buChar char="l"/>
            </a:pPr>
            <a:r>
              <a:rPr kumimoji="1" lang="ja-JP" altLang="en-US" sz="4000" dirty="0"/>
              <a:t>　</a:t>
            </a:r>
            <a:r>
              <a:rPr lang="ja-JP" altLang="en-US" sz="4000" dirty="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581373" cy="4023360"/>
          </a:xfrm>
        </p:spPr>
        <p:txBody>
          <a:bodyPr>
            <a:noAutofit/>
          </a:bodyPr>
          <a:lstStyle/>
          <a:p>
            <a:r>
              <a:rPr lang="ja-JP" altLang="en-US" sz="2800" dirty="0"/>
              <a:t>現在の日本では少子高齢化の進行による人的資源が減少している。</a:t>
            </a:r>
            <a:endParaRPr lang="en-US" altLang="ja-JP" sz="2800" dirty="0"/>
          </a:p>
          <a:p>
            <a:r>
              <a:rPr lang="ja-JP" altLang="en-US" sz="2800" dirty="0"/>
              <a:t>サービス業者にも人手不足の問題が深刻化おり、セルフレジの導入が進んでいる。セルフレジは導入コストが高いという問題がある</a:t>
            </a:r>
            <a:endParaRPr lang="en-US" altLang="ja-JP" sz="2800" dirty="0"/>
          </a:p>
        </p:txBody>
      </p:sp>
      <p:sp>
        <p:nvSpPr>
          <p:cNvPr id="5" name="正方形/長方形 4"/>
          <p:cNvSpPr/>
          <p:nvPr/>
        </p:nvSpPr>
        <p:spPr>
          <a:xfrm>
            <a:off x="2412732" y="3971836"/>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dirty="0">
                <a:solidFill>
                  <a:prstClr val="black">
                    <a:lumMod val="75000"/>
                    <a:lumOff val="25000"/>
                  </a:prstClr>
                </a:solidFill>
              </a:rPr>
              <a:t>厚生労働省の統計では生産年齢人口</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2017</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:6,530</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2025</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:6,082</a:t>
            </a:r>
            <a:r>
              <a:rPr lang="ja-JP" altLang="en-US" sz="2800" spc="300" dirty="0">
                <a:solidFill>
                  <a:prstClr val="black">
                    <a:lumMod val="75000"/>
                    <a:lumOff val="25000"/>
                  </a:prstClr>
                </a:solidFill>
              </a:rPr>
              <a:t>万人</a:t>
            </a:r>
            <a:endParaRPr lang="en-US" altLang="ja-JP" sz="2800" spc="300" dirty="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dirty="0">
                <a:solidFill>
                  <a:prstClr val="black">
                    <a:lumMod val="75000"/>
                    <a:lumOff val="25000"/>
                  </a:prstClr>
                </a:solidFill>
              </a:rPr>
              <a:t>2040</a:t>
            </a:r>
            <a:r>
              <a:rPr lang="ja-JP" altLang="en-US" sz="2800" spc="300" dirty="0">
                <a:solidFill>
                  <a:prstClr val="black">
                    <a:lumMod val="75000"/>
                    <a:lumOff val="25000"/>
                  </a:prstClr>
                </a:solidFill>
              </a:rPr>
              <a:t>年</a:t>
            </a:r>
            <a:r>
              <a:rPr lang="en-US" altLang="ja-JP" sz="2800" spc="300" dirty="0">
                <a:solidFill>
                  <a:prstClr val="black">
                    <a:lumMod val="75000"/>
                    <a:lumOff val="25000"/>
                  </a:prstClr>
                </a:solidFill>
              </a:rPr>
              <a:t>:5,245</a:t>
            </a:r>
            <a:r>
              <a:rPr lang="ja-JP" altLang="en-US" sz="2800" spc="300" dirty="0">
                <a:solidFill>
                  <a:prstClr val="black">
                    <a:lumMod val="75000"/>
                    <a:lumOff val="25000"/>
                  </a:prstClr>
                </a:solidFill>
              </a:rPr>
              <a:t>万人 までに</a:t>
            </a:r>
            <a:r>
              <a:rPr lang="ja-JP" altLang="en-US" sz="2800" spc="300" dirty="0">
                <a:solidFill>
                  <a:srgbClr val="C00000"/>
                </a:solidFill>
              </a:rPr>
              <a:t>減少</a:t>
            </a:r>
            <a:r>
              <a:rPr lang="ja-JP" altLang="en-US" sz="2800" spc="300" dirty="0">
                <a:solidFill>
                  <a:prstClr val="black">
                    <a:lumMod val="75000"/>
                    <a:lumOff val="25000"/>
                  </a:prstClr>
                </a:solidFill>
              </a:rPr>
              <a:t>する見込み</a:t>
            </a:r>
            <a:endParaRPr lang="en-US" altLang="ja-JP" sz="2800" spc="300" dirty="0">
              <a:solidFill>
                <a:prstClr val="black">
                  <a:lumMod val="75000"/>
                  <a:lumOff val="25000"/>
                </a:prstClr>
              </a:solidFill>
            </a:endParaRPr>
          </a:p>
          <a:p>
            <a:pPr algn="ctr"/>
            <a:endParaRPr kumimoji="1" lang="ja-JP" altLang="en-US" dirty="0"/>
          </a:p>
        </p:txBody>
      </p:sp>
      <p:sp>
        <p:nvSpPr>
          <p:cNvPr id="2" name="タイトル 1"/>
          <p:cNvSpPr>
            <a:spLocks noGrp="1"/>
          </p:cNvSpPr>
          <p:nvPr>
            <p:ph type="title"/>
          </p:nvPr>
        </p:nvSpPr>
        <p:spPr/>
        <p:txBody>
          <a:bodyPr/>
          <a:lstStyle/>
          <a:p>
            <a:r>
              <a:rPr kumimoji="1" lang="ja-JP" altLang="en-US" dirty="0"/>
              <a:t>研究背景</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dirty="0"/>
              <a:t>&lt;</a:t>
            </a:r>
            <a:r>
              <a:rPr lang="ja-JP" altLang="en-US" sz="2800" b="1" dirty="0"/>
              <a:t>目的</a:t>
            </a:r>
            <a:r>
              <a:rPr lang="en-US" altLang="ja-JP" sz="2800" b="1" dirty="0"/>
              <a:t>&gt;</a:t>
            </a:r>
          </a:p>
          <a:p>
            <a:r>
              <a:rPr lang="ja-JP" altLang="en-US" sz="2800" dirty="0"/>
              <a:t>資金力を持たない店舗でも導入しやすく、安価で人手のかからないスマートモビリティレジシステムの提案と開発を本研究の目的とした</a:t>
            </a:r>
            <a:endParaRPr lang="en-US" altLang="ja-JP" sz="2800" dirty="0"/>
          </a:p>
          <a:p>
            <a:r>
              <a:rPr lang="en-US" altLang="ja-JP" sz="2800" b="1" dirty="0"/>
              <a:t>&lt;</a:t>
            </a:r>
            <a:r>
              <a:rPr lang="ja-JP" altLang="en-US" sz="2800" b="1" dirty="0"/>
              <a:t>目標</a:t>
            </a:r>
            <a:r>
              <a:rPr lang="en-US" altLang="ja-JP" sz="2800" b="1" dirty="0"/>
              <a:t>&gt;</a:t>
            </a:r>
          </a:p>
          <a:p>
            <a:r>
              <a:rPr lang="ja-JP" altLang="en-US" sz="2800" spc="0" dirty="0"/>
              <a:t>ラズベリーパイと</a:t>
            </a:r>
            <a:r>
              <a:rPr lang="en-US" altLang="ja-JP" sz="2800" spc="0" dirty="0"/>
              <a:t>Web</a:t>
            </a:r>
            <a:r>
              <a:rPr lang="ja-JP" altLang="en-US" sz="2800" spc="0" dirty="0"/>
              <a:t>カメラを使用し、商品をバーコードの番号で判断する</a:t>
            </a:r>
          </a:p>
          <a:p>
            <a:r>
              <a:rPr kumimoji="1" lang="ja-JP" altLang="en-US" sz="2800" spc="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a:t>顧客情報と</a:t>
            </a:r>
            <a:r>
              <a:rPr lang="ja-JP" altLang="en-US" sz="2400"/>
              <a:t>カゴ</a:t>
            </a:r>
            <a:r>
              <a:rPr kumimoji="1" lang="ja-JP" altLang="en-US" sz="2400"/>
              <a:t>情報を結びつける</a:t>
            </a: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a:t>決済</a:t>
            </a:r>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a:t>カゴ上で商品情報取得</a:t>
            </a:r>
          </a:p>
        </p:txBody>
      </p:sp>
      <p:sp>
        <p:nvSpPr>
          <p:cNvPr id="11" name="テキスト ボックス 10">
            <a:extLst>
              <a:ext uri="{FF2B5EF4-FFF2-40B4-BE49-F238E27FC236}">
                <a16:creationId xmlns:a16="http://schemas.microsoft.com/office/drawing/2014/main" id="{B1EFC114-D5FA-4AF2-84E1-7286DCEEDAF8}"/>
              </a:ext>
            </a:extLst>
          </p:cNvPr>
          <p:cNvSpPr txBox="1"/>
          <p:nvPr/>
        </p:nvSpPr>
        <p:spPr>
          <a:xfrm>
            <a:off x="7745660" y="2300104"/>
            <a:ext cx="3672379" cy="523220"/>
          </a:xfrm>
          <a:prstGeom prst="rect">
            <a:avLst/>
          </a:prstGeom>
          <a:noFill/>
        </p:spPr>
        <p:txBody>
          <a:bodyPr wrap="square" rtlCol="0">
            <a:spAutoFit/>
          </a:bodyPr>
          <a:lstStyle/>
          <a:p>
            <a:r>
              <a:rPr kumimoji="1" lang="ja-JP" altLang="en-US" sz="2800" dirty="0">
                <a:solidFill>
                  <a:srgbClr val="FF0000"/>
                </a:solidFill>
              </a:rPr>
              <a:t>実装部分</a:t>
            </a:r>
          </a:p>
        </p:txBody>
      </p:sp>
    </p:spTree>
    <p:extLst>
      <p:ext uri="{BB962C8B-B14F-4D97-AF65-F5344CB8AC3E}">
        <p14:creationId xmlns:p14="http://schemas.microsoft.com/office/powerpoint/2010/main" val="17798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94824" y="1758671"/>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4"/>
            <a:ext cx="10058400" cy="811036"/>
          </a:xfrm>
        </p:spPr>
        <p:txBody>
          <a:bodyPr/>
          <a:lstStyle/>
          <a:p>
            <a:r>
              <a:rPr kumimoji="1" lang="ja-JP" altLang="en-US" dirty="0"/>
              <a:t>システムの動作の概要</a:t>
            </a:r>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p>
        </p:txBody>
      </p:sp>
      <p:sp>
        <p:nvSpPr>
          <p:cNvPr id="14" name="テキスト ボックス 13"/>
          <p:cNvSpPr txBox="1"/>
          <p:nvPr/>
        </p:nvSpPr>
        <p:spPr>
          <a:xfrm>
            <a:off x="4770703" y="3558361"/>
            <a:ext cx="219625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373" y="2956464"/>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5976200" y="2868527"/>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5978745" y="4433436"/>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8356860" y="190443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5110375" y="1880514"/>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5848765" y="5428062"/>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識別結果</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楕円 4"/>
          <p:cNvSpPr/>
          <p:nvPr/>
        </p:nvSpPr>
        <p:spPr>
          <a:xfrm>
            <a:off x="689812" y="4328719"/>
            <a:ext cx="2457908"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各種</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センサ</a:t>
            </a:r>
          </a:p>
        </p:txBody>
      </p:sp>
      <p:sp>
        <p:nvSpPr>
          <p:cNvPr id="24" name="テキスト ボックス 23">
            <a:extLst>
              <a:ext uri="{FF2B5EF4-FFF2-40B4-BE49-F238E27FC236}">
                <a16:creationId xmlns:a16="http://schemas.microsoft.com/office/drawing/2014/main" id="{D3408DF2-F7B9-468D-9F2B-AE54E3F60D96}"/>
              </a:ext>
            </a:extLst>
          </p:cNvPr>
          <p:cNvSpPr txBox="1"/>
          <p:nvPr/>
        </p:nvSpPr>
        <p:spPr>
          <a:xfrm>
            <a:off x="9349225" y="2582889"/>
            <a:ext cx="2389193"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決済システム</a:t>
            </a:r>
            <a:endParaRPr kumimoji="1" lang="en-US" altLang="ja-JP"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solidFill>
                  <a:prstClr val="black">
                    <a:lumMod val="85000"/>
                    <a:lumOff val="15000"/>
                  </a:prstClr>
                </a:solidFill>
                <a:latin typeface="Calibri" panose="020F0502020204030204"/>
                <a:ea typeface="ＭＳ Ｐゴシック" panose="020B0600070205080204" pitchFamily="50" charset="-128"/>
              </a:rPr>
              <a:t>商品管理</a:t>
            </a:r>
            <a:r>
              <a:rPr lang="en-US" altLang="ja-JP" sz="2800" dirty="0">
                <a:solidFill>
                  <a:prstClr val="black">
                    <a:lumMod val="85000"/>
                    <a:lumOff val="15000"/>
                  </a:prstClr>
                </a:solidFill>
                <a:latin typeface="Calibri" panose="020F0502020204030204"/>
                <a:ea typeface="ＭＳ Ｐゴシック" panose="020B0600070205080204" pitchFamily="50" charset="-128"/>
              </a:rPr>
              <a:t>DB</a:t>
            </a:r>
            <a:endParaRPr kumimoji="1" lang="ja-JP"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5161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a:t>研究方針</a:t>
            </a:r>
            <a:br>
              <a:rPr kumimoji="1" lang="en-US" altLang="ja-JP"/>
            </a:br>
            <a:r>
              <a:rPr kumimoji="1" lang="en-US" altLang="ja-JP"/>
              <a:t>V</a:t>
            </a:r>
            <a:r>
              <a:rPr kumimoji="1" lang="ja-JP" altLang="en-US"/>
              <a:t>字開発モデル</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要求分析</a:t>
              </a:r>
              <a:endParaRPr kumimoji="1" lang="ja-JP" altLang="en-US" dirty="0"/>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基本設計</a:t>
              </a:r>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実装</a:t>
              </a:r>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単体テスト</a:t>
              </a:r>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詳細設計</a:t>
              </a:r>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結合テスト</a:t>
              </a:r>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総合テスト</a:t>
              </a:r>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検証</a:t>
              </a:r>
            </a:p>
          </p:txBody>
        </p:sp>
      </p:grpSp>
    </p:spTree>
    <p:extLst>
      <p:ext uri="{BB962C8B-B14F-4D97-AF65-F5344CB8AC3E}">
        <p14:creationId xmlns:p14="http://schemas.microsoft.com/office/powerpoint/2010/main" val="9772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94E1F-BCB5-472F-B995-9766261B6E8C}"/>
              </a:ext>
            </a:extLst>
          </p:cNvPr>
          <p:cNvSpPr>
            <a:spLocks noGrp="1"/>
          </p:cNvSpPr>
          <p:nvPr>
            <p:ph type="title"/>
          </p:nvPr>
        </p:nvSpPr>
        <p:spPr/>
        <p:txBody>
          <a:bodyPr/>
          <a:lstStyle/>
          <a:p>
            <a:r>
              <a:rPr kumimoji="1" lang="ja-JP" altLang="en-US" dirty="0"/>
              <a:t>役割分担</a:t>
            </a:r>
          </a:p>
        </p:txBody>
      </p:sp>
      <p:sp>
        <p:nvSpPr>
          <p:cNvPr id="3" name="スライド番号プレースホルダー 2">
            <a:extLst>
              <a:ext uri="{FF2B5EF4-FFF2-40B4-BE49-F238E27FC236}">
                <a16:creationId xmlns:a16="http://schemas.microsoft.com/office/drawing/2014/main" id="{AEFC32E5-2375-4E21-9054-0339D52DF57B}"/>
              </a:ext>
            </a:extLst>
          </p:cNvPr>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pic>
        <p:nvPicPr>
          <p:cNvPr id="5" name="図 4" descr="テキスト, 地図 が含まれている画像&#10;&#10;自動的に生成された説明">
            <a:extLst>
              <a:ext uri="{FF2B5EF4-FFF2-40B4-BE49-F238E27FC236}">
                <a16:creationId xmlns:a16="http://schemas.microsoft.com/office/drawing/2014/main" id="{3F7554A9-1C6E-4818-AB23-9CD46AE70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2110"/>
            <a:ext cx="5276850" cy="4352925"/>
          </a:xfrm>
          <a:prstGeom prst="rect">
            <a:avLst/>
          </a:prstGeom>
        </p:spPr>
      </p:pic>
      <p:sp>
        <p:nvSpPr>
          <p:cNvPr id="6" name="テキスト ボックス 5">
            <a:extLst>
              <a:ext uri="{FF2B5EF4-FFF2-40B4-BE49-F238E27FC236}">
                <a16:creationId xmlns:a16="http://schemas.microsoft.com/office/drawing/2014/main" id="{D7F08D7A-F94A-415C-A326-D93623417B04}"/>
              </a:ext>
            </a:extLst>
          </p:cNvPr>
          <p:cNvSpPr txBox="1"/>
          <p:nvPr/>
        </p:nvSpPr>
        <p:spPr>
          <a:xfrm>
            <a:off x="6705600" y="2229853"/>
            <a:ext cx="4506883" cy="2062103"/>
          </a:xfrm>
          <a:prstGeom prst="rect">
            <a:avLst/>
          </a:prstGeom>
          <a:noFill/>
          <a:ln>
            <a:solidFill>
              <a:schemeClr val="tx1"/>
            </a:solidFill>
          </a:ln>
        </p:spPr>
        <p:txBody>
          <a:bodyPr wrap="square" rtlCol="0">
            <a:spAutoFit/>
          </a:bodyPr>
          <a:lstStyle/>
          <a:p>
            <a:r>
              <a:rPr kumimoji="1" lang="ja-JP" altLang="en-US" sz="3200" dirty="0"/>
              <a:t>・エッジ側の実装</a:t>
            </a:r>
            <a:endParaRPr kumimoji="1" lang="en-US" altLang="ja-JP" sz="3200" dirty="0"/>
          </a:p>
          <a:p>
            <a:r>
              <a:rPr lang="en-US" altLang="ja-JP" sz="3200" dirty="0"/>
              <a:t>  </a:t>
            </a:r>
            <a:r>
              <a:rPr lang="ja-JP" altLang="en-US" sz="3200" dirty="0"/>
              <a:t>真鍋</a:t>
            </a:r>
            <a:endParaRPr lang="en-US" altLang="ja-JP" sz="3200" dirty="0"/>
          </a:p>
          <a:p>
            <a:r>
              <a:rPr kumimoji="1" lang="ja-JP" altLang="en-US" sz="3200" dirty="0"/>
              <a:t>・サーバ側</a:t>
            </a:r>
            <a:r>
              <a:rPr kumimoji="1" lang="en-US" altLang="ja-JP" sz="3200" dirty="0"/>
              <a:t>(</a:t>
            </a:r>
            <a:r>
              <a:rPr kumimoji="1" lang="ja-JP" altLang="en-US" sz="3200" dirty="0">
                <a:solidFill>
                  <a:srgbClr val="FF0000"/>
                </a:solidFill>
              </a:rPr>
              <a:t>赤枠</a:t>
            </a:r>
            <a:r>
              <a:rPr kumimoji="1" lang="en-US" altLang="ja-JP" sz="3200" dirty="0"/>
              <a:t>)</a:t>
            </a:r>
            <a:r>
              <a:rPr kumimoji="1" lang="ja-JP" altLang="en-US" sz="3200" dirty="0"/>
              <a:t>の実装</a:t>
            </a:r>
            <a:endParaRPr kumimoji="1" lang="en-US" altLang="ja-JP" sz="3200" dirty="0"/>
          </a:p>
          <a:p>
            <a:r>
              <a:rPr lang="ja-JP" altLang="en-US" sz="3200" dirty="0"/>
              <a:t>  段原</a:t>
            </a:r>
            <a:endParaRPr kumimoji="1" lang="ja-JP" altLang="en-US" sz="3200" dirty="0"/>
          </a:p>
        </p:txBody>
      </p:sp>
    </p:spTree>
    <p:extLst>
      <p:ext uri="{BB962C8B-B14F-4D97-AF65-F5344CB8AC3E}">
        <p14:creationId xmlns:p14="http://schemas.microsoft.com/office/powerpoint/2010/main" val="108283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スケジュール管理</a:t>
            </a:r>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8</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1578</Words>
  <Application>Microsoft Office PowerPoint</Application>
  <PresentationFormat>ワイド画面</PresentationFormat>
  <Paragraphs>195</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18</vt:i4>
      </vt:variant>
    </vt:vector>
  </HeadingPairs>
  <TitlesOfParts>
    <vt:vector size="25" baseType="lpstr">
      <vt:lpstr>游ゴシック</vt:lpstr>
      <vt:lpstr>Bauhaus 93</vt:lpstr>
      <vt:lpstr>Calibri</vt:lpstr>
      <vt:lpstr>Calibri Light</vt:lpstr>
      <vt:lpstr>Wingdings</vt:lpstr>
      <vt:lpstr>レトロスペクト</vt:lpstr>
      <vt:lpstr>1_レトロスペクト</vt:lpstr>
      <vt:lpstr>画像情報によるスマートセルフ 精算システムの開発</vt:lpstr>
      <vt:lpstr>目次</vt:lpstr>
      <vt:lpstr>研究背景</vt:lpstr>
      <vt:lpstr>研究目的・目標</vt:lpstr>
      <vt:lpstr>　　　　　　　　　　　Summary</vt:lpstr>
      <vt:lpstr>システムの動作の概要</vt:lpstr>
      <vt:lpstr>研究方針 V字開発モデル</vt:lpstr>
      <vt:lpstr>役割分担</vt:lpstr>
      <vt:lpstr>スケジュール管理</vt:lpstr>
      <vt:lpstr>実装・検証</vt:lpstr>
      <vt:lpstr>実装環境</vt:lpstr>
      <vt:lpstr>使用ライブラリ</vt:lpstr>
      <vt:lpstr>実装(解析システム)</vt:lpstr>
      <vt:lpstr>Yolo v3の学習設定</vt:lpstr>
      <vt:lpstr>PowerPoint プレゼンテーション</vt:lpstr>
      <vt:lpstr>単体テスト・結合テスト</vt:lpstr>
      <vt:lpstr>総合テスト</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画像情報によるスマートセルフ 精算システムの開発</dc:title>
  <dc:creator>D J</dc:creator>
  <cp:lastModifiedBy>D J</cp:lastModifiedBy>
  <cp:revision>37</cp:revision>
  <dcterms:created xsi:type="dcterms:W3CDTF">2020-02-11T19:32:49Z</dcterms:created>
  <dcterms:modified xsi:type="dcterms:W3CDTF">2020-02-11T21:03:32Z</dcterms:modified>
</cp:coreProperties>
</file>