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6"/>
  </p:notesMasterIdLst>
  <p:sldIdLst>
    <p:sldId id="256" r:id="rId2"/>
    <p:sldId id="257" r:id="rId3"/>
    <p:sldId id="286" r:id="rId4"/>
    <p:sldId id="285" r:id="rId5"/>
    <p:sldId id="293" r:id="rId6"/>
    <p:sldId id="282" r:id="rId7"/>
    <p:sldId id="294" r:id="rId8"/>
    <p:sldId id="276" r:id="rId9"/>
    <p:sldId id="287" r:id="rId10"/>
    <p:sldId id="288" r:id="rId11"/>
    <p:sldId id="289" r:id="rId12"/>
    <p:sldId id="292" r:id="rId13"/>
    <p:sldId id="281" r:id="rId14"/>
    <p:sldId id="295"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EDE6FEE-ACEB-4DF3-8363-DEEB0A1BF61B}">
          <p14:sldIdLst>
            <p14:sldId id="256"/>
            <p14:sldId id="257"/>
            <p14:sldId id="286"/>
          </p14:sldIdLst>
        </p14:section>
        <p14:section name="タイトルなしのセクション" id="{B3BF958F-4CFE-4A4E-8845-23D78ECC2404}">
          <p14:sldIdLst>
            <p14:sldId id="285"/>
            <p14:sldId id="293"/>
            <p14:sldId id="282"/>
            <p14:sldId id="294"/>
            <p14:sldId id="276"/>
            <p14:sldId id="287"/>
            <p14:sldId id="288"/>
            <p14:sldId id="289"/>
            <p14:sldId id="292"/>
            <p14:sldId id="281"/>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66"/>
    <a:srgbClr val="1CADE4"/>
    <a:srgbClr val="FFFFCC"/>
    <a:srgbClr val="FFCC00"/>
    <a:srgbClr val="FFCC66"/>
    <a:srgbClr val="117EA7"/>
    <a:srgbClr val="99CCFF"/>
    <a:srgbClr val="7E7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94660"/>
  </p:normalViewPr>
  <p:slideViewPr>
    <p:cSldViewPr snapToGrid="0">
      <p:cViewPr varScale="1">
        <p:scale>
          <a:sx n="117" d="100"/>
          <a:sy n="117" d="100"/>
        </p:scale>
        <p:origin x="120"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44A337-FEB0-4AE8-82AB-5FF9C02FD7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kumimoji="1" lang="ja-JP" altLang="en-US"/>
        </a:p>
      </dgm:t>
    </dgm:pt>
    <dgm:pt modelId="{58EFBA93-8468-4A2D-BED2-63BF539B0542}">
      <dgm:prSet phldrT="[テキスト]"/>
      <dgm:spPr/>
      <dgm:t>
        <a:bodyPr/>
        <a:lstStyle/>
        <a:p>
          <a:r>
            <a:rPr kumimoji="1" lang="ja-JP" altLang="en-US" smtClean="0"/>
            <a:t>お店</a:t>
          </a:r>
          <a:endParaRPr kumimoji="1" lang="ja-JP" altLang="en-US"/>
        </a:p>
      </dgm:t>
    </dgm:pt>
    <dgm:pt modelId="{ED5AE595-505D-43B7-9CB3-D65CC624B910}" type="parTrans" cxnId="{33F04549-7226-4AD8-8D08-1EFCDD370195}">
      <dgm:prSet/>
      <dgm:spPr/>
      <dgm:t>
        <a:bodyPr/>
        <a:lstStyle/>
        <a:p>
          <a:endParaRPr kumimoji="1" lang="ja-JP" altLang="en-US"/>
        </a:p>
      </dgm:t>
    </dgm:pt>
    <dgm:pt modelId="{E3C42EA2-3471-415B-966A-9A3089AB9066}" type="sibTrans" cxnId="{33F04549-7226-4AD8-8D08-1EFCDD370195}">
      <dgm:prSet/>
      <dgm:spPr/>
      <dgm:t>
        <a:bodyPr/>
        <a:lstStyle/>
        <a:p>
          <a:endParaRPr kumimoji="1" lang="ja-JP" altLang="en-US"/>
        </a:p>
      </dgm:t>
    </dgm:pt>
    <dgm:pt modelId="{D581EA26-CF65-4CF6-B4FF-BE3D5F53B6DB}">
      <dgm:prSet phldrT="[テキスト]"/>
      <dgm:spPr/>
      <dgm:t>
        <a:bodyPr/>
        <a:lstStyle/>
        <a:p>
          <a:r>
            <a:rPr lang="ja-JP" altLang="en-US" smtClean="0"/>
            <a:t>人件費の節約</a:t>
          </a:r>
          <a:endParaRPr kumimoji="1" lang="ja-JP" altLang="en-US"/>
        </a:p>
      </dgm:t>
    </dgm:pt>
    <dgm:pt modelId="{FA624D80-320B-4D18-AE79-C8D5B1C802C6}" type="parTrans" cxnId="{FED99F71-9EEB-4636-852D-EED94DAF2E95}">
      <dgm:prSet/>
      <dgm:spPr/>
      <dgm:t>
        <a:bodyPr/>
        <a:lstStyle/>
        <a:p>
          <a:endParaRPr kumimoji="1" lang="ja-JP" altLang="en-US"/>
        </a:p>
      </dgm:t>
    </dgm:pt>
    <dgm:pt modelId="{D4B57FF8-CE96-4B97-9F0B-82308968B7A6}" type="sibTrans" cxnId="{FED99F71-9EEB-4636-852D-EED94DAF2E95}">
      <dgm:prSet/>
      <dgm:spPr/>
      <dgm:t>
        <a:bodyPr/>
        <a:lstStyle/>
        <a:p>
          <a:endParaRPr kumimoji="1" lang="ja-JP" altLang="en-US"/>
        </a:p>
      </dgm:t>
    </dgm:pt>
    <dgm:pt modelId="{12F917DB-8FA1-4D31-8996-C00CDC1F60FB}">
      <dgm:prSet phldrT="[テキスト]"/>
      <dgm:spPr/>
      <dgm:t>
        <a:bodyPr/>
        <a:lstStyle/>
        <a:p>
          <a:r>
            <a:rPr kumimoji="1" lang="ja-JP" altLang="en-US" smtClean="0"/>
            <a:t>お客様</a:t>
          </a:r>
          <a:endParaRPr kumimoji="1" lang="ja-JP" altLang="en-US"/>
        </a:p>
      </dgm:t>
    </dgm:pt>
    <dgm:pt modelId="{BD31AD61-3A63-44D4-8BCA-037F25D9C9AA}" type="parTrans" cxnId="{656E03AA-0A51-483A-A593-5770A9D5017B}">
      <dgm:prSet/>
      <dgm:spPr/>
      <dgm:t>
        <a:bodyPr/>
        <a:lstStyle/>
        <a:p>
          <a:endParaRPr kumimoji="1" lang="ja-JP" altLang="en-US"/>
        </a:p>
      </dgm:t>
    </dgm:pt>
    <dgm:pt modelId="{FB419318-9916-4931-B215-BC2A31695675}" type="sibTrans" cxnId="{656E03AA-0A51-483A-A593-5770A9D5017B}">
      <dgm:prSet/>
      <dgm:spPr/>
      <dgm:t>
        <a:bodyPr/>
        <a:lstStyle/>
        <a:p>
          <a:endParaRPr kumimoji="1" lang="ja-JP" altLang="en-US"/>
        </a:p>
      </dgm:t>
    </dgm:pt>
    <dgm:pt modelId="{37203E41-B2E0-421B-8164-C09B76FAC685}">
      <dgm:prSet phldrT="[テキスト]"/>
      <dgm:spPr/>
      <dgm:t>
        <a:bodyPr/>
        <a:lstStyle/>
        <a:p>
          <a:r>
            <a:rPr lang="ja-JP" altLang="en-US" smtClean="0"/>
            <a:t>決済にかかる時間の短縮</a:t>
          </a:r>
          <a:endParaRPr kumimoji="1" lang="ja-JP" altLang="en-US"/>
        </a:p>
      </dgm:t>
    </dgm:pt>
    <dgm:pt modelId="{72C5B154-06C8-4CF7-A690-4FB8FA7BCD55}" type="parTrans" cxnId="{8AD43404-E237-4FD9-A6C6-5966CE08C67F}">
      <dgm:prSet/>
      <dgm:spPr/>
      <dgm:t>
        <a:bodyPr/>
        <a:lstStyle/>
        <a:p>
          <a:endParaRPr kumimoji="1" lang="ja-JP" altLang="en-US"/>
        </a:p>
      </dgm:t>
    </dgm:pt>
    <dgm:pt modelId="{8A234DC6-2D35-47B7-B4D4-5C3E0D32D208}" type="sibTrans" cxnId="{8AD43404-E237-4FD9-A6C6-5966CE08C67F}">
      <dgm:prSet/>
      <dgm:spPr/>
      <dgm:t>
        <a:bodyPr/>
        <a:lstStyle/>
        <a:p>
          <a:endParaRPr kumimoji="1" lang="ja-JP" altLang="en-US"/>
        </a:p>
      </dgm:t>
    </dgm:pt>
    <dgm:pt modelId="{2C197D2D-803D-466D-AB0F-C68F4258475B}">
      <dgm:prSet phldrT="[テキスト]"/>
      <dgm:spPr/>
      <dgm:t>
        <a:bodyPr/>
        <a:lstStyle/>
        <a:p>
          <a:r>
            <a:rPr kumimoji="1" lang="ja-JP" altLang="en-US" smtClean="0"/>
            <a:t>製作側</a:t>
          </a:r>
          <a:endParaRPr kumimoji="1" lang="ja-JP" altLang="en-US"/>
        </a:p>
      </dgm:t>
    </dgm:pt>
    <dgm:pt modelId="{0307BF4D-2B3F-4AA7-A778-744AEF4A72B6}" type="parTrans" cxnId="{5366FDAF-BFC7-4BE7-9E05-04759F6800AA}">
      <dgm:prSet/>
      <dgm:spPr/>
      <dgm:t>
        <a:bodyPr/>
        <a:lstStyle/>
        <a:p>
          <a:endParaRPr kumimoji="1" lang="ja-JP" altLang="en-US"/>
        </a:p>
      </dgm:t>
    </dgm:pt>
    <dgm:pt modelId="{620C5C2A-7A65-40C6-99FE-AA6EB95D33EB}" type="sibTrans" cxnId="{5366FDAF-BFC7-4BE7-9E05-04759F6800AA}">
      <dgm:prSet/>
      <dgm:spPr/>
      <dgm:t>
        <a:bodyPr/>
        <a:lstStyle/>
        <a:p>
          <a:endParaRPr kumimoji="1" lang="ja-JP" altLang="en-US"/>
        </a:p>
      </dgm:t>
    </dgm:pt>
    <dgm:pt modelId="{3F9EF1EA-054D-49EE-8696-F968411FBDEA}">
      <dgm:prSet phldrT="[テキスト]"/>
      <dgm:spPr/>
      <dgm:t>
        <a:bodyPr/>
        <a:lstStyle/>
        <a:p>
          <a:r>
            <a:rPr lang="ja-JP" altLang="en-US" smtClean="0"/>
            <a:t>カメラを使用するため、運用していく上での改良が安易</a:t>
          </a:r>
          <a:endParaRPr kumimoji="1" lang="ja-JP" altLang="en-US"/>
        </a:p>
      </dgm:t>
    </dgm:pt>
    <dgm:pt modelId="{9F51A2D8-72DF-4400-8DE2-87AEF8A34FC9}" type="parTrans" cxnId="{4289988A-6BCF-4A51-9589-DFCE17543665}">
      <dgm:prSet/>
      <dgm:spPr/>
      <dgm:t>
        <a:bodyPr/>
        <a:lstStyle/>
        <a:p>
          <a:endParaRPr kumimoji="1" lang="ja-JP" altLang="en-US"/>
        </a:p>
      </dgm:t>
    </dgm:pt>
    <dgm:pt modelId="{29D9ADC2-A74A-4CE2-A626-9E1B1C18F67A}" type="sibTrans" cxnId="{4289988A-6BCF-4A51-9589-DFCE17543665}">
      <dgm:prSet/>
      <dgm:spPr/>
      <dgm:t>
        <a:bodyPr/>
        <a:lstStyle/>
        <a:p>
          <a:endParaRPr kumimoji="1" lang="ja-JP" altLang="en-US"/>
        </a:p>
      </dgm:t>
    </dgm:pt>
    <dgm:pt modelId="{B6EC2B33-6CA1-441D-AEB8-3C5FF384B53D}">
      <dgm:prSet/>
      <dgm:spPr/>
      <dgm:t>
        <a:bodyPr/>
        <a:lstStyle/>
        <a:p>
          <a:r>
            <a:rPr lang="ja-JP" altLang="en-US" smtClean="0"/>
            <a:t>レジ本体代の節約</a:t>
          </a:r>
          <a:endParaRPr lang="en-US" altLang="ja-JP"/>
        </a:p>
      </dgm:t>
    </dgm:pt>
    <dgm:pt modelId="{2DDD7A85-5606-4E59-ADC7-5BC2E7956B4A}" type="parTrans" cxnId="{AEF65615-9762-4A19-8466-D4E920485287}">
      <dgm:prSet/>
      <dgm:spPr/>
      <dgm:t>
        <a:bodyPr/>
        <a:lstStyle/>
        <a:p>
          <a:endParaRPr kumimoji="1" lang="ja-JP" altLang="en-US"/>
        </a:p>
      </dgm:t>
    </dgm:pt>
    <dgm:pt modelId="{E964E300-E5DA-4DA7-9311-BAF26A4C5F04}" type="sibTrans" cxnId="{AEF65615-9762-4A19-8466-D4E920485287}">
      <dgm:prSet/>
      <dgm:spPr/>
      <dgm:t>
        <a:bodyPr/>
        <a:lstStyle/>
        <a:p>
          <a:endParaRPr kumimoji="1" lang="ja-JP" altLang="en-US"/>
        </a:p>
      </dgm:t>
    </dgm:pt>
    <dgm:pt modelId="{E54338FA-B881-4008-BA7A-4179ABFCD880}">
      <dgm:prSet/>
      <dgm:spPr/>
      <dgm:t>
        <a:bodyPr/>
        <a:lstStyle/>
        <a:p>
          <a:r>
            <a:rPr lang="ja-JP" altLang="en-US" spc="-150" smtClean="0"/>
            <a:t>客層</a:t>
          </a:r>
          <a:r>
            <a:rPr lang="ja-JP" altLang="en-US" smtClean="0"/>
            <a:t>や買った</a:t>
          </a:r>
          <a:r>
            <a:rPr lang="ja-JP" altLang="en-US" spc="-150" smtClean="0"/>
            <a:t>商品</a:t>
          </a:r>
          <a:r>
            <a:rPr lang="ja-JP" altLang="en-US" smtClean="0"/>
            <a:t>などの</a:t>
          </a:r>
          <a:r>
            <a:rPr lang="ja-JP" altLang="en-US" spc="-150" smtClean="0"/>
            <a:t>情報収集</a:t>
          </a:r>
          <a:endParaRPr lang="en-US" altLang="ja-JP" spc="-150"/>
        </a:p>
      </dgm:t>
    </dgm:pt>
    <dgm:pt modelId="{123EBEAA-0421-4A4F-BB16-C160841EB588}" type="parTrans" cxnId="{1AE49D89-1304-44E2-8FFE-2EE57DCC2D72}">
      <dgm:prSet/>
      <dgm:spPr/>
      <dgm:t>
        <a:bodyPr/>
        <a:lstStyle/>
        <a:p>
          <a:endParaRPr kumimoji="1" lang="ja-JP" altLang="en-US"/>
        </a:p>
      </dgm:t>
    </dgm:pt>
    <dgm:pt modelId="{2891ABF9-2355-4F55-AB5E-BB20348FF3A3}" type="sibTrans" cxnId="{1AE49D89-1304-44E2-8FFE-2EE57DCC2D72}">
      <dgm:prSet/>
      <dgm:spPr/>
      <dgm:t>
        <a:bodyPr/>
        <a:lstStyle/>
        <a:p>
          <a:endParaRPr kumimoji="1" lang="ja-JP" altLang="en-US"/>
        </a:p>
      </dgm:t>
    </dgm:pt>
    <dgm:pt modelId="{757B9308-1459-4629-AF0C-966B09D516FC}">
      <dgm:prSet/>
      <dgm:spPr/>
      <dgm:t>
        <a:bodyPr/>
        <a:lstStyle/>
        <a:p>
          <a:r>
            <a:rPr lang="ja-JP" altLang="en-US" smtClean="0"/>
            <a:t>回転率が上がる</a:t>
          </a:r>
          <a:endParaRPr lang="en-US" altLang="ja-JP"/>
        </a:p>
      </dgm:t>
    </dgm:pt>
    <dgm:pt modelId="{AB2824AE-5D09-442C-B863-C610F936D518}" type="parTrans" cxnId="{5505274D-08A0-44EF-A862-623B250BF834}">
      <dgm:prSet/>
      <dgm:spPr/>
      <dgm:t>
        <a:bodyPr/>
        <a:lstStyle/>
        <a:p>
          <a:endParaRPr kumimoji="1" lang="ja-JP" altLang="en-US"/>
        </a:p>
      </dgm:t>
    </dgm:pt>
    <dgm:pt modelId="{AAEFB33F-A5EC-458D-961E-B1FA05DB0D45}" type="sibTrans" cxnId="{5505274D-08A0-44EF-A862-623B250BF834}">
      <dgm:prSet/>
      <dgm:spPr/>
      <dgm:t>
        <a:bodyPr/>
        <a:lstStyle/>
        <a:p>
          <a:endParaRPr kumimoji="1" lang="ja-JP" altLang="en-US"/>
        </a:p>
      </dgm:t>
    </dgm:pt>
    <dgm:pt modelId="{F6698F96-7ADF-483A-BAF7-913D2259AF02}">
      <dgm:prSet/>
      <dgm:spPr/>
      <dgm:t>
        <a:bodyPr/>
        <a:lstStyle/>
        <a:p>
          <a:r>
            <a:rPr lang="ja-JP" altLang="en-US" smtClean="0"/>
            <a:t>店のスペースを有効活用できる</a:t>
          </a:r>
          <a:endParaRPr lang="en-US" altLang="ja-JP"/>
        </a:p>
      </dgm:t>
    </dgm:pt>
    <dgm:pt modelId="{3D1C5066-91C2-48E0-9E5D-4D898255AEC1}" type="parTrans" cxnId="{91E72E69-1C80-48B8-899B-A2A1EEF34B70}">
      <dgm:prSet/>
      <dgm:spPr/>
      <dgm:t>
        <a:bodyPr/>
        <a:lstStyle/>
        <a:p>
          <a:endParaRPr kumimoji="1" lang="ja-JP" altLang="en-US"/>
        </a:p>
      </dgm:t>
    </dgm:pt>
    <dgm:pt modelId="{5836481D-FB5D-4EDF-9F6C-942EBFFA8333}" type="sibTrans" cxnId="{91E72E69-1C80-48B8-899B-A2A1EEF34B70}">
      <dgm:prSet/>
      <dgm:spPr/>
      <dgm:t>
        <a:bodyPr/>
        <a:lstStyle/>
        <a:p>
          <a:endParaRPr kumimoji="1" lang="ja-JP" altLang="en-US"/>
        </a:p>
      </dgm:t>
    </dgm:pt>
    <dgm:pt modelId="{3EF7E431-02C1-4454-8071-A59A4211CD7A}">
      <dgm:prSet/>
      <dgm:spPr/>
      <dgm:t>
        <a:bodyPr/>
        <a:lstStyle/>
        <a:p>
          <a:r>
            <a:rPr lang="ja-JP" altLang="en-US" smtClean="0"/>
            <a:t>初期投資が少なく済む</a:t>
          </a:r>
          <a:endParaRPr lang="ja-JP" altLang="en-US" dirty="0"/>
        </a:p>
      </dgm:t>
    </dgm:pt>
    <dgm:pt modelId="{183DCBE1-5989-4E59-9122-1E12293BB711}" type="parTrans" cxnId="{B941E0E8-DE9B-4A15-8F9E-9A9441D2FD31}">
      <dgm:prSet/>
      <dgm:spPr/>
      <dgm:t>
        <a:bodyPr/>
        <a:lstStyle/>
        <a:p>
          <a:endParaRPr kumimoji="1" lang="ja-JP" altLang="en-US"/>
        </a:p>
      </dgm:t>
    </dgm:pt>
    <dgm:pt modelId="{0B0F1007-D9D8-4BD5-B84D-ABDC1015BCFE}" type="sibTrans" cxnId="{B941E0E8-DE9B-4A15-8F9E-9A9441D2FD31}">
      <dgm:prSet/>
      <dgm:spPr/>
      <dgm:t>
        <a:bodyPr/>
        <a:lstStyle/>
        <a:p>
          <a:endParaRPr kumimoji="1" lang="ja-JP" altLang="en-US"/>
        </a:p>
      </dgm:t>
    </dgm:pt>
    <dgm:pt modelId="{4C34DBBD-1F5C-4C85-AC98-9775D4C00AAA}">
      <dgm:prSet/>
      <dgm:spPr/>
      <dgm:t>
        <a:bodyPr/>
        <a:lstStyle/>
        <a:p>
          <a:r>
            <a:rPr lang="ja-JP" altLang="en-US" smtClean="0"/>
            <a:t>袋詰めの手間の削減</a:t>
          </a:r>
          <a:endParaRPr lang="en-US" altLang="ja-JP"/>
        </a:p>
      </dgm:t>
    </dgm:pt>
    <dgm:pt modelId="{3E600524-FAB7-495A-A1EE-219BA0983ECA}" type="parTrans" cxnId="{7AFF428F-28DF-43AE-8815-1159BBBA722D}">
      <dgm:prSet/>
      <dgm:spPr/>
      <dgm:t>
        <a:bodyPr/>
        <a:lstStyle/>
        <a:p>
          <a:endParaRPr kumimoji="1" lang="ja-JP" altLang="en-US"/>
        </a:p>
      </dgm:t>
    </dgm:pt>
    <dgm:pt modelId="{CEFD4EBF-A645-4AAA-92B7-73F4DB73775A}" type="sibTrans" cxnId="{7AFF428F-28DF-43AE-8815-1159BBBA722D}">
      <dgm:prSet/>
      <dgm:spPr/>
      <dgm:t>
        <a:bodyPr/>
        <a:lstStyle/>
        <a:p>
          <a:endParaRPr kumimoji="1" lang="ja-JP" altLang="en-US"/>
        </a:p>
      </dgm:t>
    </dgm:pt>
    <dgm:pt modelId="{75D9A0B8-CB80-4245-A44B-BB6EF3113644}">
      <dgm:prSet/>
      <dgm:spPr/>
      <dgm:t>
        <a:bodyPr/>
        <a:lstStyle/>
        <a:p>
          <a:r>
            <a:rPr lang="ja-JP" altLang="en-US" smtClean="0"/>
            <a:t>バーコードだけでなく画像認識に対応等</a:t>
          </a:r>
          <a:endParaRPr lang="en-US" altLang="ja-JP"/>
        </a:p>
      </dgm:t>
    </dgm:pt>
    <dgm:pt modelId="{45D00741-C5CD-4A6C-AB28-EAF6A0F85F0A}" type="parTrans" cxnId="{C835DCDF-E823-46C7-9827-8C7950A0FF0B}">
      <dgm:prSet/>
      <dgm:spPr/>
      <dgm:t>
        <a:bodyPr/>
        <a:lstStyle/>
        <a:p>
          <a:endParaRPr kumimoji="1" lang="ja-JP" altLang="en-US"/>
        </a:p>
      </dgm:t>
    </dgm:pt>
    <dgm:pt modelId="{7A614598-67DC-43EA-AF54-44370366B1B4}" type="sibTrans" cxnId="{C835DCDF-E823-46C7-9827-8C7950A0FF0B}">
      <dgm:prSet/>
      <dgm:spPr/>
      <dgm:t>
        <a:bodyPr/>
        <a:lstStyle/>
        <a:p>
          <a:endParaRPr kumimoji="1" lang="ja-JP" altLang="en-US"/>
        </a:p>
      </dgm:t>
    </dgm:pt>
    <dgm:pt modelId="{BA5A3BE7-0B20-4C8F-AEBC-FE7E8955CE8D}">
      <dgm:prSet/>
      <dgm:spPr/>
      <dgm:t>
        <a:bodyPr/>
        <a:lstStyle/>
        <a:p>
          <a:r>
            <a:rPr lang="ja-JP" altLang="en-US" smtClean="0"/>
            <a:t>画像ＤＢが改良され続け、精度が上がっていく</a:t>
          </a:r>
          <a:endParaRPr lang="en-US" altLang="ja-JP"/>
        </a:p>
      </dgm:t>
    </dgm:pt>
    <dgm:pt modelId="{784F0B54-3887-4D41-89DE-4DDFBD2AF905}" type="parTrans" cxnId="{8C6793BB-1101-4F7A-9C3F-4EB6F2F16713}">
      <dgm:prSet/>
      <dgm:spPr/>
      <dgm:t>
        <a:bodyPr/>
        <a:lstStyle/>
        <a:p>
          <a:endParaRPr kumimoji="1" lang="ja-JP" altLang="en-US"/>
        </a:p>
      </dgm:t>
    </dgm:pt>
    <dgm:pt modelId="{676F43D6-988A-4BEC-95CC-7EE4FA553C1E}" type="sibTrans" cxnId="{8C6793BB-1101-4F7A-9C3F-4EB6F2F16713}">
      <dgm:prSet/>
      <dgm:spPr/>
      <dgm:t>
        <a:bodyPr/>
        <a:lstStyle/>
        <a:p>
          <a:endParaRPr kumimoji="1" lang="ja-JP" altLang="en-US"/>
        </a:p>
      </dgm:t>
    </dgm:pt>
    <dgm:pt modelId="{C468C290-9EAA-47B4-86FF-8EB7F279C9BA}">
      <dgm:prSet/>
      <dgm:spPr/>
      <dgm:t>
        <a:bodyPr/>
        <a:lstStyle/>
        <a:p>
          <a:r>
            <a:rPr lang="ja-JP" altLang="en-US" smtClean="0"/>
            <a:t>キャッシュレス決済と組み合わせることにより運用・保守が簡単</a:t>
          </a:r>
          <a:endParaRPr lang="en-US" altLang="ja-JP" dirty="0"/>
        </a:p>
      </dgm:t>
    </dgm:pt>
    <dgm:pt modelId="{4E507F8A-C1A6-43DC-B589-A948BEE5489E}" type="parTrans" cxnId="{A299A909-9E9C-4165-8102-9FE23917E15C}">
      <dgm:prSet/>
      <dgm:spPr/>
      <dgm:t>
        <a:bodyPr/>
        <a:lstStyle/>
        <a:p>
          <a:endParaRPr kumimoji="1" lang="ja-JP" altLang="en-US"/>
        </a:p>
      </dgm:t>
    </dgm:pt>
    <dgm:pt modelId="{B5479399-6796-4752-9B00-E2D6EBCC79EE}" type="sibTrans" cxnId="{A299A909-9E9C-4165-8102-9FE23917E15C}">
      <dgm:prSet/>
      <dgm:spPr/>
      <dgm:t>
        <a:bodyPr/>
        <a:lstStyle/>
        <a:p>
          <a:endParaRPr kumimoji="1" lang="ja-JP" altLang="en-US"/>
        </a:p>
      </dgm:t>
    </dgm:pt>
    <dgm:pt modelId="{A1EE6C7B-74CE-4E70-A831-0ACB9ABC9D69}" type="pres">
      <dgm:prSet presAssocID="{AB44A337-FEB0-4AE8-82AB-5FF9C02FD74D}" presName="Name0" presStyleCnt="0">
        <dgm:presLayoutVars>
          <dgm:dir/>
          <dgm:animLvl val="lvl"/>
          <dgm:resizeHandles val="exact"/>
        </dgm:presLayoutVars>
      </dgm:prSet>
      <dgm:spPr/>
      <dgm:t>
        <a:bodyPr/>
        <a:lstStyle/>
        <a:p>
          <a:endParaRPr kumimoji="1" lang="ja-JP" altLang="en-US"/>
        </a:p>
      </dgm:t>
    </dgm:pt>
    <dgm:pt modelId="{69536E63-079F-4151-B331-9C98663BB73E}" type="pres">
      <dgm:prSet presAssocID="{58EFBA93-8468-4A2D-BED2-63BF539B0542}" presName="composite" presStyleCnt="0"/>
      <dgm:spPr/>
    </dgm:pt>
    <dgm:pt modelId="{B81DBDE9-7BDE-461D-9FCA-6AA1A53F3A69}" type="pres">
      <dgm:prSet presAssocID="{58EFBA93-8468-4A2D-BED2-63BF539B0542}" presName="parTx" presStyleLbl="alignNode1" presStyleIdx="0" presStyleCnt="3">
        <dgm:presLayoutVars>
          <dgm:chMax val="0"/>
          <dgm:chPref val="0"/>
          <dgm:bulletEnabled val="1"/>
        </dgm:presLayoutVars>
      </dgm:prSet>
      <dgm:spPr/>
      <dgm:t>
        <a:bodyPr/>
        <a:lstStyle/>
        <a:p>
          <a:endParaRPr kumimoji="1" lang="ja-JP" altLang="en-US"/>
        </a:p>
      </dgm:t>
    </dgm:pt>
    <dgm:pt modelId="{6B09F810-FD4D-47E3-87E5-39C47C9912B3}" type="pres">
      <dgm:prSet presAssocID="{58EFBA93-8468-4A2D-BED2-63BF539B0542}" presName="desTx" presStyleLbl="alignAccFollowNode1" presStyleIdx="0" presStyleCnt="3">
        <dgm:presLayoutVars>
          <dgm:bulletEnabled val="1"/>
        </dgm:presLayoutVars>
      </dgm:prSet>
      <dgm:spPr/>
      <dgm:t>
        <a:bodyPr/>
        <a:lstStyle/>
        <a:p>
          <a:endParaRPr kumimoji="1" lang="ja-JP" altLang="en-US"/>
        </a:p>
      </dgm:t>
    </dgm:pt>
    <dgm:pt modelId="{6A301C48-BDA6-4771-A326-943F34F42DF8}" type="pres">
      <dgm:prSet presAssocID="{E3C42EA2-3471-415B-966A-9A3089AB9066}" presName="space" presStyleCnt="0"/>
      <dgm:spPr/>
    </dgm:pt>
    <dgm:pt modelId="{A0C8F345-2AA4-49F7-8215-7851BB492676}" type="pres">
      <dgm:prSet presAssocID="{12F917DB-8FA1-4D31-8996-C00CDC1F60FB}" presName="composite" presStyleCnt="0"/>
      <dgm:spPr/>
    </dgm:pt>
    <dgm:pt modelId="{26BF4887-A64A-40CE-A00B-487524EC5167}" type="pres">
      <dgm:prSet presAssocID="{12F917DB-8FA1-4D31-8996-C00CDC1F60FB}" presName="parTx" presStyleLbl="alignNode1" presStyleIdx="1" presStyleCnt="3">
        <dgm:presLayoutVars>
          <dgm:chMax val="0"/>
          <dgm:chPref val="0"/>
          <dgm:bulletEnabled val="1"/>
        </dgm:presLayoutVars>
      </dgm:prSet>
      <dgm:spPr/>
      <dgm:t>
        <a:bodyPr/>
        <a:lstStyle/>
        <a:p>
          <a:endParaRPr kumimoji="1" lang="ja-JP" altLang="en-US"/>
        </a:p>
      </dgm:t>
    </dgm:pt>
    <dgm:pt modelId="{5E302172-FE02-4FE2-B4DE-C26D0D67F068}" type="pres">
      <dgm:prSet presAssocID="{12F917DB-8FA1-4D31-8996-C00CDC1F60FB}" presName="desTx" presStyleLbl="alignAccFollowNode1" presStyleIdx="1" presStyleCnt="3">
        <dgm:presLayoutVars>
          <dgm:bulletEnabled val="1"/>
        </dgm:presLayoutVars>
      </dgm:prSet>
      <dgm:spPr/>
      <dgm:t>
        <a:bodyPr/>
        <a:lstStyle/>
        <a:p>
          <a:endParaRPr kumimoji="1" lang="ja-JP" altLang="en-US"/>
        </a:p>
      </dgm:t>
    </dgm:pt>
    <dgm:pt modelId="{54D32869-0E6C-40EF-9246-5570C45CFB05}" type="pres">
      <dgm:prSet presAssocID="{FB419318-9916-4931-B215-BC2A31695675}" presName="space" presStyleCnt="0"/>
      <dgm:spPr/>
    </dgm:pt>
    <dgm:pt modelId="{4483A573-AF40-499E-8F76-56C465B3CB46}" type="pres">
      <dgm:prSet presAssocID="{2C197D2D-803D-466D-AB0F-C68F4258475B}" presName="composite" presStyleCnt="0"/>
      <dgm:spPr/>
    </dgm:pt>
    <dgm:pt modelId="{F7C87837-AAB1-4F21-9E1F-5D4716418B23}" type="pres">
      <dgm:prSet presAssocID="{2C197D2D-803D-466D-AB0F-C68F4258475B}" presName="parTx" presStyleLbl="alignNode1" presStyleIdx="2" presStyleCnt="3">
        <dgm:presLayoutVars>
          <dgm:chMax val="0"/>
          <dgm:chPref val="0"/>
          <dgm:bulletEnabled val="1"/>
        </dgm:presLayoutVars>
      </dgm:prSet>
      <dgm:spPr/>
      <dgm:t>
        <a:bodyPr/>
        <a:lstStyle/>
        <a:p>
          <a:endParaRPr kumimoji="1" lang="ja-JP" altLang="en-US"/>
        </a:p>
      </dgm:t>
    </dgm:pt>
    <dgm:pt modelId="{1E285AB9-ECA4-4EEF-AB8D-896D7CA18A90}" type="pres">
      <dgm:prSet presAssocID="{2C197D2D-803D-466D-AB0F-C68F4258475B}" presName="desTx" presStyleLbl="alignAccFollowNode1" presStyleIdx="2" presStyleCnt="3">
        <dgm:presLayoutVars>
          <dgm:bulletEnabled val="1"/>
        </dgm:presLayoutVars>
      </dgm:prSet>
      <dgm:spPr/>
      <dgm:t>
        <a:bodyPr/>
        <a:lstStyle/>
        <a:p>
          <a:endParaRPr kumimoji="1" lang="ja-JP" altLang="en-US"/>
        </a:p>
      </dgm:t>
    </dgm:pt>
  </dgm:ptLst>
  <dgm:cxnLst>
    <dgm:cxn modelId="{AEF65615-9762-4A19-8466-D4E920485287}" srcId="{58EFBA93-8468-4A2D-BED2-63BF539B0542}" destId="{B6EC2B33-6CA1-441D-AEB8-3C5FF384B53D}" srcOrd="1" destOrd="0" parTransId="{2DDD7A85-5606-4E59-ADC7-5BC2E7956B4A}" sibTransId="{E964E300-E5DA-4DA7-9311-BAF26A4C5F04}"/>
    <dgm:cxn modelId="{23C79B61-DA43-4C9D-BC51-A30CFB36FA38}" type="presOf" srcId="{BA5A3BE7-0B20-4C8F-AEBC-FE7E8955CE8D}" destId="{1E285AB9-ECA4-4EEF-AB8D-896D7CA18A90}" srcOrd="0" destOrd="2" presId="urn:microsoft.com/office/officeart/2005/8/layout/hList1"/>
    <dgm:cxn modelId="{8C6793BB-1101-4F7A-9C3F-4EB6F2F16713}" srcId="{3F9EF1EA-054D-49EE-8696-F968411FBDEA}" destId="{BA5A3BE7-0B20-4C8F-AEBC-FE7E8955CE8D}" srcOrd="1" destOrd="0" parTransId="{784F0B54-3887-4D41-89DE-4DDFBD2AF905}" sibTransId="{676F43D6-988A-4BEC-95CC-7EE4FA553C1E}"/>
    <dgm:cxn modelId="{ED767CAD-9DFF-4A8A-A161-55BA46985197}" type="presOf" srcId="{E54338FA-B881-4008-BA7A-4179ABFCD880}" destId="{6B09F810-FD4D-47E3-87E5-39C47C9912B3}" srcOrd="0" destOrd="2" presId="urn:microsoft.com/office/officeart/2005/8/layout/hList1"/>
    <dgm:cxn modelId="{FED99F71-9EEB-4636-852D-EED94DAF2E95}" srcId="{58EFBA93-8468-4A2D-BED2-63BF539B0542}" destId="{D581EA26-CF65-4CF6-B4FF-BE3D5F53B6DB}" srcOrd="0" destOrd="0" parTransId="{FA624D80-320B-4D18-AE79-C8D5B1C802C6}" sibTransId="{D4B57FF8-CE96-4B97-9F0B-82308968B7A6}"/>
    <dgm:cxn modelId="{D1FF28B5-A540-47B9-84D1-7C13B410130E}" type="presOf" srcId="{AB44A337-FEB0-4AE8-82AB-5FF9C02FD74D}" destId="{A1EE6C7B-74CE-4E70-A831-0ACB9ABC9D69}" srcOrd="0" destOrd="0" presId="urn:microsoft.com/office/officeart/2005/8/layout/hList1"/>
    <dgm:cxn modelId="{50358941-B123-4782-8938-6731B2E7A74D}" type="presOf" srcId="{3EF7E431-02C1-4454-8071-A59A4211CD7A}" destId="{6B09F810-FD4D-47E3-87E5-39C47C9912B3}" srcOrd="0" destOrd="5" presId="urn:microsoft.com/office/officeart/2005/8/layout/hList1"/>
    <dgm:cxn modelId="{BD435C3E-8E7D-4AA3-930E-4B9A16A4377B}" type="presOf" srcId="{37203E41-B2E0-421B-8164-C09B76FAC685}" destId="{5E302172-FE02-4FE2-B4DE-C26D0D67F068}" srcOrd="0" destOrd="0" presId="urn:microsoft.com/office/officeart/2005/8/layout/hList1"/>
    <dgm:cxn modelId="{B451A67D-808F-40A6-9157-8B5452BEF651}" type="presOf" srcId="{2C197D2D-803D-466D-AB0F-C68F4258475B}" destId="{F7C87837-AAB1-4F21-9E1F-5D4716418B23}" srcOrd="0" destOrd="0" presId="urn:microsoft.com/office/officeart/2005/8/layout/hList1"/>
    <dgm:cxn modelId="{1AE49D89-1304-44E2-8FFE-2EE57DCC2D72}" srcId="{58EFBA93-8468-4A2D-BED2-63BF539B0542}" destId="{E54338FA-B881-4008-BA7A-4179ABFCD880}" srcOrd="2" destOrd="0" parTransId="{123EBEAA-0421-4A4F-BB16-C160841EB588}" sibTransId="{2891ABF9-2355-4F55-AB5E-BB20348FF3A3}"/>
    <dgm:cxn modelId="{656E03AA-0A51-483A-A593-5770A9D5017B}" srcId="{AB44A337-FEB0-4AE8-82AB-5FF9C02FD74D}" destId="{12F917DB-8FA1-4D31-8996-C00CDC1F60FB}" srcOrd="1" destOrd="0" parTransId="{BD31AD61-3A63-44D4-8BCA-037F25D9C9AA}" sibTransId="{FB419318-9916-4931-B215-BC2A31695675}"/>
    <dgm:cxn modelId="{8FA829B2-FCA5-4604-BC8E-13D7CE745A4D}" type="presOf" srcId="{757B9308-1459-4629-AF0C-966B09D516FC}" destId="{6B09F810-FD4D-47E3-87E5-39C47C9912B3}" srcOrd="0" destOrd="3" presId="urn:microsoft.com/office/officeart/2005/8/layout/hList1"/>
    <dgm:cxn modelId="{7AFF428F-28DF-43AE-8815-1159BBBA722D}" srcId="{12F917DB-8FA1-4D31-8996-C00CDC1F60FB}" destId="{4C34DBBD-1F5C-4C85-AC98-9775D4C00AAA}" srcOrd="1" destOrd="0" parTransId="{3E600524-FAB7-495A-A1EE-219BA0983ECA}" sibTransId="{CEFD4EBF-A645-4AAA-92B7-73F4DB73775A}"/>
    <dgm:cxn modelId="{DC948573-7888-4706-AAFE-621791E15788}" type="presOf" srcId="{58EFBA93-8468-4A2D-BED2-63BF539B0542}" destId="{B81DBDE9-7BDE-461D-9FCA-6AA1A53F3A69}" srcOrd="0" destOrd="0" presId="urn:microsoft.com/office/officeart/2005/8/layout/hList1"/>
    <dgm:cxn modelId="{33F04549-7226-4AD8-8D08-1EFCDD370195}" srcId="{AB44A337-FEB0-4AE8-82AB-5FF9C02FD74D}" destId="{58EFBA93-8468-4A2D-BED2-63BF539B0542}" srcOrd="0" destOrd="0" parTransId="{ED5AE595-505D-43B7-9CB3-D65CC624B910}" sibTransId="{E3C42EA2-3471-415B-966A-9A3089AB9066}"/>
    <dgm:cxn modelId="{5366FDAF-BFC7-4BE7-9E05-04759F6800AA}" srcId="{AB44A337-FEB0-4AE8-82AB-5FF9C02FD74D}" destId="{2C197D2D-803D-466D-AB0F-C68F4258475B}" srcOrd="2" destOrd="0" parTransId="{0307BF4D-2B3F-4AA7-A778-744AEF4A72B6}" sibTransId="{620C5C2A-7A65-40C6-99FE-AA6EB95D33EB}"/>
    <dgm:cxn modelId="{F8FF7C18-5EB6-473C-AEA2-7D92C732B221}" type="presOf" srcId="{75D9A0B8-CB80-4245-A44B-BB6EF3113644}" destId="{1E285AB9-ECA4-4EEF-AB8D-896D7CA18A90}" srcOrd="0" destOrd="1" presId="urn:microsoft.com/office/officeart/2005/8/layout/hList1"/>
    <dgm:cxn modelId="{E9E7E074-A2C8-480C-A695-38AD315CB395}" type="presOf" srcId="{4C34DBBD-1F5C-4C85-AC98-9775D4C00AAA}" destId="{5E302172-FE02-4FE2-B4DE-C26D0D67F068}" srcOrd="0" destOrd="1" presId="urn:microsoft.com/office/officeart/2005/8/layout/hList1"/>
    <dgm:cxn modelId="{A299A909-9E9C-4165-8102-9FE23917E15C}" srcId="{2C197D2D-803D-466D-AB0F-C68F4258475B}" destId="{C468C290-9EAA-47B4-86FF-8EB7F279C9BA}" srcOrd="1" destOrd="0" parTransId="{4E507F8A-C1A6-43DC-B589-A948BEE5489E}" sibTransId="{B5479399-6796-4752-9B00-E2D6EBCC79EE}"/>
    <dgm:cxn modelId="{7DC3AE75-E398-4423-858B-C70D30C50174}" type="presOf" srcId="{12F917DB-8FA1-4D31-8996-C00CDC1F60FB}" destId="{26BF4887-A64A-40CE-A00B-487524EC5167}" srcOrd="0" destOrd="0" presId="urn:microsoft.com/office/officeart/2005/8/layout/hList1"/>
    <dgm:cxn modelId="{2322A090-EA98-4AB2-8D2F-DBBBFD5CF960}" type="presOf" srcId="{F6698F96-7ADF-483A-BAF7-913D2259AF02}" destId="{6B09F810-FD4D-47E3-87E5-39C47C9912B3}" srcOrd="0" destOrd="4" presId="urn:microsoft.com/office/officeart/2005/8/layout/hList1"/>
    <dgm:cxn modelId="{4289988A-6BCF-4A51-9589-DFCE17543665}" srcId="{2C197D2D-803D-466D-AB0F-C68F4258475B}" destId="{3F9EF1EA-054D-49EE-8696-F968411FBDEA}" srcOrd="0" destOrd="0" parTransId="{9F51A2D8-72DF-4400-8DE2-87AEF8A34FC9}" sibTransId="{29D9ADC2-A74A-4CE2-A626-9E1B1C18F67A}"/>
    <dgm:cxn modelId="{B941E0E8-DE9B-4A15-8F9E-9A9441D2FD31}" srcId="{58EFBA93-8468-4A2D-BED2-63BF539B0542}" destId="{3EF7E431-02C1-4454-8071-A59A4211CD7A}" srcOrd="5" destOrd="0" parTransId="{183DCBE1-5989-4E59-9122-1E12293BB711}" sibTransId="{0B0F1007-D9D8-4BD5-B84D-ABDC1015BCFE}"/>
    <dgm:cxn modelId="{5505274D-08A0-44EF-A862-623B250BF834}" srcId="{58EFBA93-8468-4A2D-BED2-63BF539B0542}" destId="{757B9308-1459-4629-AF0C-966B09D516FC}" srcOrd="3" destOrd="0" parTransId="{AB2824AE-5D09-442C-B863-C610F936D518}" sibTransId="{AAEFB33F-A5EC-458D-961E-B1FA05DB0D45}"/>
    <dgm:cxn modelId="{70CE7AD6-D78F-43D9-8243-338E20C6F07D}" type="presOf" srcId="{C468C290-9EAA-47B4-86FF-8EB7F279C9BA}" destId="{1E285AB9-ECA4-4EEF-AB8D-896D7CA18A90}" srcOrd="0" destOrd="3" presId="urn:microsoft.com/office/officeart/2005/8/layout/hList1"/>
    <dgm:cxn modelId="{E073717B-AC96-499C-B14D-7223738BE9B4}" type="presOf" srcId="{B6EC2B33-6CA1-441D-AEB8-3C5FF384B53D}" destId="{6B09F810-FD4D-47E3-87E5-39C47C9912B3}" srcOrd="0" destOrd="1" presId="urn:microsoft.com/office/officeart/2005/8/layout/hList1"/>
    <dgm:cxn modelId="{C835DCDF-E823-46C7-9827-8C7950A0FF0B}" srcId="{3F9EF1EA-054D-49EE-8696-F968411FBDEA}" destId="{75D9A0B8-CB80-4245-A44B-BB6EF3113644}" srcOrd="0" destOrd="0" parTransId="{45D00741-C5CD-4A6C-AB28-EAF6A0F85F0A}" sibTransId="{7A614598-67DC-43EA-AF54-44370366B1B4}"/>
    <dgm:cxn modelId="{8AD43404-E237-4FD9-A6C6-5966CE08C67F}" srcId="{12F917DB-8FA1-4D31-8996-C00CDC1F60FB}" destId="{37203E41-B2E0-421B-8164-C09B76FAC685}" srcOrd="0" destOrd="0" parTransId="{72C5B154-06C8-4CF7-A690-4FB8FA7BCD55}" sibTransId="{8A234DC6-2D35-47B7-B4D4-5C3E0D32D208}"/>
    <dgm:cxn modelId="{80FC6FB9-E15B-47C4-AAE3-A624EB3D4246}" type="presOf" srcId="{D581EA26-CF65-4CF6-B4FF-BE3D5F53B6DB}" destId="{6B09F810-FD4D-47E3-87E5-39C47C9912B3}" srcOrd="0" destOrd="0" presId="urn:microsoft.com/office/officeart/2005/8/layout/hList1"/>
    <dgm:cxn modelId="{91E72E69-1C80-48B8-899B-A2A1EEF34B70}" srcId="{58EFBA93-8468-4A2D-BED2-63BF539B0542}" destId="{F6698F96-7ADF-483A-BAF7-913D2259AF02}" srcOrd="4" destOrd="0" parTransId="{3D1C5066-91C2-48E0-9E5D-4D898255AEC1}" sibTransId="{5836481D-FB5D-4EDF-9F6C-942EBFFA8333}"/>
    <dgm:cxn modelId="{DAEFF341-D192-4C8D-9512-5BC3612C58F4}" type="presOf" srcId="{3F9EF1EA-054D-49EE-8696-F968411FBDEA}" destId="{1E285AB9-ECA4-4EEF-AB8D-896D7CA18A90}" srcOrd="0" destOrd="0" presId="urn:microsoft.com/office/officeart/2005/8/layout/hList1"/>
    <dgm:cxn modelId="{8C8FDB1C-6D11-4FE6-9B40-CF47FE74C432}" type="presParOf" srcId="{A1EE6C7B-74CE-4E70-A831-0ACB9ABC9D69}" destId="{69536E63-079F-4151-B331-9C98663BB73E}" srcOrd="0" destOrd="0" presId="urn:microsoft.com/office/officeart/2005/8/layout/hList1"/>
    <dgm:cxn modelId="{0344C940-C69B-4258-99D9-0088A32A3424}" type="presParOf" srcId="{69536E63-079F-4151-B331-9C98663BB73E}" destId="{B81DBDE9-7BDE-461D-9FCA-6AA1A53F3A69}" srcOrd="0" destOrd="0" presId="urn:microsoft.com/office/officeart/2005/8/layout/hList1"/>
    <dgm:cxn modelId="{4C2D1753-5C6E-4D27-B74C-BCF67AD87304}" type="presParOf" srcId="{69536E63-079F-4151-B331-9C98663BB73E}" destId="{6B09F810-FD4D-47E3-87E5-39C47C9912B3}" srcOrd="1" destOrd="0" presId="urn:microsoft.com/office/officeart/2005/8/layout/hList1"/>
    <dgm:cxn modelId="{4994754C-B51C-48C0-81C7-A825C20A1784}" type="presParOf" srcId="{A1EE6C7B-74CE-4E70-A831-0ACB9ABC9D69}" destId="{6A301C48-BDA6-4771-A326-943F34F42DF8}" srcOrd="1" destOrd="0" presId="urn:microsoft.com/office/officeart/2005/8/layout/hList1"/>
    <dgm:cxn modelId="{ED9BCC14-6281-48B2-96F3-E49B1E69B2D8}" type="presParOf" srcId="{A1EE6C7B-74CE-4E70-A831-0ACB9ABC9D69}" destId="{A0C8F345-2AA4-49F7-8215-7851BB492676}" srcOrd="2" destOrd="0" presId="urn:microsoft.com/office/officeart/2005/8/layout/hList1"/>
    <dgm:cxn modelId="{1FC4188F-A492-4BE6-B85B-128124E6051F}" type="presParOf" srcId="{A0C8F345-2AA4-49F7-8215-7851BB492676}" destId="{26BF4887-A64A-40CE-A00B-487524EC5167}" srcOrd="0" destOrd="0" presId="urn:microsoft.com/office/officeart/2005/8/layout/hList1"/>
    <dgm:cxn modelId="{E615F589-9FF8-46A4-8D9D-F4F7C499D2DE}" type="presParOf" srcId="{A0C8F345-2AA4-49F7-8215-7851BB492676}" destId="{5E302172-FE02-4FE2-B4DE-C26D0D67F068}" srcOrd="1" destOrd="0" presId="urn:microsoft.com/office/officeart/2005/8/layout/hList1"/>
    <dgm:cxn modelId="{001D8D97-CED2-4A46-A015-05128441DEF3}" type="presParOf" srcId="{A1EE6C7B-74CE-4E70-A831-0ACB9ABC9D69}" destId="{54D32869-0E6C-40EF-9246-5570C45CFB05}" srcOrd="3" destOrd="0" presId="urn:microsoft.com/office/officeart/2005/8/layout/hList1"/>
    <dgm:cxn modelId="{7593158C-08A1-4657-9018-74864EA79225}" type="presParOf" srcId="{A1EE6C7B-74CE-4E70-A831-0ACB9ABC9D69}" destId="{4483A573-AF40-499E-8F76-56C465B3CB46}" srcOrd="4" destOrd="0" presId="urn:microsoft.com/office/officeart/2005/8/layout/hList1"/>
    <dgm:cxn modelId="{47E1AEE4-1F5D-4DD3-9D76-4D8CAF168102}" type="presParOf" srcId="{4483A573-AF40-499E-8F76-56C465B3CB46}" destId="{F7C87837-AAB1-4F21-9E1F-5D4716418B23}" srcOrd="0" destOrd="0" presId="urn:microsoft.com/office/officeart/2005/8/layout/hList1"/>
    <dgm:cxn modelId="{156A7756-A40B-46AC-9376-C0C7A1B632BA}" type="presParOf" srcId="{4483A573-AF40-499E-8F76-56C465B3CB46}" destId="{1E285AB9-ECA4-4EEF-AB8D-896D7CA18A9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1DBDE9-7BDE-461D-9FCA-6AA1A53F3A69}">
      <dsp:nvSpPr>
        <dsp:cNvPr id="0" name=""/>
        <dsp:cNvSpPr/>
      </dsp:nvSpPr>
      <dsp:spPr>
        <a:xfrm>
          <a:off x="3143" y="41924"/>
          <a:ext cx="3064668" cy="604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kumimoji="1" lang="ja-JP" altLang="en-US" sz="2100" kern="1200" smtClean="0"/>
            <a:t>お店</a:t>
          </a:r>
          <a:endParaRPr kumimoji="1" lang="ja-JP" altLang="en-US" sz="2100" kern="1200"/>
        </a:p>
      </dsp:txBody>
      <dsp:txXfrm>
        <a:off x="3143" y="41924"/>
        <a:ext cx="3064668" cy="604800"/>
      </dsp:txXfrm>
    </dsp:sp>
    <dsp:sp modelId="{6B09F810-FD4D-47E3-87E5-39C47C9912B3}">
      <dsp:nvSpPr>
        <dsp:cNvPr id="0" name=""/>
        <dsp:cNvSpPr/>
      </dsp:nvSpPr>
      <dsp:spPr>
        <a:xfrm>
          <a:off x="3143" y="646724"/>
          <a:ext cx="3064668" cy="391445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ja-JP" altLang="en-US" sz="2100" kern="1200" smtClean="0"/>
            <a:t>人件費の節約</a:t>
          </a:r>
          <a:endParaRPr kumimoji="1" lang="ja-JP" altLang="en-US" sz="2100" kern="1200"/>
        </a:p>
        <a:p>
          <a:pPr marL="228600" lvl="1" indent="-228600" algn="l" defTabSz="933450">
            <a:lnSpc>
              <a:spcPct val="90000"/>
            </a:lnSpc>
            <a:spcBef>
              <a:spcPct val="0"/>
            </a:spcBef>
            <a:spcAft>
              <a:spcPct val="15000"/>
            </a:spcAft>
            <a:buChar char="••"/>
          </a:pPr>
          <a:r>
            <a:rPr lang="ja-JP" altLang="en-US" sz="2100" kern="1200" smtClean="0"/>
            <a:t>レジ本体代の節約</a:t>
          </a:r>
          <a:endParaRPr lang="en-US" altLang="ja-JP" sz="2100" kern="1200"/>
        </a:p>
        <a:p>
          <a:pPr marL="228600" lvl="1" indent="-228600" algn="l" defTabSz="933450">
            <a:lnSpc>
              <a:spcPct val="90000"/>
            </a:lnSpc>
            <a:spcBef>
              <a:spcPct val="0"/>
            </a:spcBef>
            <a:spcAft>
              <a:spcPct val="15000"/>
            </a:spcAft>
            <a:buChar char="••"/>
          </a:pPr>
          <a:r>
            <a:rPr lang="ja-JP" altLang="en-US" sz="2100" kern="1200" spc="-150" smtClean="0"/>
            <a:t>客層</a:t>
          </a:r>
          <a:r>
            <a:rPr lang="ja-JP" altLang="en-US" sz="2100" kern="1200" smtClean="0"/>
            <a:t>や買った</a:t>
          </a:r>
          <a:r>
            <a:rPr lang="ja-JP" altLang="en-US" sz="2100" kern="1200" spc="-150" smtClean="0"/>
            <a:t>商品</a:t>
          </a:r>
          <a:r>
            <a:rPr lang="ja-JP" altLang="en-US" sz="2100" kern="1200" smtClean="0"/>
            <a:t>などの</a:t>
          </a:r>
          <a:r>
            <a:rPr lang="ja-JP" altLang="en-US" sz="2100" kern="1200" spc="-150" smtClean="0"/>
            <a:t>情報収集</a:t>
          </a:r>
          <a:endParaRPr lang="en-US" altLang="ja-JP" sz="2100" kern="1200" spc="-150"/>
        </a:p>
        <a:p>
          <a:pPr marL="228600" lvl="1" indent="-228600" algn="l" defTabSz="933450">
            <a:lnSpc>
              <a:spcPct val="90000"/>
            </a:lnSpc>
            <a:spcBef>
              <a:spcPct val="0"/>
            </a:spcBef>
            <a:spcAft>
              <a:spcPct val="15000"/>
            </a:spcAft>
            <a:buChar char="••"/>
          </a:pPr>
          <a:r>
            <a:rPr lang="ja-JP" altLang="en-US" sz="2100" kern="1200" smtClean="0"/>
            <a:t>回転率が上がる</a:t>
          </a:r>
          <a:endParaRPr lang="en-US" altLang="ja-JP" sz="2100" kern="1200"/>
        </a:p>
        <a:p>
          <a:pPr marL="228600" lvl="1" indent="-228600" algn="l" defTabSz="933450">
            <a:lnSpc>
              <a:spcPct val="90000"/>
            </a:lnSpc>
            <a:spcBef>
              <a:spcPct val="0"/>
            </a:spcBef>
            <a:spcAft>
              <a:spcPct val="15000"/>
            </a:spcAft>
            <a:buChar char="••"/>
          </a:pPr>
          <a:r>
            <a:rPr lang="ja-JP" altLang="en-US" sz="2100" kern="1200" smtClean="0"/>
            <a:t>店のスペースを有効活用できる</a:t>
          </a:r>
          <a:endParaRPr lang="en-US" altLang="ja-JP" sz="2100" kern="1200"/>
        </a:p>
        <a:p>
          <a:pPr marL="228600" lvl="1" indent="-228600" algn="l" defTabSz="933450">
            <a:lnSpc>
              <a:spcPct val="90000"/>
            </a:lnSpc>
            <a:spcBef>
              <a:spcPct val="0"/>
            </a:spcBef>
            <a:spcAft>
              <a:spcPct val="15000"/>
            </a:spcAft>
            <a:buChar char="••"/>
          </a:pPr>
          <a:r>
            <a:rPr lang="ja-JP" altLang="en-US" sz="2100" kern="1200" smtClean="0"/>
            <a:t>初期投資が少なく済む</a:t>
          </a:r>
          <a:endParaRPr lang="ja-JP" altLang="en-US" sz="2100" kern="1200" dirty="0"/>
        </a:p>
      </dsp:txBody>
      <dsp:txXfrm>
        <a:off x="3143" y="646724"/>
        <a:ext cx="3064668" cy="3914455"/>
      </dsp:txXfrm>
    </dsp:sp>
    <dsp:sp modelId="{26BF4887-A64A-40CE-A00B-487524EC5167}">
      <dsp:nvSpPr>
        <dsp:cNvPr id="0" name=""/>
        <dsp:cNvSpPr/>
      </dsp:nvSpPr>
      <dsp:spPr>
        <a:xfrm>
          <a:off x="3496865" y="41924"/>
          <a:ext cx="3064668" cy="604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kumimoji="1" lang="ja-JP" altLang="en-US" sz="2100" kern="1200" smtClean="0"/>
            <a:t>お客様</a:t>
          </a:r>
          <a:endParaRPr kumimoji="1" lang="ja-JP" altLang="en-US" sz="2100" kern="1200"/>
        </a:p>
      </dsp:txBody>
      <dsp:txXfrm>
        <a:off x="3496865" y="41924"/>
        <a:ext cx="3064668" cy="604800"/>
      </dsp:txXfrm>
    </dsp:sp>
    <dsp:sp modelId="{5E302172-FE02-4FE2-B4DE-C26D0D67F068}">
      <dsp:nvSpPr>
        <dsp:cNvPr id="0" name=""/>
        <dsp:cNvSpPr/>
      </dsp:nvSpPr>
      <dsp:spPr>
        <a:xfrm>
          <a:off x="3496865" y="646724"/>
          <a:ext cx="3064668" cy="391445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ja-JP" altLang="en-US" sz="2100" kern="1200" smtClean="0"/>
            <a:t>決済にかかる時間の短縮</a:t>
          </a:r>
          <a:endParaRPr kumimoji="1" lang="ja-JP" altLang="en-US" sz="2100" kern="1200"/>
        </a:p>
        <a:p>
          <a:pPr marL="228600" lvl="1" indent="-228600" algn="l" defTabSz="933450">
            <a:lnSpc>
              <a:spcPct val="90000"/>
            </a:lnSpc>
            <a:spcBef>
              <a:spcPct val="0"/>
            </a:spcBef>
            <a:spcAft>
              <a:spcPct val="15000"/>
            </a:spcAft>
            <a:buChar char="••"/>
          </a:pPr>
          <a:r>
            <a:rPr lang="ja-JP" altLang="en-US" sz="2100" kern="1200" smtClean="0"/>
            <a:t>袋詰めの手間の削減</a:t>
          </a:r>
          <a:endParaRPr lang="en-US" altLang="ja-JP" sz="2100" kern="1200"/>
        </a:p>
      </dsp:txBody>
      <dsp:txXfrm>
        <a:off x="3496865" y="646724"/>
        <a:ext cx="3064668" cy="3914455"/>
      </dsp:txXfrm>
    </dsp:sp>
    <dsp:sp modelId="{F7C87837-AAB1-4F21-9E1F-5D4716418B23}">
      <dsp:nvSpPr>
        <dsp:cNvPr id="0" name=""/>
        <dsp:cNvSpPr/>
      </dsp:nvSpPr>
      <dsp:spPr>
        <a:xfrm>
          <a:off x="6990588" y="41924"/>
          <a:ext cx="3064668" cy="604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kumimoji="1" lang="ja-JP" altLang="en-US" sz="2100" kern="1200" smtClean="0"/>
            <a:t>製作側</a:t>
          </a:r>
          <a:endParaRPr kumimoji="1" lang="ja-JP" altLang="en-US" sz="2100" kern="1200"/>
        </a:p>
      </dsp:txBody>
      <dsp:txXfrm>
        <a:off x="6990588" y="41924"/>
        <a:ext cx="3064668" cy="604800"/>
      </dsp:txXfrm>
    </dsp:sp>
    <dsp:sp modelId="{1E285AB9-ECA4-4EEF-AB8D-896D7CA18A90}">
      <dsp:nvSpPr>
        <dsp:cNvPr id="0" name=""/>
        <dsp:cNvSpPr/>
      </dsp:nvSpPr>
      <dsp:spPr>
        <a:xfrm>
          <a:off x="6990588" y="646724"/>
          <a:ext cx="3064668" cy="391445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ja-JP" altLang="en-US" sz="2100" kern="1200" smtClean="0"/>
            <a:t>カメラを使用するため、運用していく上での改良が安易</a:t>
          </a:r>
          <a:endParaRPr kumimoji="1" lang="ja-JP" altLang="en-US" sz="2100" kern="1200"/>
        </a:p>
        <a:p>
          <a:pPr marL="457200" lvl="2" indent="-228600" algn="l" defTabSz="933450">
            <a:lnSpc>
              <a:spcPct val="90000"/>
            </a:lnSpc>
            <a:spcBef>
              <a:spcPct val="0"/>
            </a:spcBef>
            <a:spcAft>
              <a:spcPct val="15000"/>
            </a:spcAft>
            <a:buChar char="••"/>
          </a:pPr>
          <a:r>
            <a:rPr lang="ja-JP" altLang="en-US" sz="2100" kern="1200" smtClean="0"/>
            <a:t>バーコードだけでなく画像認識に対応等</a:t>
          </a:r>
          <a:endParaRPr lang="en-US" altLang="ja-JP" sz="2100" kern="1200"/>
        </a:p>
        <a:p>
          <a:pPr marL="457200" lvl="2" indent="-228600" algn="l" defTabSz="933450">
            <a:lnSpc>
              <a:spcPct val="90000"/>
            </a:lnSpc>
            <a:spcBef>
              <a:spcPct val="0"/>
            </a:spcBef>
            <a:spcAft>
              <a:spcPct val="15000"/>
            </a:spcAft>
            <a:buChar char="••"/>
          </a:pPr>
          <a:r>
            <a:rPr lang="ja-JP" altLang="en-US" sz="2100" kern="1200" smtClean="0"/>
            <a:t>画像ＤＢが改良され続け、精度が上がっていく</a:t>
          </a:r>
          <a:endParaRPr lang="en-US" altLang="ja-JP" sz="2100" kern="1200"/>
        </a:p>
        <a:p>
          <a:pPr marL="228600" lvl="1" indent="-228600" algn="l" defTabSz="933450">
            <a:lnSpc>
              <a:spcPct val="90000"/>
            </a:lnSpc>
            <a:spcBef>
              <a:spcPct val="0"/>
            </a:spcBef>
            <a:spcAft>
              <a:spcPct val="15000"/>
            </a:spcAft>
            <a:buChar char="••"/>
          </a:pPr>
          <a:r>
            <a:rPr lang="ja-JP" altLang="en-US" sz="2100" kern="1200" smtClean="0"/>
            <a:t>キャッシュレス決済と組み合わせることにより運用・保守が簡単</a:t>
          </a:r>
          <a:endParaRPr lang="en-US" altLang="ja-JP" sz="2100" kern="1200" dirty="0"/>
        </a:p>
      </dsp:txBody>
      <dsp:txXfrm>
        <a:off x="6990588" y="646724"/>
        <a:ext cx="3064668" cy="391445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9F128-D4FC-489C-860B-9DD0AB1578C1}" type="datetimeFigureOut">
              <a:rPr kumimoji="1" lang="ja-JP" altLang="en-US" smtClean="0"/>
              <a:t>2019/12/10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05D8A9-7A56-411A-9EF9-F7869DF78C8C}" type="slidenum">
              <a:rPr kumimoji="1" lang="ja-JP" altLang="en-US" smtClean="0"/>
              <a:t>‹#›</a:t>
            </a:fld>
            <a:endParaRPr kumimoji="1" lang="ja-JP" altLang="en-US"/>
          </a:p>
        </p:txBody>
      </p:sp>
    </p:spTree>
    <p:extLst>
      <p:ext uri="{BB962C8B-B14F-4D97-AF65-F5344CB8AC3E}">
        <p14:creationId xmlns:p14="http://schemas.microsoft.com/office/powerpoint/2010/main" val="6373789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これから</a:t>
            </a:r>
            <a:r>
              <a:rPr kumimoji="1" lang="en-US" altLang="ja-JP" dirty="0" smtClean="0"/>
              <a:t>Web</a:t>
            </a:r>
            <a:r>
              <a:rPr kumimoji="1" lang="ja-JP" altLang="en-US" dirty="0" smtClean="0"/>
              <a:t>カメラとセンシング技術を組み合わせたバーコード識別システムの開発について発表します。</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a:t>
            </a:fld>
            <a:endParaRPr kumimoji="1" lang="ja-JP" altLang="en-US"/>
          </a:p>
        </p:txBody>
      </p:sp>
    </p:spTree>
    <p:extLst>
      <p:ext uri="{BB962C8B-B14F-4D97-AF65-F5344CB8AC3E}">
        <p14:creationId xmlns:p14="http://schemas.microsoft.com/office/powerpoint/2010/main" val="255054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まずは研究背景から説明していきます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a:t>
            </a:fld>
            <a:endParaRPr kumimoji="1" lang="ja-JP" altLang="en-US"/>
          </a:p>
        </p:txBody>
      </p:sp>
    </p:spTree>
    <p:extLst>
      <p:ext uri="{BB962C8B-B14F-4D97-AF65-F5344CB8AC3E}">
        <p14:creationId xmlns:p14="http://schemas.microsoft.com/office/powerpoint/2010/main" val="1794580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近年大手スーパーマーケットとだけでなく、小規模な小売店でもセルフレジの導入が進んでいます。しかし、</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3</a:t>
            </a:fld>
            <a:endParaRPr kumimoji="1" lang="ja-JP" altLang="en-US"/>
          </a:p>
        </p:txBody>
      </p:sp>
    </p:spTree>
    <p:extLst>
      <p:ext uri="{BB962C8B-B14F-4D97-AF65-F5344CB8AC3E}">
        <p14:creationId xmlns:p14="http://schemas.microsoft.com/office/powerpoint/2010/main" val="4187284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Font typeface="Wingdings" panose="05000000000000000000" pitchFamily="2" charset="2"/>
              <a:buChar char="l"/>
            </a:pPr>
            <a:r>
              <a:rPr kumimoji="1" lang="ja-JP" altLang="en-US" sz="1200" smtClean="0"/>
              <a:t>コスト</a:t>
            </a:r>
            <a:endParaRPr kumimoji="1" lang="en-US" altLang="ja-JP" sz="1200" smtClean="0"/>
          </a:p>
          <a:p>
            <a:pPr>
              <a:buFont typeface="Wingdings" panose="05000000000000000000" pitchFamily="2" charset="2"/>
              <a:buChar char="l"/>
            </a:pPr>
            <a:r>
              <a:rPr kumimoji="1" lang="ja-JP" altLang="en-US" sz="1200" smtClean="0"/>
              <a:t>体験</a:t>
            </a:r>
            <a:endParaRPr kumimoji="1" lang="en-US" altLang="ja-JP" sz="1200" smtClean="0"/>
          </a:p>
          <a:p>
            <a:pPr>
              <a:buFont typeface="Wingdings" panose="05000000000000000000" pitchFamily="2" charset="2"/>
              <a:buChar char="l"/>
            </a:pPr>
            <a:r>
              <a:rPr lang="ja-JP" altLang="en-US" sz="1200" smtClean="0"/>
              <a:t>従来との比較</a:t>
            </a:r>
            <a:endParaRPr lang="en-US" altLang="ja-JP" sz="1200" smtClean="0"/>
          </a:p>
          <a:p>
            <a:pPr>
              <a:buFont typeface="Wingdings" panose="05000000000000000000" pitchFamily="2" charset="2"/>
              <a:buChar char="l"/>
            </a:pPr>
            <a:r>
              <a:rPr kumimoji="1" lang="ja-JP" altLang="en-US" sz="1200" smtClean="0"/>
              <a:t>学術的</a:t>
            </a:r>
            <a:endParaRPr kumimoji="1" lang="en-US" altLang="ja-JP" sz="1200" smtClean="0"/>
          </a:p>
          <a:p>
            <a:pPr>
              <a:buFont typeface="Wingdings" panose="05000000000000000000" pitchFamily="2" charset="2"/>
              <a:buChar char="l"/>
            </a:pPr>
            <a:r>
              <a:rPr lang="ja-JP" altLang="en-US" sz="1200" smtClean="0"/>
              <a:t>促進</a:t>
            </a:r>
            <a:endParaRPr lang="en-US" altLang="ja-JP" sz="1200" smtClean="0"/>
          </a:p>
          <a:p>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7</a:t>
            </a:fld>
            <a:endParaRPr kumimoji="1" lang="ja-JP" altLang="en-US"/>
          </a:p>
        </p:txBody>
      </p:sp>
    </p:spTree>
    <p:extLst>
      <p:ext uri="{BB962C8B-B14F-4D97-AF65-F5344CB8AC3E}">
        <p14:creationId xmlns:p14="http://schemas.microsoft.com/office/powerpoint/2010/main" val="3021546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E50F9C81-DB02-44DB-A10A-141CA506DBCE}" type="datetimeFigureOut">
              <a:rPr kumimoji="1" lang="ja-JP" altLang="en-US" smtClean="0"/>
              <a:t>2019/12/10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5285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50F9C81-DB02-44DB-A10A-141CA506DBCE}" type="datetimeFigureOut">
              <a:rPr kumimoji="1" lang="ja-JP" altLang="en-US" smtClean="0"/>
              <a:t>2019/12/10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694963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50F9C81-DB02-44DB-A10A-141CA506DBCE}" type="datetimeFigureOut">
              <a:rPr kumimoji="1" lang="ja-JP" altLang="en-US" smtClean="0"/>
              <a:t>2019/12/10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1882187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3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50F9C81-DB02-44DB-A10A-141CA506DBCE}" type="datetimeFigureOut">
              <a:rPr kumimoji="1" lang="ja-JP" altLang="en-US" smtClean="0"/>
              <a:t>2019/12/10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4368625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50F9C81-DB02-44DB-A10A-141CA506DBCE}" type="datetimeFigureOut">
              <a:rPr kumimoji="1" lang="ja-JP" altLang="en-US" smtClean="0"/>
              <a:t>2019/12/10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5767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lvl1pPr>
              <a:defRPr spc="300"/>
            </a:lvl1p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lvl1pPr>
              <a:defRPr spc="300"/>
            </a:lvl1pPr>
          </a:lstStyle>
          <a:p>
            <a:fld id="{E50F9C81-DB02-44DB-A10A-141CA506DBCE}" type="datetimeFigureOut">
              <a:rPr lang="ja-JP" altLang="en-US" smtClean="0"/>
              <a:pPr/>
              <a:t>2019/12/10</a:t>
            </a:fld>
            <a:endParaRPr lang="ja-JP" altLang="en-US"/>
          </a:p>
        </p:txBody>
      </p:sp>
      <p:sp>
        <p:nvSpPr>
          <p:cNvPr id="6" name="Footer Placeholder 5"/>
          <p:cNvSpPr>
            <a:spLocks noGrp="1"/>
          </p:cNvSpPr>
          <p:nvPr>
            <p:ph type="ftr" sz="quarter" idx="11"/>
          </p:nvPr>
        </p:nvSpPr>
        <p:spPr/>
        <p:txBody>
          <a:bodyPr/>
          <a:lstStyle>
            <a:lvl1pPr>
              <a:defRPr spc="300"/>
            </a:lvl1pPr>
          </a:lstStyle>
          <a:p>
            <a:endParaRPr lang="ja-JP" altLang="en-US"/>
          </a:p>
        </p:txBody>
      </p:sp>
      <p:sp>
        <p:nvSpPr>
          <p:cNvPr id="7" name="Slide Number Placeholder 6"/>
          <p:cNvSpPr>
            <a:spLocks noGrp="1"/>
          </p:cNvSpPr>
          <p:nvPr>
            <p:ph type="sldNum" sz="quarter" idx="12"/>
          </p:nvPr>
        </p:nvSpPr>
        <p:spPr/>
        <p:txBody>
          <a:bodyPr/>
          <a:lstStyle>
            <a:lvl1pPr>
              <a:defRPr spc="300"/>
            </a:lvl1p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223590426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50F9C81-DB02-44DB-A10A-141CA506DBCE}" type="datetimeFigureOut">
              <a:rPr kumimoji="1" lang="ja-JP" altLang="en-US" smtClean="0"/>
              <a:t>2019/12/10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34183399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E50F9C81-DB02-44DB-A10A-141CA506DBCE}" type="datetimeFigureOut">
              <a:rPr kumimoji="1" lang="ja-JP" altLang="en-US" smtClean="0"/>
              <a:t>2019/12/10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0706201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50F9C81-DB02-44DB-A10A-141CA506DBCE}" type="datetimeFigureOut">
              <a:rPr kumimoji="1" lang="ja-JP" altLang="en-US" smtClean="0"/>
              <a:t>2019/12/10</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8509954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50F9C81-DB02-44DB-A10A-141CA506DBCE}" type="datetimeFigureOut">
              <a:rPr kumimoji="1" lang="ja-JP" altLang="en-US" smtClean="0"/>
              <a:t>2019/12/10</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002160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50F9C81-DB02-44DB-A10A-141CA506DBCE}" type="datetimeFigureOut">
              <a:rPr kumimoji="1" lang="ja-JP" altLang="en-US" smtClean="0"/>
              <a:t>2019/12/10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76115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50F9C81-DB02-44DB-A10A-141CA506DBCE}" type="datetimeFigureOut">
              <a:rPr kumimoji="1" lang="ja-JP" altLang="en-US" smtClean="0"/>
              <a:t>2019/12/10</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C3988C9-8C6C-49D7-8D82-24DA391FB063}"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40794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24544" y="2865665"/>
            <a:ext cx="10058400" cy="1239012"/>
          </a:xfrm>
        </p:spPr>
        <p:txBody>
          <a:bodyPr/>
          <a:lstStyle/>
          <a:p>
            <a:r>
              <a:rPr kumimoji="1" lang="en-US" altLang="ja-JP" sz="3600" dirty="0" smtClean="0"/>
              <a:t>Web</a:t>
            </a:r>
            <a:r>
              <a:rPr kumimoji="1" lang="ja-JP" altLang="en-US" sz="3600" dirty="0" smtClean="0"/>
              <a:t>カメラとセンシング技術を組み合わせた</a:t>
            </a:r>
            <a:r>
              <a:rPr kumimoji="1" lang="en-US" altLang="ja-JP" sz="3600" dirty="0" smtClean="0"/>
              <a:t/>
            </a:r>
            <a:br>
              <a:rPr kumimoji="1" lang="en-US" altLang="ja-JP" sz="3600" dirty="0" smtClean="0"/>
            </a:br>
            <a:r>
              <a:rPr kumimoji="1" lang="ja-JP" altLang="en-US" sz="3600" dirty="0" smtClean="0"/>
              <a:t>バーコード識別システムの開発</a:t>
            </a:r>
            <a:endParaRPr kumimoji="1" lang="ja-JP" altLang="en-US" dirty="0"/>
          </a:p>
        </p:txBody>
      </p:sp>
      <p:sp>
        <p:nvSpPr>
          <p:cNvPr id="3" name="サブタイトル 2"/>
          <p:cNvSpPr>
            <a:spLocks noGrp="1"/>
          </p:cNvSpPr>
          <p:nvPr>
            <p:ph type="subTitle" idx="1"/>
          </p:nvPr>
        </p:nvSpPr>
        <p:spPr>
          <a:xfrm>
            <a:off x="1124544" y="4610743"/>
            <a:ext cx="10058400" cy="1143000"/>
          </a:xfrm>
        </p:spPr>
        <p:txBody>
          <a:bodyPr>
            <a:normAutofit/>
          </a:bodyPr>
          <a:lstStyle/>
          <a:p>
            <a:r>
              <a:rPr lang="ja-JP" altLang="en-US" sz="2800" dirty="0" smtClean="0"/>
              <a:t>高橋研究室 組込みシステム</a:t>
            </a:r>
            <a:endParaRPr kumimoji="1" lang="en-US" altLang="ja-JP" sz="2800" dirty="0" smtClean="0"/>
          </a:p>
          <a:p>
            <a:r>
              <a:rPr kumimoji="1" lang="en-US" altLang="ja-JP" sz="2800" dirty="0" smtClean="0"/>
              <a:t>B4</a:t>
            </a:r>
            <a:r>
              <a:rPr kumimoji="1" lang="ja-JP" altLang="en-US" sz="2800" dirty="0" smtClean="0"/>
              <a:t>　</a:t>
            </a:r>
            <a:r>
              <a:rPr kumimoji="1" lang="en-US" altLang="ja-JP" sz="2800" dirty="0" smtClean="0"/>
              <a:t>6535046B </a:t>
            </a:r>
            <a:r>
              <a:rPr kumimoji="1" lang="ja-JP" altLang="en-US" sz="2800" dirty="0" smtClean="0"/>
              <a:t>段原丞治</a:t>
            </a:r>
            <a:endParaRPr kumimoji="1" lang="en-US" altLang="ja-JP" sz="2800" dirty="0" smtClean="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2835" y="125354"/>
            <a:ext cx="2659165" cy="927838"/>
          </a:xfrm>
          <a:prstGeom prst="rect">
            <a:avLst/>
          </a:prstGeom>
        </p:spPr>
      </p:pic>
    </p:spTree>
    <p:extLst>
      <p:ext uri="{BB962C8B-B14F-4D97-AF65-F5344CB8AC3E}">
        <p14:creationId xmlns:p14="http://schemas.microsoft.com/office/powerpoint/2010/main" val="2761701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701" y="254452"/>
            <a:ext cx="8998136" cy="6032047"/>
          </a:xfrm>
          <a:prstGeom prst="rect">
            <a:avLst/>
          </a:prstGeom>
        </p:spPr>
      </p:pic>
      <p:sp>
        <p:nvSpPr>
          <p:cNvPr id="5" name="正方形/長方形 4"/>
          <p:cNvSpPr/>
          <p:nvPr/>
        </p:nvSpPr>
        <p:spPr>
          <a:xfrm>
            <a:off x="1420584" y="2302329"/>
            <a:ext cx="7200901" cy="241662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1477736" y="2432958"/>
            <a:ext cx="2457450" cy="2171702"/>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3473521" y="2653472"/>
            <a:ext cx="461665" cy="2040993"/>
          </a:xfrm>
          <a:prstGeom prst="rect">
            <a:avLst/>
          </a:prstGeom>
          <a:noFill/>
        </p:spPr>
        <p:txBody>
          <a:bodyPr vert="eaVert" wrap="square" rtlCol="0">
            <a:spAutoFit/>
          </a:bodyPr>
          <a:lstStyle/>
          <a:p>
            <a:r>
              <a:rPr kumimoji="1" lang="ja-JP" altLang="en-US" smtClean="0"/>
              <a:t>真鍋</a:t>
            </a:r>
            <a:endParaRPr kumimoji="1" lang="ja-JP" altLang="en-US"/>
          </a:p>
        </p:txBody>
      </p:sp>
      <p:sp>
        <p:nvSpPr>
          <p:cNvPr id="8" name="角丸四角形 7"/>
          <p:cNvSpPr/>
          <p:nvPr/>
        </p:nvSpPr>
        <p:spPr>
          <a:xfrm>
            <a:off x="4465864" y="2432958"/>
            <a:ext cx="2147886" cy="2171702"/>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6152085" y="2519934"/>
            <a:ext cx="461665" cy="2084726"/>
          </a:xfrm>
          <a:prstGeom prst="rect">
            <a:avLst/>
          </a:prstGeom>
          <a:noFill/>
        </p:spPr>
        <p:txBody>
          <a:bodyPr vert="eaVert" wrap="square" rtlCol="0">
            <a:spAutoFit/>
          </a:bodyPr>
          <a:lstStyle/>
          <a:p>
            <a:r>
              <a:rPr kumimoji="1" lang="ja-JP" altLang="en-US" smtClean="0"/>
              <a:t>段原</a:t>
            </a:r>
            <a:endParaRPr kumimoji="1" lang="ja-JP" altLang="en-US"/>
          </a:p>
        </p:txBody>
      </p:sp>
      <p:sp>
        <p:nvSpPr>
          <p:cNvPr id="10" name="正方形/長方形 9"/>
          <p:cNvSpPr/>
          <p:nvPr/>
        </p:nvSpPr>
        <p:spPr>
          <a:xfrm>
            <a:off x="8621485" y="4718957"/>
            <a:ext cx="2283691" cy="142882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5713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644" y="0"/>
            <a:ext cx="9178711" cy="6858000"/>
          </a:xfrm>
          <a:prstGeom prst="rect">
            <a:avLst/>
          </a:prstGeom>
        </p:spPr>
      </p:pic>
      <p:sp>
        <p:nvSpPr>
          <p:cNvPr id="5" name="正方形/長方形 4"/>
          <p:cNvSpPr/>
          <p:nvPr/>
        </p:nvSpPr>
        <p:spPr>
          <a:xfrm>
            <a:off x="1420585" y="1371600"/>
            <a:ext cx="4474029" cy="256358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p:nvSpPr>
        <p:spPr>
          <a:xfrm>
            <a:off x="1506644" y="1298123"/>
            <a:ext cx="3163327" cy="181247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4073929" y="1388007"/>
            <a:ext cx="461665" cy="2040993"/>
          </a:xfrm>
          <a:prstGeom prst="rect">
            <a:avLst/>
          </a:prstGeom>
          <a:noFill/>
        </p:spPr>
        <p:txBody>
          <a:bodyPr vert="eaVert" wrap="square" rtlCol="0">
            <a:spAutoFit/>
          </a:bodyPr>
          <a:lstStyle/>
          <a:p>
            <a:r>
              <a:rPr kumimoji="1" lang="ja-JP" altLang="en-US" smtClean="0"/>
              <a:t>真鍋</a:t>
            </a:r>
            <a:endParaRPr kumimoji="1" lang="ja-JP" altLang="en-US"/>
          </a:p>
        </p:txBody>
      </p:sp>
      <p:sp>
        <p:nvSpPr>
          <p:cNvPr id="9" name="角丸四角形 8"/>
          <p:cNvSpPr/>
          <p:nvPr/>
        </p:nvSpPr>
        <p:spPr>
          <a:xfrm>
            <a:off x="4275538" y="3020786"/>
            <a:ext cx="2147886" cy="98787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5961759" y="3083402"/>
            <a:ext cx="461665" cy="948314"/>
          </a:xfrm>
          <a:prstGeom prst="rect">
            <a:avLst/>
          </a:prstGeom>
          <a:noFill/>
        </p:spPr>
        <p:txBody>
          <a:bodyPr vert="eaVert" wrap="square" rtlCol="0">
            <a:spAutoFit/>
          </a:bodyPr>
          <a:lstStyle/>
          <a:p>
            <a:r>
              <a:rPr kumimoji="1" lang="ja-JP" altLang="en-US" smtClean="0"/>
              <a:t>段原</a:t>
            </a:r>
            <a:endParaRPr kumimoji="1" lang="ja-JP" altLang="en-US"/>
          </a:p>
        </p:txBody>
      </p:sp>
    </p:spTree>
    <p:extLst>
      <p:ext uri="{BB962C8B-B14F-4D97-AF65-F5344CB8AC3E}">
        <p14:creationId xmlns:p14="http://schemas.microsoft.com/office/powerpoint/2010/main" val="1420028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解析システムの実装方法</a:t>
            </a:r>
            <a:endParaRPr kumimoji="1" lang="ja-JP" altLang="en-US" dirty="0"/>
          </a:p>
        </p:txBody>
      </p:sp>
      <p:sp>
        <p:nvSpPr>
          <p:cNvPr id="4" name="コンテンツ プレースホルダー 3"/>
          <p:cNvSpPr>
            <a:spLocks noGrp="1"/>
          </p:cNvSpPr>
          <p:nvPr>
            <p:ph idx="1"/>
          </p:nvPr>
        </p:nvSpPr>
        <p:spPr>
          <a:xfrm>
            <a:off x="791936" y="1845734"/>
            <a:ext cx="10363744" cy="4023360"/>
          </a:xfrm>
        </p:spPr>
        <p:txBody>
          <a:bodyPr/>
          <a:lstStyle/>
          <a:p>
            <a:r>
              <a:rPr kumimoji="1" lang="ja-JP" altLang="en-US" dirty="0" smtClean="0"/>
              <a:t>・バーコードが写っているとされる画像を受信</a:t>
            </a:r>
            <a:endParaRPr kumimoji="1" lang="en-US" altLang="ja-JP" dirty="0" smtClean="0"/>
          </a:p>
          <a:p>
            <a:r>
              <a:rPr lang="ja-JP" altLang="en-US" dirty="0" smtClean="0"/>
              <a:t>・</a:t>
            </a:r>
            <a:r>
              <a:rPr lang="en-US" altLang="ja-JP" dirty="0" smtClean="0"/>
              <a:t>Yolo</a:t>
            </a:r>
            <a:r>
              <a:rPr lang="ja-JP" altLang="en-US" dirty="0"/>
              <a:t>で</a:t>
            </a:r>
            <a:r>
              <a:rPr lang="ja-JP" altLang="en-US" dirty="0" smtClean="0"/>
              <a:t>オブジェクト検出を行いバーコードのある座標を取得</a:t>
            </a:r>
            <a:endParaRPr lang="en-US" altLang="ja-JP" dirty="0" smtClean="0"/>
          </a:p>
          <a:p>
            <a:r>
              <a:rPr kumimoji="1" lang="ja-JP" altLang="en-US" dirty="0" smtClean="0"/>
              <a:t>・バーコードのみを切り取り、バーコード読み取りライブラリ</a:t>
            </a:r>
            <a:r>
              <a:rPr kumimoji="1" lang="en-US" altLang="ja-JP" dirty="0" err="1" smtClean="0"/>
              <a:t>pyzbar</a:t>
            </a:r>
            <a:r>
              <a:rPr kumimoji="1" lang="ja-JP" altLang="en-US" dirty="0" smtClean="0"/>
              <a:t>に画像を投げる</a:t>
            </a:r>
            <a:endParaRPr kumimoji="1" lang="en-US" altLang="ja-JP" dirty="0" smtClean="0"/>
          </a:p>
        </p:txBody>
      </p:sp>
    </p:spTree>
    <p:extLst>
      <p:ext uri="{BB962C8B-B14F-4D97-AF65-F5344CB8AC3E}">
        <p14:creationId xmlns:p14="http://schemas.microsoft.com/office/powerpoint/2010/main" val="39688401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現在</a:t>
            </a:r>
            <a:r>
              <a:rPr lang="ja-JP" altLang="en-US" dirty="0" smtClean="0"/>
              <a:t>の段階・状況</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521" y="2318993"/>
            <a:ext cx="11079918" cy="3157979"/>
          </a:xfrm>
        </p:spPr>
      </p:pic>
      <p:sp>
        <p:nvSpPr>
          <p:cNvPr id="5" name="正方形/長方形 4"/>
          <p:cNvSpPr/>
          <p:nvPr/>
        </p:nvSpPr>
        <p:spPr>
          <a:xfrm>
            <a:off x="653898" y="2748271"/>
            <a:ext cx="866894" cy="197060"/>
          </a:xfrm>
          <a:prstGeom prst="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653898" y="3139048"/>
            <a:ext cx="1328906" cy="387916"/>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676694" y="3859732"/>
            <a:ext cx="1941378" cy="576818"/>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663833" y="4636660"/>
            <a:ext cx="1809860" cy="362967"/>
          </a:xfrm>
          <a:prstGeom prst="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626500" y="2891507"/>
            <a:ext cx="1186132" cy="178952"/>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3626500" y="3700921"/>
            <a:ext cx="1754022" cy="601571"/>
          </a:xfrm>
          <a:prstGeom prst="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419757" y="5784356"/>
            <a:ext cx="866894" cy="197060"/>
          </a:xfrm>
          <a:prstGeom prst="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7382593" y="5678905"/>
            <a:ext cx="3965609" cy="369332"/>
          </a:xfrm>
          <a:prstGeom prst="rect">
            <a:avLst/>
          </a:prstGeom>
          <a:noFill/>
        </p:spPr>
        <p:txBody>
          <a:bodyPr wrap="square" rtlCol="0">
            <a:spAutoFit/>
          </a:bodyPr>
          <a:lstStyle/>
          <a:p>
            <a:r>
              <a:rPr lang="ja-JP" altLang="en-US" smtClean="0"/>
              <a:t>・・・結合テストまで動作確認済み</a:t>
            </a:r>
            <a:endParaRPr kumimoji="1" lang="ja-JP" altLang="en-US"/>
          </a:p>
        </p:txBody>
      </p:sp>
      <p:sp>
        <p:nvSpPr>
          <p:cNvPr id="13" name="正方形/長方形 12"/>
          <p:cNvSpPr/>
          <p:nvPr/>
        </p:nvSpPr>
        <p:spPr>
          <a:xfrm>
            <a:off x="586521" y="5737357"/>
            <a:ext cx="953211" cy="214547"/>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629905" y="5694880"/>
            <a:ext cx="3965609" cy="369332"/>
          </a:xfrm>
          <a:prstGeom prst="rect">
            <a:avLst/>
          </a:prstGeom>
          <a:noFill/>
        </p:spPr>
        <p:txBody>
          <a:bodyPr wrap="square" rtlCol="0">
            <a:spAutoFit/>
          </a:bodyPr>
          <a:lstStyle/>
          <a:p>
            <a:r>
              <a:rPr lang="ja-JP" altLang="en-US" smtClean="0"/>
              <a:t>・・・単体テストまで動作確認済み</a:t>
            </a:r>
            <a:endParaRPr kumimoji="1" lang="ja-JP" altLang="en-US"/>
          </a:p>
        </p:txBody>
      </p:sp>
    </p:spTree>
    <p:extLst>
      <p:ext uri="{BB962C8B-B14F-4D97-AF65-F5344CB8AC3E}">
        <p14:creationId xmlns:p14="http://schemas.microsoft.com/office/powerpoint/2010/main" val="3323897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63733" y="2032909"/>
            <a:ext cx="12041897" cy="2725018"/>
          </a:xfrm>
          <a:prstGeom prst="rect">
            <a:avLst/>
          </a:prstGeom>
        </p:spPr>
      </p:pic>
    </p:spTree>
    <p:extLst>
      <p:ext uri="{BB962C8B-B14F-4D97-AF65-F5344CB8AC3E}">
        <p14:creationId xmlns:p14="http://schemas.microsoft.com/office/powerpoint/2010/main" val="2251481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3600" dirty="0" smtClean="0"/>
              <a:t>　</a:t>
            </a:r>
            <a:r>
              <a:rPr lang="ja-JP" altLang="en-US" sz="3600" dirty="0" smtClean="0"/>
              <a:t>研究</a:t>
            </a:r>
            <a:r>
              <a:rPr lang="ja-JP" altLang="en-US" sz="3600" dirty="0"/>
              <a:t>背景</a:t>
            </a:r>
            <a:r>
              <a:rPr kumimoji="1" lang="ja-JP" altLang="en-US" sz="3600" dirty="0" smtClean="0"/>
              <a:t>　</a:t>
            </a:r>
            <a:endParaRPr kumimoji="1" lang="en-US" altLang="ja-JP" sz="3600" dirty="0" smtClean="0"/>
          </a:p>
          <a:p>
            <a:pPr>
              <a:buFont typeface="Wingdings" panose="05000000000000000000" pitchFamily="2" charset="2"/>
              <a:buChar char="l"/>
            </a:pPr>
            <a:r>
              <a:rPr kumimoji="1" lang="ja-JP" altLang="en-US" sz="3600" dirty="0" smtClean="0"/>
              <a:t>　</a:t>
            </a:r>
            <a:r>
              <a:rPr lang="ja-JP" altLang="en-US" sz="3600" dirty="0"/>
              <a:t>既存</a:t>
            </a:r>
            <a:r>
              <a:rPr lang="ja-JP" altLang="en-US" sz="3600" dirty="0" smtClean="0"/>
              <a:t>の手法</a:t>
            </a:r>
            <a:endParaRPr kumimoji="1" lang="en-US" altLang="ja-JP" sz="3400" dirty="0" smtClean="0"/>
          </a:p>
          <a:p>
            <a:pPr>
              <a:buFont typeface="Wingdings" panose="05000000000000000000" pitchFamily="2" charset="2"/>
              <a:buChar char="l"/>
            </a:pPr>
            <a:r>
              <a:rPr kumimoji="1" lang="ja-JP" altLang="en-US" sz="3600" dirty="0" smtClean="0"/>
              <a:t>　</a:t>
            </a:r>
            <a:r>
              <a:rPr lang="ja-JP" altLang="en-US" sz="3600" dirty="0" smtClean="0"/>
              <a:t>提案</a:t>
            </a:r>
            <a:r>
              <a:rPr lang="ja-JP" altLang="en-US" sz="3600" dirty="0"/>
              <a:t>手法</a:t>
            </a:r>
            <a:endParaRPr kumimoji="1" lang="en-US" altLang="ja-JP" sz="3600" dirty="0" smtClean="0"/>
          </a:p>
          <a:p>
            <a:pPr>
              <a:buFont typeface="Wingdings" panose="05000000000000000000" pitchFamily="2" charset="2"/>
              <a:buChar char="l"/>
            </a:pPr>
            <a:r>
              <a:rPr kumimoji="1" lang="ja-JP" altLang="en-US" sz="3600" dirty="0"/>
              <a:t>　</a:t>
            </a:r>
            <a:r>
              <a:rPr lang="ja-JP" altLang="en-US" sz="3600" dirty="0"/>
              <a:t>現在</a:t>
            </a:r>
            <a:r>
              <a:rPr lang="ja-JP" altLang="en-US" sz="3600" dirty="0" smtClean="0"/>
              <a:t>の</a:t>
            </a:r>
            <a:r>
              <a:rPr lang="ja-JP" altLang="en-US" sz="3600" dirty="0"/>
              <a:t>進捗</a:t>
            </a:r>
            <a:endParaRPr kumimoji="1" lang="ja-JP" altLang="en-US" sz="3600" dirty="0"/>
          </a:p>
        </p:txBody>
      </p:sp>
    </p:spTree>
    <p:extLst>
      <p:ext uri="{BB962C8B-B14F-4D97-AF65-F5344CB8AC3E}">
        <p14:creationId xmlns:p14="http://schemas.microsoft.com/office/powerpoint/2010/main" val="1637711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a:xfrm>
            <a:off x="440871" y="1845734"/>
            <a:ext cx="10714809" cy="4023360"/>
          </a:xfrm>
        </p:spPr>
        <p:txBody>
          <a:bodyPr/>
          <a:lstStyle/>
          <a:p>
            <a:r>
              <a:rPr lang="ja-JP" altLang="en-US" dirty="0" smtClean="0"/>
              <a:t>少子高齢化によって働き手が減少しつつある今日のスーパーでは従業員の数が少なくても経営できるようにセルフレジの導入を進めている</a:t>
            </a:r>
            <a:endParaRPr lang="en-US" altLang="ja-JP" dirty="0"/>
          </a:p>
          <a:p>
            <a:endParaRPr lang="en-US" altLang="ja-JP" dirty="0" smtClean="0"/>
          </a:p>
          <a:p>
            <a:r>
              <a:rPr lang="ja-JP" altLang="en-US" dirty="0" smtClean="0"/>
              <a:t>セルフレジ</a:t>
            </a:r>
            <a:r>
              <a:rPr lang="en-US" altLang="ja-JP" dirty="0" smtClean="0"/>
              <a:t>1</a:t>
            </a:r>
            <a:r>
              <a:rPr lang="ja-JP" altLang="en-US" dirty="0"/>
              <a:t>セット</a:t>
            </a:r>
            <a:r>
              <a:rPr lang="ja-JP" altLang="en-US" dirty="0" smtClean="0"/>
              <a:t>を購入するのにかかる値段</a:t>
            </a:r>
            <a:endParaRPr lang="en-US" altLang="ja-JP" dirty="0" smtClean="0"/>
          </a:p>
          <a:p>
            <a:pPr lvl="1"/>
            <a:r>
              <a:rPr lang="ja-JP" altLang="en-US" dirty="0" smtClean="0"/>
              <a:t>約</a:t>
            </a:r>
            <a:r>
              <a:rPr lang="en-US" altLang="ja-JP" dirty="0" smtClean="0"/>
              <a:t>3,500,000</a:t>
            </a:r>
            <a:r>
              <a:rPr lang="ja-JP" altLang="en-US" dirty="0" smtClean="0"/>
              <a:t>円</a:t>
            </a:r>
            <a:endParaRPr lang="en-US" altLang="ja-JP" dirty="0" smtClean="0"/>
          </a:p>
          <a:p>
            <a:r>
              <a:rPr lang="en-US" altLang="ja-JP" dirty="0" smtClean="0"/>
              <a:t>Web</a:t>
            </a:r>
            <a:r>
              <a:rPr lang="ja-JP" altLang="en-US" dirty="0" smtClean="0"/>
              <a:t>カメラを使用し、本システムを導入した場合にかかる機材の費用</a:t>
            </a:r>
            <a:endParaRPr lang="en-US" altLang="ja-JP" dirty="0"/>
          </a:p>
          <a:p>
            <a:pPr lvl="1"/>
            <a:r>
              <a:rPr lang="ja-JP" altLang="en-US" dirty="0" smtClean="0"/>
              <a:t>約</a:t>
            </a:r>
            <a:r>
              <a:rPr lang="en-US" altLang="ja-JP" dirty="0" smtClean="0"/>
              <a:t>12,500</a:t>
            </a:r>
            <a:r>
              <a:rPr lang="ja-JP" altLang="en-US" dirty="0" smtClean="0"/>
              <a:t>円</a:t>
            </a:r>
            <a:endParaRPr lang="en-US" altLang="ja-JP" dirty="0" smtClean="0"/>
          </a:p>
          <a:p>
            <a:pPr marL="201168" lvl="1"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53264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5083" y="825446"/>
            <a:ext cx="10058400" cy="807411"/>
          </a:xfrm>
        </p:spPr>
        <p:txBody>
          <a:bodyPr/>
          <a:lstStyle/>
          <a:p>
            <a:r>
              <a:rPr kumimoji="1" lang="ja-JP" altLang="en-US" dirty="0" smtClean="0"/>
              <a:t>研究目的</a:t>
            </a:r>
            <a:r>
              <a:rPr lang="ja-JP" altLang="en-US" dirty="0" smtClean="0"/>
              <a:t>・目標</a:t>
            </a:r>
            <a:endParaRPr kumimoji="1" lang="ja-JP" altLang="en-US" dirty="0"/>
          </a:p>
        </p:txBody>
      </p:sp>
      <p:sp>
        <p:nvSpPr>
          <p:cNvPr id="3" name="コンテンツ プレースホルダー 2"/>
          <p:cNvSpPr>
            <a:spLocks noGrp="1"/>
          </p:cNvSpPr>
          <p:nvPr>
            <p:ph idx="1"/>
          </p:nvPr>
        </p:nvSpPr>
        <p:spPr>
          <a:xfrm>
            <a:off x="145083" y="1892482"/>
            <a:ext cx="11704320" cy="4023360"/>
          </a:xfrm>
        </p:spPr>
        <p:txBody>
          <a:bodyPr>
            <a:normAutofit/>
          </a:bodyPr>
          <a:lstStyle/>
          <a:p>
            <a:r>
              <a:rPr lang="en-US" altLang="ja-JP" dirty="0" smtClean="0"/>
              <a:t>&lt;</a:t>
            </a:r>
            <a:r>
              <a:rPr lang="ja-JP" altLang="en-US" dirty="0" smtClean="0"/>
              <a:t>目的</a:t>
            </a:r>
            <a:r>
              <a:rPr lang="en-US" altLang="ja-JP" dirty="0" smtClean="0"/>
              <a:t>&gt;</a:t>
            </a:r>
          </a:p>
          <a:p>
            <a:r>
              <a:rPr lang="ja-JP" altLang="en-US" dirty="0" smtClean="0"/>
              <a:t>既存の無人レジ店舗のような複雑で高価なシステムではなく、中小店でも導入できる安価なシステムの作成</a:t>
            </a:r>
            <a:endParaRPr lang="en-US" altLang="ja-JP" dirty="0" smtClean="0"/>
          </a:p>
          <a:p>
            <a:endParaRPr lang="en-US" altLang="ja-JP" dirty="0" smtClean="0"/>
          </a:p>
          <a:p>
            <a:r>
              <a:rPr lang="en-US" altLang="ja-JP" dirty="0" smtClean="0"/>
              <a:t>&lt;</a:t>
            </a:r>
            <a:r>
              <a:rPr lang="ja-JP" altLang="en-US" dirty="0" smtClean="0"/>
              <a:t>目標</a:t>
            </a:r>
            <a:r>
              <a:rPr lang="en-US" altLang="ja-JP" dirty="0" smtClean="0"/>
              <a:t>&gt;</a:t>
            </a:r>
          </a:p>
          <a:p>
            <a:r>
              <a:rPr lang="ja-JP" altLang="en-US" dirty="0" smtClean="0"/>
              <a:t>ラズベリー</a:t>
            </a:r>
            <a:r>
              <a:rPr lang="ja-JP" altLang="en-US" dirty="0"/>
              <a:t>パイ</a:t>
            </a:r>
            <a:r>
              <a:rPr lang="ja-JP" altLang="en-US" dirty="0" smtClean="0"/>
              <a:t>と</a:t>
            </a:r>
            <a:r>
              <a:rPr lang="en-US" altLang="ja-JP" dirty="0" smtClean="0"/>
              <a:t>Web</a:t>
            </a:r>
            <a:r>
              <a:rPr lang="ja-JP" altLang="en-US" dirty="0" smtClean="0"/>
              <a:t>カメラを使用し、商品をバーコードの番号で判断する</a:t>
            </a:r>
            <a:endParaRPr lang="ja-JP" altLang="en-US" sz="3200" dirty="0"/>
          </a:p>
          <a:p>
            <a:r>
              <a:rPr kumimoji="1" lang="ja-JP" altLang="en-US" dirty="0" smtClean="0"/>
              <a:t>商品の取捨選択から決済に至るまでの一連の流れを行えるシステムの開発</a:t>
            </a:r>
            <a:endParaRPr kumimoji="1" lang="ja-JP" altLang="en-US" dirty="0"/>
          </a:p>
        </p:txBody>
      </p:sp>
    </p:spTree>
    <p:extLst>
      <p:ext uri="{BB962C8B-B14F-4D97-AF65-F5344CB8AC3E}">
        <p14:creationId xmlns:p14="http://schemas.microsoft.com/office/powerpoint/2010/main" val="35271535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立体のイラスト（四角柱・直方体）"/>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017323" y="3130825"/>
            <a:ext cx="1162050" cy="1905000"/>
          </a:xfrm>
          <a:prstGeom prst="rect">
            <a:avLst/>
          </a:prstGeom>
          <a:noFill/>
        </p:spPr>
      </p:pic>
      <p:pic>
        <p:nvPicPr>
          <p:cNvPr id="1040" name="Picture 16" descr="ショッピングカートを押している女性のイラスト"/>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152116" y="2409694"/>
            <a:ext cx="2676103" cy="2816951"/>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dirty="0" smtClean="0">
                <a:solidFill>
                  <a:schemeClr val="bg1">
                    <a:lumMod val="75000"/>
                  </a:schemeClr>
                </a:solidFill>
                <a:latin typeface="Bauhaus 93" panose="04030905020B02020C02" pitchFamily="82" charset="0"/>
              </a:rPr>
              <a:t>　　　　　　　　　　　</a:t>
            </a:r>
            <a:r>
              <a:rPr lang="en-US" altLang="ja-JP" dirty="0" smtClean="0">
                <a:solidFill>
                  <a:schemeClr val="bg1">
                    <a:lumMod val="75000"/>
                  </a:schemeClr>
                </a:solidFill>
                <a:latin typeface="Bauhaus 93" panose="04030905020B02020C02" pitchFamily="82" charset="0"/>
              </a:rPr>
              <a:t>Summary</a:t>
            </a:r>
            <a:endParaRPr kumimoji="1" lang="ja-JP" altLang="en-US" dirty="0">
              <a:solidFill>
                <a:schemeClr val="bg1">
                  <a:lumMod val="75000"/>
                </a:schemeClr>
              </a:solidFill>
              <a:latin typeface="Bauhaus 93" panose="04030905020B02020C02" pitchFamily="82" charset="0"/>
            </a:endParaRPr>
          </a:p>
        </p:txBody>
      </p:sp>
      <p:pic>
        <p:nvPicPr>
          <p:cNvPr id="1032" name="Picture 8" descr="ショッピングカートのイラスト（買い物）"/>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690460" y="2951508"/>
            <a:ext cx="2261053" cy="217626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アクションカメラ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6327545" y="3742181"/>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ショッピングカートのイラスト（買い物）"/>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665337" y="3171032"/>
            <a:ext cx="2261053" cy="2176264"/>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7280" y="438751"/>
            <a:ext cx="4754037" cy="1658783"/>
          </a:xfrm>
          <a:prstGeom prst="rect">
            <a:avLst/>
          </a:prstGeom>
        </p:spPr>
      </p:pic>
      <p:sp>
        <p:nvSpPr>
          <p:cNvPr id="7" name="右矢印 6"/>
          <p:cNvSpPr/>
          <p:nvPr/>
        </p:nvSpPr>
        <p:spPr>
          <a:xfrm>
            <a:off x="4513130" y="3818169"/>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1" name="右矢印 20"/>
          <p:cNvSpPr/>
          <p:nvPr/>
        </p:nvSpPr>
        <p:spPr>
          <a:xfrm>
            <a:off x="8098300" y="3818169"/>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22" name="Picture 10" descr="アクションカメラ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9172759" y="3521333"/>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電子マネー払いのイラスト"/>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6084" y="2682375"/>
            <a:ext cx="1587685" cy="1716416"/>
          </a:xfrm>
          <a:prstGeom prst="rect">
            <a:avLst/>
          </a:prstGeom>
          <a:noFill/>
          <a:extLst>
            <a:ext uri="{909E8E84-426E-40DD-AFC4-6F175D3DCCD1}">
              <a14:hiddenFill xmlns:a14="http://schemas.microsoft.com/office/drawing/2010/main">
                <a:solidFill>
                  <a:srgbClr val="FFFFFF"/>
                </a:solidFill>
              </a14:hiddenFill>
            </a:ext>
          </a:extLst>
        </p:spPr>
      </p:pic>
      <p:sp>
        <p:nvSpPr>
          <p:cNvPr id="3" name="フローチャート: 処理 2"/>
          <p:cNvSpPr/>
          <p:nvPr/>
        </p:nvSpPr>
        <p:spPr>
          <a:xfrm>
            <a:off x="1769931" y="4362203"/>
            <a:ext cx="922162" cy="1166422"/>
          </a:xfrm>
          <a:prstGeom prst="flowChartProcess">
            <a:avLst/>
          </a:prstGeom>
          <a:solidFill>
            <a:srgbClr val="7E7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1030" name="Picture 6" descr="クレジットカードのICチップのイラスト"/>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78105" y="3907486"/>
            <a:ext cx="401410" cy="3516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クレジットカードのICチップのイラスト"/>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8947876" y="7262540"/>
            <a:ext cx="401410" cy="351678"/>
          </a:xfrm>
          <a:prstGeom prst="rect">
            <a:avLst/>
          </a:prstGeom>
          <a:noFill/>
        </p:spPr>
      </p:pic>
      <p:pic>
        <p:nvPicPr>
          <p:cNvPr id="20" name="Picture 6" descr="クレジットカードのICチップのイラスト"/>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398177" y="3975433"/>
            <a:ext cx="401410" cy="351678"/>
          </a:xfrm>
          <a:prstGeom prst="rect">
            <a:avLst/>
          </a:prstGeom>
          <a:noFill/>
          <a:extLst>
            <a:ext uri="{909E8E84-426E-40DD-AFC4-6F175D3DCCD1}">
              <a14:hiddenFill xmlns:a14="http://schemas.microsoft.com/office/drawing/2010/main">
                <a:solidFill>
                  <a:srgbClr val="FFFFFF"/>
                </a:solidFill>
              </a14:hiddenFill>
            </a:ext>
          </a:extLst>
        </p:spPr>
      </p:pic>
      <p:sp>
        <p:nvSpPr>
          <p:cNvPr id="24" name="正方形/長方形 23"/>
          <p:cNvSpPr/>
          <p:nvPr/>
        </p:nvSpPr>
        <p:spPr>
          <a:xfrm>
            <a:off x="6066062" y="3404513"/>
            <a:ext cx="1665515" cy="182213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955587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角丸四角形 28"/>
          <p:cNvSpPr/>
          <p:nvPr/>
        </p:nvSpPr>
        <p:spPr>
          <a:xfrm>
            <a:off x="596767" y="1735868"/>
            <a:ext cx="6660681" cy="456867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p:nvPr/>
        </p:nvCxnSpPr>
        <p:spPr>
          <a:xfrm>
            <a:off x="2348564" y="4564739"/>
            <a:ext cx="4397114" cy="0"/>
          </a:xfrm>
          <a:prstGeom prst="line">
            <a:avLst/>
          </a:prstGeom>
          <a:ln w="38100">
            <a:solidFill>
              <a:schemeClr val="accent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1030" name="Picture 6" descr="https://d2air1d4eqhwg2.cloudfront.net/images/3050/500x500/afb526e7-8cad-4874-a210-74aa7d09dbd4.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503" t="17648" r="10352" b="15675"/>
          <a:stretch/>
        </p:blipFill>
        <p:spPr bwMode="auto">
          <a:xfrm>
            <a:off x="2207083" y="1821775"/>
            <a:ext cx="1506340" cy="126904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smtClean="0"/>
              <a:t>イメージ</a:t>
            </a:r>
            <a:r>
              <a:rPr lang="ja-JP" altLang="en-US"/>
              <a:t>図</a:t>
            </a:r>
            <a:endParaRPr kumimoji="1" lang="ja-JP" altLang="en-US"/>
          </a:p>
        </p:txBody>
      </p:sp>
      <p:pic>
        <p:nvPicPr>
          <p:cNvPr id="1028" name="Picture 4" descr="C6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9529" y="1970802"/>
            <a:ext cx="1250497" cy="1250497"/>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0921" y="4375976"/>
            <a:ext cx="1088120" cy="643410"/>
          </a:xfrm>
          <a:prstGeom prst="rect">
            <a:avLst/>
          </a:prstGeom>
        </p:spPr>
      </p:pic>
      <p:sp>
        <p:nvSpPr>
          <p:cNvPr id="11" name="正方形/長方形 10"/>
          <p:cNvSpPr/>
          <p:nvPr/>
        </p:nvSpPr>
        <p:spPr>
          <a:xfrm>
            <a:off x="2875807" y="4833095"/>
            <a:ext cx="3869871" cy="373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solidFill>
                  <a:schemeClr val="tx1">
                    <a:lumMod val="85000"/>
                    <a:lumOff val="15000"/>
                  </a:schemeClr>
                </a:solidFill>
              </a:rPr>
              <a:t>ひずみゲージ</a:t>
            </a:r>
            <a:endParaRPr kumimoji="1" lang="ja-JP" altLang="en-US">
              <a:solidFill>
                <a:schemeClr val="tx1">
                  <a:lumMod val="85000"/>
                  <a:lumOff val="15000"/>
                </a:schemeClr>
              </a:solidFill>
            </a:endParaRPr>
          </a:p>
        </p:txBody>
      </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1329" y="4564739"/>
            <a:ext cx="2163022" cy="2163022"/>
          </a:xfrm>
          <a:prstGeom prst="rect">
            <a:avLst/>
          </a:prstGeom>
        </p:spPr>
      </p:pic>
      <p:sp>
        <p:nvSpPr>
          <p:cNvPr id="12" name="テキスト ボックス 11"/>
          <p:cNvSpPr txBox="1"/>
          <p:nvPr/>
        </p:nvSpPr>
        <p:spPr>
          <a:xfrm>
            <a:off x="661244" y="3866794"/>
            <a:ext cx="2264214" cy="523220"/>
          </a:xfrm>
          <a:prstGeom prst="rect">
            <a:avLst/>
          </a:prstGeom>
          <a:noFill/>
        </p:spPr>
        <p:txBody>
          <a:bodyPr wrap="square" rtlCol="0">
            <a:spAutoFit/>
          </a:bodyPr>
          <a:lstStyle/>
          <a:p>
            <a:r>
              <a:rPr kumimoji="1" lang="ja-JP" altLang="en-US" sz="2800" smtClean="0">
                <a:solidFill>
                  <a:schemeClr val="tx1">
                    <a:lumMod val="85000"/>
                    <a:lumOff val="15000"/>
                  </a:schemeClr>
                </a:solidFill>
              </a:rPr>
              <a:t>超音波センサ</a:t>
            </a:r>
            <a:endParaRPr kumimoji="1" lang="ja-JP" altLang="en-US" sz="2800">
              <a:solidFill>
                <a:schemeClr val="tx1">
                  <a:lumMod val="85000"/>
                  <a:lumOff val="15000"/>
                </a:schemeClr>
              </a:solidFill>
            </a:endParaRPr>
          </a:p>
        </p:txBody>
      </p:sp>
      <p:sp>
        <p:nvSpPr>
          <p:cNvPr id="17" name="テキスト ボックス 16"/>
          <p:cNvSpPr txBox="1"/>
          <p:nvPr/>
        </p:nvSpPr>
        <p:spPr>
          <a:xfrm>
            <a:off x="3663456" y="1735868"/>
            <a:ext cx="1732315" cy="523220"/>
          </a:xfrm>
          <a:prstGeom prst="rect">
            <a:avLst/>
          </a:prstGeom>
          <a:noFill/>
        </p:spPr>
        <p:txBody>
          <a:bodyPr wrap="square" rtlCol="0">
            <a:spAutoFit/>
          </a:bodyPr>
          <a:lstStyle/>
          <a:p>
            <a:r>
              <a:rPr lang="en-US" altLang="ja-JP" sz="2800" smtClean="0">
                <a:solidFill>
                  <a:schemeClr val="tx1">
                    <a:lumMod val="85000"/>
                    <a:lumOff val="15000"/>
                  </a:schemeClr>
                </a:solidFill>
              </a:rPr>
              <a:t>WEB</a:t>
            </a:r>
            <a:r>
              <a:rPr lang="ja-JP" altLang="en-US" sz="2800" smtClean="0">
                <a:solidFill>
                  <a:schemeClr val="tx1">
                    <a:lumMod val="85000"/>
                    <a:lumOff val="15000"/>
                  </a:schemeClr>
                </a:solidFill>
              </a:rPr>
              <a:t>カメラ</a:t>
            </a:r>
            <a:endParaRPr kumimoji="1" lang="ja-JP" altLang="en-US" sz="2800">
              <a:solidFill>
                <a:schemeClr val="tx1">
                  <a:lumMod val="85000"/>
                  <a:lumOff val="15000"/>
                </a:schemeClr>
              </a:solidFill>
            </a:endParaRPr>
          </a:p>
        </p:txBody>
      </p:sp>
      <p:sp>
        <p:nvSpPr>
          <p:cNvPr id="13" name="正方形/長方形 12"/>
          <p:cNvSpPr/>
          <p:nvPr/>
        </p:nvSpPr>
        <p:spPr>
          <a:xfrm>
            <a:off x="3904366" y="3918857"/>
            <a:ext cx="1690148" cy="91423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solidFill>
                  <a:schemeClr val="tx1">
                    <a:lumMod val="85000"/>
                    <a:lumOff val="15000"/>
                  </a:schemeClr>
                </a:solidFill>
              </a:rPr>
              <a:t>商品</a:t>
            </a:r>
            <a:endParaRPr kumimoji="1" lang="ja-JP" altLang="en-US">
              <a:solidFill>
                <a:schemeClr val="tx1">
                  <a:lumMod val="85000"/>
                  <a:lumOff val="15000"/>
                </a:schemeClr>
              </a:solidFill>
            </a:endParaRPr>
          </a:p>
        </p:txBody>
      </p:sp>
      <p:sp>
        <p:nvSpPr>
          <p:cNvPr id="14" name="テキスト ボックス 13"/>
          <p:cNvSpPr txBox="1"/>
          <p:nvPr/>
        </p:nvSpPr>
        <p:spPr>
          <a:xfrm>
            <a:off x="4880139" y="3708353"/>
            <a:ext cx="1428750" cy="369332"/>
          </a:xfrm>
          <a:prstGeom prst="rect">
            <a:avLst/>
          </a:prstGeom>
          <a:noFill/>
        </p:spPr>
        <p:txBody>
          <a:bodyPr wrap="square" rtlCol="0">
            <a:spAutoFit/>
          </a:bodyPr>
          <a:lstStyle/>
          <a:p>
            <a:r>
              <a:rPr kumimoji="1" lang="ja-JP" altLang="en-US" smtClean="0"/>
              <a:t>バーコード</a:t>
            </a:r>
            <a:endParaRPr kumimoji="1" lang="ja-JP" altLang="en-US"/>
          </a:p>
        </p:txBody>
      </p:sp>
      <p:sp>
        <p:nvSpPr>
          <p:cNvPr id="15" name="正方形/長方形 14"/>
          <p:cNvSpPr/>
          <p:nvPr/>
        </p:nvSpPr>
        <p:spPr>
          <a:xfrm>
            <a:off x="4018807" y="3913729"/>
            <a:ext cx="861332" cy="129282"/>
          </a:xfrm>
          <a:prstGeom prst="rect">
            <a:avLst/>
          </a:prstGeom>
          <a:pattFill prst="narVert">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133054" y="1856720"/>
            <a:ext cx="2123996" cy="523220"/>
          </a:xfrm>
          <a:prstGeom prst="rect">
            <a:avLst/>
          </a:prstGeom>
          <a:solidFill>
            <a:srgbClr val="FF0066"/>
          </a:solidFill>
        </p:spPr>
        <p:txBody>
          <a:bodyPr wrap="square" rtlCol="0">
            <a:spAutoFit/>
          </a:bodyPr>
          <a:lstStyle/>
          <a:p>
            <a:r>
              <a:rPr kumimoji="1" lang="en-US" altLang="ja-JP" sz="2800" smtClean="0">
                <a:solidFill>
                  <a:schemeClr val="bg1"/>
                </a:solidFill>
              </a:rPr>
              <a:t>Raspberry pi</a:t>
            </a:r>
            <a:endParaRPr kumimoji="1" lang="ja-JP" altLang="en-US" sz="2800">
              <a:solidFill>
                <a:schemeClr val="bg1"/>
              </a:solidFill>
            </a:endParaRPr>
          </a:p>
        </p:txBody>
      </p:sp>
      <p:cxnSp>
        <p:nvCxnSpPr>
          <p:cNvPr id="20" name="直線矢印コネクタ 19"/>
          <p:cNvCxnSpPr>
            <a:endCxn id="15" idx="0"/>
          </p:cNvCxnSpPr>
          <p:nvPr/>
        </p:nvCxnSpPr>
        <p:spPr>
          <a:xfrm>
            <a:off x="4444777" y="3061624"/>
            <a:ext cx="4696" cy="852105"/>
          </a:xfrm>
          <a:prstGeom prst="straightConnector1">
            <a:avLst/>
          </a:prstGeom>
          <a:ln w="984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2875807" y="4833094"/>
            <a:ext cx="3869871" cy="1386285"/>
          </a:xfrm>
          <a:prstGeom prst="rect">
            <a:avLst/>
          </a:prstGeom>
          <a:noFill/>
          <a:ln>
            <a:solidFill>
              <a:srgbClr val="1CAD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4" name="Picture 10" descr="https://1.bp.blogspot.com/-65XO6-LHzX0/XOdok0AgpzI/AAAAAAABS9E/0zYxUYo-Bc8j4knBUKg9CmuotJQu29HyACLcBGAs/s800/led_blu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65801" y="2829956"/>
            <a:ext cx="453016" cy="64150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青色発光ダイオードのイラスト（黄色）"/>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30721" y="2825105"/>
            <a:ext cx="457065" cy="64635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2.bp.blogspot.com/-eQeSANn3d7w/XOdonDysX7I/AAAAAAABS9M/JO5J4PGA-3sNNUTozs-x12CsLEpHb3wIACLcBGAs/s800/led_re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33424" y="2825105"/>
            <a:ext cx="456442" cy="646354"/>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p:cNvSpPr txBox="1"/>
          <p:nvPr/>
        </p:nvSpPr>
        <p:spPr>
          <a:xfrm>
            <a:off x="5312662" y="2347036"/>
            <a:ext cx="726917" cy="523220"/>
          </a:xfrm>
          <a:prstGeom prst="rect">
            <a:avLst/>
          </a:prstGeom>
          <a:noFill/>
        </p:spPr>
        <p:txBody>
          <a:bodyPr wrap="square" rtlCol="0">
            <a:spAutoFit/>
          </a:bodyPr>
          <a:lstStyle/>
          <a:p>
            <a:r>
              <a:rPr lang="en-US" altLang="ja-JP" sz="2800" smtClean="0">
                <a:solidFill>
                  <a:schemeClr val="tx1">
                    <a:lumMod val="85000"/>
                    <a:lumOff val="15000"/>
                  </a:schemeClr>
                </a:solidFill>
              </a:rPr>
              <a:t>LED</a:t>
            </a:r>
            <a:endParaRPr kumimoji="1" lang="ja-JP" altLang="en-US" sz="2800">
              <a:solidFill>
                <a:schemeClr val="tx1">
                  <a:lumMod val="85000"/>
                  <a:lumOff val="15000"/>
                </a:schemeClr>
              </a:solidFill>
            </a:endParaRPr>
          </a:p>
        </p:txBody>
      </p:sp>
      <p:pic>
        <p:nvPicPr>
          <p:cNvPr id="1040" name="Picture 16" descr="サーバーのイラスト（1台）"/>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10240" y="4128404"/>
            <a:ext cx="1648776" cy="1951214"/>
          </a:xfrm>
          <a:prstGeom prst="rect">
            <a:avLst/>
          </a:prstGeom>
          <a:noFill/>
          <a:extLst>
            <a:ext uri="{909E8E84-426E-40DD-AFC4-6F175D3DCCD1}">
              <a14:hiddenFill xmlns:a14="http://schemas.microsoft.com/office/drawing/2010/main">
                <a:solidFill>
                  <a:srgbClr val="FFFFFF"/>
                </a:solidFill>
              </a14:hiddenFill>
            </a:ext>
          </a:extLst>
        </p:spPr>
      </p:pic>
      <p:sp>
        <p:nvSpPr>
          <p:cNvPr id="40" name="テキスト ボックス 39"/>
          <p:cNvSpPr txBox="1"/>
          <p:nvPr/>
        </p:nvSpPr>
        <p:spPr>
          <a:xfrm>
            <a:off x="8262430" y="3714869"/>
            <a:ext cx="849955" cy="523220"/>
          </a:xfrm>
          <a:prstGeom prst="rect">
            <a:avLst/>
          </a:prstGeom>
          <a:noFill/>
          <a:ln w="25400">
            <a:solidFill>
              <a:schemeClr val="tx1"/>
            </a:solidFill>
          </a:ln>
        </p:spPr>
        <p:txBody>
          <a:bodyPr wrap="square" rtlCol="0">
            <a:spAutoFit/>
          </a:bodyPr>
          <a:lstStyle/>
          <a:p>
            <a:r>
              <a:rPr kumimoji="1" lang="en-US" altLang="ja-JP" sz="2800" smtClean="0">
                <a:solidFill>
                  <a:schemeClr val="tx1">
                    <a:lumMod val="85000"/>
                    <a:lumOff val="15000"/>
                  </a:schemeClr>
                </a:solidFill>
              </a:rPr>
              <a:t>Yolo</a:t>
            </a:r>
            <a:endParaRPr kumimoji="1" lang="ja-JP" altLang="en-US" sz="2800">
              <a:solidFill>
                <a:schemeClr val="tx1">
                  <a:lumMod val="85000"/>
                  <a:lumOff val="15000"/>
                </a:schemeClr>
              </a:solidFill>
            </a:endParaRPr>
          </a:p>
        </p:txBody>
      </p:sp>
      <p:sp>
        <p:nvSpPr>
          <p:cNvPr id="41" name="テキスト ボックス 40"/>
          <p:cNvSpPr txBox="1"/>
          <p:nvPr/>
        </p:nvSpPr>
        <p:spPr>
          <a:xfrm>
            <a:off x="9375944" y="3125837"/>
            <a:ext cx="1175994" cy="523220"/>
          </a:xfrm>
          <a:prstGeom prst="rect">
            <a:avLst/>
          </a:prstGeom>
          <a:noFill/>
          <a:ln w="25400">
            <a:solidFill>
              <a:schemeClr val="tx1"/>
            </a:solidFill>
          </a:ln>
        </p:spPr>
        <p:txBody>
          <a:bodyPr wrap="square" rtlCol="0">
            <a:spAutoFit/>
          </a:bodyPr>
          <a:lstStyle/>
          <a:p>
            <a:r>
              <a:rPr kumimoji="1" lang="en-US" altLang="ja-JP" sz="2800" smtClean="0">
                <a:solidFill>
                  <a:schemeClr val="tx1">
                    <a:lumMod val="85000"/>
                    <a:lumOff val="15000"/>
                  </a:schemeClr>
                </a:solidFill>
              </a:rPr>
              <a:t>Pyzbar</a:t>
            </a:r>
            <a:endParaRPr kumimoji="1" lang="ja-JP" altLang="en-US" sz="2800">
              <a:solidFill>
                <a:schemeClr val="tx1">
                  <a:lumMod val="85000"/>
                  <a:lumOff val="15000"/>
                </a:schemeClr>
              </a:solidFill>
            </a:endParaRPr>
          </a:p>
        </p:txBody>
      </p:sp>
      <p:sp>
        <p:nvSpPr>
          <p:cNvPr id="42" name="テキスト ボックス 41"/>
          <p:cNvSpPr txBox="1"/>
          <p:nvPr/>
        </p:nvSpPr>
        <p:spPr>
          <a:xfrm>
            <a:off x="10891651" y="3144432"/>
            <a:ext cx="649961" cy="523220"/>
          </a:xfrm>
          <a:prstGeom prst="rect">
            <a:avLst/>
          </a:prstGeom>
          <a:noFill/>
          <a:ln w="25400">
            <a:solidFill>
              <a:schemeClr val="tx1"/>
            </a:solidFill>
          </a:ln>
        </p:spPr>
        <p:txBody>
          <a:bodyPr wrap="square" rtlCol="0">
            <a:spAutoFit/>
          </a:bodyPr>
          <a:lstStyle/>
          <a:p>
            <a:r>
              <a:rPr kumimoji="1" lang="en-US" altLang="ja-JP" sz="2800" smtClean="0">
                <a:solidFill>
                  <a:schemeClr val="tx1">
                    <a:lumMod val="85000"/>
                    <a:lumOff val="15000"/>
                  </a:schemeClr>
                </a:solidFill>
              </a:rPr>
              <a:t>DB</a:t>
            </a:r>
            <a:endParaRPr kumimoji="1" lang="ja-JP" altLang="en-US" sz="2800">
              <a:solidFill>
                <a:schemeClr val="tx1">
                  <a:lumMod val="85000"/>
                  <a:lumOff val="15000"/>
                </a:schemeClr>
              </a:solidFill>
            </a:endParaRPr>
          </a:p>
        </p:txBody>
      </p:sp>
      <p:sp>
        <p:nvSpPr>
          <p:cNvPr id="43" name="角丸四角形 42"/>
          <p:cNvSpPr/>
          <p:nvPr/>
        </p:nvSpPr>
        <p:spPr>
          <a:xfrm>
            <a:off x="7735200" y="1735867"/>
            <a:ext cx="4003218" cy="4568679"/>
          </a:xfrm>
          <a:prstGeom prst="round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右矢印 30"/>
          <p:cNvSpPr/>
          <p:nvPr/>
        </p:nvSpPr>
        <p:spPr>
          <a:xfrm>
            <a:off x="6892768" y="2825105"/>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右矢印 44"/>
          <p:cNvSpPr/>
          <p:nvPr/>
        </p:nvSpPr>
        <p:spPr>
          <a:xfrm flipH="1">
            <a:off x="6895313" y="4390014"/>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10557416" y="1856720"/>
            <a:ext cx="1341693" cy="523220"/>
          </a:xfrm>
          <a:prstGeom prst="rect">
            <a:avLst/>
          </a:prstGeom>
          <a:solidFill>
            <a:schemeClr val="accent5"/>
          </a:solidFill>
        </p:spPr>
        <p:txBody>
          <a:bodyPr wrap="square" rtlCol="0">
            <a:spAutoFit/>
          </a:bodyPr>
          <a:lstStyle/>
          <a:p>
            <a:r>
              <a:rPr lang="ja-JP" altLang="en-US" sz="2800">
                <a:solidFill>
                  <a:schemeClr val="bg1"/>
                </a:solidFill>
              </a:rPr>
              <a:t>サーバ</a:t>
            </a:r>
            <a:endParaRPr kumimoji="1" lang="ja-JP" altLang="en-US" sz="2800">
              <a:solidFill>
                <a:schemeClr val="bg1"/>
              </a:solidFill>
            </a:endParaRPr>
          </a:p>
        </p:txBody>
      </p:sp>
      <p:sp>
        <p:nvSpPr>
          <p:cNvPr id="47" name="テキスト ボックス 46"/>
          <p:cNvSpPr txBox="1"/>
          <p:nvPr/>
        </p:nvSpPr>
        <p:spPr>
          <a:xfrm>
            <a:off x="6026943" y="1837092"/>
            <a:ext cx="3082428" cy="954107"/>
          </a:xfrm>
          <a:prstGeom prst="rect">
            <a:avLst/>
          </a:prstGeom>
          <a:solidFill>
            <a:schemeClr val="bg1">
              <a:lumMod val="95000"/>
            </a:schemeClr>
          </a:solidFill>
        </p:spPr>
        <p:txBody>
          <a:bodyPr wrap="square" rtlCol="0">
            <a:spAutoFit/>
          </a:bodyPr>
          <a:lstStyle/>
          <a:p>
            <a:r>
              <a:rPr lang="ja-JP" altLang="en-US" sz="2800" smtClean="0">
                <a:solidFill>
                  <a:schemeClr val="tx1">
                    <a:lumMod val="85000"/>
                    <a:lumOff val="15000"/>
                  </a:schemeClr>
                </a:solidFill>
              </a:rPr>
              <a:t>画像データ</a:t>
            </a:r>
            <a:endParaRPr lang="en-US" altLang="ja-JP" sz="2800" smtClean="0">
              <a:solidFill>
                <a:schemeClr val="tx1">
                  <a:lumMod val="85000"/>
                  <a:lumOff val="15000"/>
                </a:schemeClr>
              </a:solidFill>
            </a:endParaRPr>
          </a:p>
          <a:p>
            <a:r>
              <a:rPr kumimoji="1" lang="ja-JP" altLang="en-US" sz="2800" smtClean="0">
                <a:solidFill>
                  <a:schemeClr val="tx1">
                    <a:lumMod val="85000"/>
                    <a:lumOff val="15000"/>
                  </a:schemeClr>
                </a:solidFill>
              </a:rPr>
              <a:t>フラグ</a:t>
            </a:r>
            <a:r>
              <a:rPr kumimoji="1" lang="en-US" altLang="ja-JP" sz="2800" smtClean="0">
                <a:solidFill>
                  <a:schemeClr val="tx1">
                    <a:lumMod val="85000"/>
                    <a:lumOff val="15000"/>
                  </a:schemeClr>
                </a:solidFill>
              </a:rPr>
              <a:t>(</a:t>
            </a:r>
            <a:r>
              <a:rPr kumimoji="1" lang="ja-JP" altLang="en-US" sz="2800" smtClean="0">
                <a:solidFill>
                  <a:schemeClr val="tx1">
                    <a:lumMod val="85000"/>
                    <a:lumOff val="15000"/>
                  </a:schemeClr>
                </a:solidFill>
              </a:rPr>
              <a:t>追加</a:t>
            </a:r>
            <a:r>
              <a:rPr kumimoji="1" lang="en-US" altLang="ja-JP" sz="2800" smtClean="0">
                <a:solidFill>
                  <a:schemeClr val="tx1">
                    <a:lumMod val="85000"/>
                    <a:lumOff val="15000"/>
                  </a:schemeClr>
                </a:solidFill>
              </a:rPr>
              <a:t>or</a:t>
            </a:r>
            <a:r>
              <a:rPr kumimoji="1" lang="ja-JP" altLang="en-US" sz="2800" smtClean="0">
                <a:solidFill>
                  <a:schemeClr val="tx1">
                    <a:lumMod val="85000"/>
                    <a:lumOff val="15000"/>
                  </a:schemeClr>
                </a:solidFill>
              </a:rPr>
              <a:t>削除</a:t>
            </a:r>
            <a:r>
              <a:rPr kumimoji="1" lang="en-US" altLang="ja-JP" sz="2800" smtClean="0">
                <a:solidFill>
                  <a:schemeClr val="tx1">
                    <a:lumMod val="85000"/>
                    <a:lumOff val="15000"/>
                  </a:schemeClr>
                </a:solidFill>
              </a:rPr>
              <a:t>)</a:t>
            </a:r>
            <a:endParaRPr kumimoji="1" lang="ja-JP" altLang="en-US" sz="2800">
              <a:solidFill>
                <a:schemeClr val="tx1">
                  <a:lumMod val="85000"/>
                  <a:lumOff val="15000"/>
                </a:schemeClr>
              </a:solidFill>
            </a:endParaRPr>
          </a:p>
        </p:txBody>
      </p:sp>
      <p:sp>
        <p:nvSpPr>
          <p:cNvPr id="48" name="テキスト ボックス 47"/>
          <p:cNvSpPr txBox="1"/>
          <p:nvPr/>
        </p:nvSpPr>
        <p:spPr>
          <a:xfrm>
            <a:off x="6765333" y="5384640"/>
            <a:ext cx="1663387" cy="523220"/>
          </a:xfrm>
          <a:prstGeom prst="rect">
            <a:avLst/>
          </a:prstGeom>
          <a:solidFill>
            <a:schemeClr val="bg1">
              <a:lumMod val="95000"/>
            </a:schemeClr>
          </a:solidFill>
        </p:spPr>
        <p:txBody>
          <a:bodyPr wrap="square" rtlCol="0">
            <a:spAutoFit/>
          </a:bodyPr>
          <a:lstStyle/>
          <a:p>
            <a:r>
              <a:rPr kumimoji="1" lang="en-US" altLang="ja-JP" sz="2800" smtClean="0">
                <a:solidFill>
                  <a:schemeClr val="tx1">
                    <a:lumMod val="85000"/>
                    <a:lumOff val="15000"/>
                  </a:schemeClr>
                </a:solidFill>
              </a:rPr>
              <a:t>Yes or No</a:t>
            </a:r>
            <a:endParaRPr kumimoji="1" lang="ja-JP" altLang="en-US" sz="2800">
              <a:solidFill>
                <a:schemeClr val="tx1">
                  <a:lumMod val="85000"/>
                  <a:lumOff val="15000"/>
                </a:schemeClr>
              </a:solidFill>
            </a:endParaRPr>
          </a:p>
        </p:txBody>
      </p:sp>
      <p:pic>
        <p:nvPicPr>
          <p:cNvPr id="1042" name="Picture 18" descr="https://images-na.ssl-images-amazon.com/images/I/51BA1m4SS6L._AC_SL1000_.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2858" y="3017697"/>
            <a:ext cx="1485964" cy="802546"/>
          </a:xfrm>
          <a:prstGeom prst="rect">
            <a:avLst/>
          </a:prstGeom>
          <a:noFill/>
          <a:extLst>
            <a:ext uri="{909E8E84-426E-40DD-AFC4-6F175D3DCCD1}">
              <a14:hiddenFill xmlns:a14="http://schemas.microsoft.com/office/drawing/2010/main">
                <a:solidFill>
                  <a:srgbClr val="FFFFFF"/>
                </a:solidFill>
              </a14:hiddenFill>
            </a:ext>
          </a:extLst>
        </p:spPr>
      </p:pic>
      <p:sp>
        <p:nvSpPr>
          <p:cNvPr id="52" name="テキスト ボックス 51"/>
          <p:cNvSpPr txBox="1"/>
          <p:nvPr/>
        </p:nvSpPr>
        <p:spPr>
          <a:xfrm>
            <a:off x="694694" y="2538404"/>
            <a:ext cx="2264214" cy="523220"/>
          </a:xfrm>
          <a:prstGeom prst="rect">
            <a:avLst/>
          </a:prstGeom>
          <a:noFill/>
        </p:spPr>
        <p:txBody>
          <a:bodyPr wrap="square" rtlCol="0">
            <a:spAutoFit/>
          </a:bodyPr>
          <a:lstStyle/>
          <a:p>
            <a:r>
              <a:rPr lang="ja-JP" altLang="en-US" sz="2800" dirty="0" smtClean="0">
                <a:solidFill>
                  <a:schemeClr val="tx1">
                    <a:lumMod val="85000"/>
                    <a:lumOff val="15000"/>
                  </a:schemeClr>
                </a:solidFill>
              </a:rPr>
              <a:t>バッテリー</a:t>
            </a:r>
            <a:endParaRPr kumimoji="1" lang="ja-JP" altLang="en-US" sz="2800" dirty="0">
              <a:solidFill>
                <a:schemeClr val="tx1">
                  <a:lumMod val="85000"/>
                  <a:lumOff val="15000"/>
                </a:schemeClr>
              </a:solidFill>
            </a:endParaRPr>
          </a:p>
        </p:txBody>
      </p:sp>
    </p:spTree>
    <p:extLst>
      <p:ext uri="{BB962C8B-B14F-4D97-AF65-F5344CB8AC3E}">
        <p14:creationId xmlns:p14="http://schemas.microsoft.com/office/powerpoint/2010/main" val="15161901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メリット</a:t>
            </a:r>
            <a:r>
              <a:rPr lang="ja-JP" altLang="en-US" dirty="0"/>
              <a:t>・</a:t>
            </a:r>
            <a:r>
              <a:rPr lang="ja-JP" altLang="en-US" dirty="0" smtClean="0"/>
              <a:t>効果</a:t>
            </a:r>
            <a:endParaRPr kumimoji="1" lang="ja-JP" altLang="en-US" dirty="0"/>
          </a:p>
        </p:txBody>
      </p:sp>
      <p:graphicFrame>
        <p:nvGraphicFramePr>
          <p:cNvPr id="19" name="図表 18"/>
          <p:cNvGraphicFramePr/>
          <p:nvPr>
            <p:extLst/>
          </p:nvPr>
        </p:nvGraphicFramePr>
        <p:xfrm>
          <a:off x="1097280" y="1737360"/>
          <a:ext cx="10058400" cy="4603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0615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線コネクタ 12"/>
          <p:cNvCxnSpPr/>
          <p:nvPr/>
        </p:nvCxnSpPr>
        <p:spPr>
          <a:xfrm rot="16200000">
            <a:off x="6224412" y="998085"/>
            <a:ext cx="4180114" cy="4377067"/>
          </a:xfrm>
          <a:prstGeom prst="line">
            <a:avLst/>
          </a:prstGeom>
          <a:ln w="50800">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a:off x="1251177" y="1249136"/>
            <a:ext cx="4180114" cy="4377067"/>
          </a:xfrm>
          <a:prstGeom prst="line">
            <a:avLst/>
          </a:prstGeom>
          <a:ln w="50800">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sp>
        <p:nvSpPr>
          <p:cNvPr id="2" name="正方形/長方形 1"/>
          <p:cNvSpPr/>
          <p:nvPr/>
        </p:nvSpPr>
        <p:spPr>
          <a:xfrm>
            <a:off x="532038" y="461281"/>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要求</a:t>
            </a:r>
            <a:r>
              <a:rPr lang="ja-JP" altLang="en-US"/>
              <a:t>分析</a:t>
            </a:r>
            <a:endParaRPr kumimoji="1" lang="ja-JP" altLang="en-US"/>
          </a:p>
        </p:txBody>
      </p:sp>
      <p:sp>
        <p:nvSpPr>
          <p:cNvPr id="3" name="正方形/長方形 2"/>
          <p:cNvSpPr/>
          <p:nvPr/>
        </p:nvSpPr>
        <p:spPr>
          <a:xfrm>
            <a:off x="1540327" y="2015554"/>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基本設計</a:t>
            </a:r>
            <a:endParaRPr kumimoji="1" lang="ja-JP" altLang="en-US"/>
          </a:p>
        </p:txBody>
      </p:sp>
      <p:sp>
        <p:nvSpPr>
          <p:cNvPr id="5" name="正方形/長方形 4"/>
          <p:cNvSpPr/>
          <p:nvPr/>
        </p:nvSpPr>
        <p:spPr>
          <a:xfrm>
            <a:off x="4736646" y="5124100"/>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実装</a:t>
            </a:r>
            <a:endParaRPr kumimoji="1" lang="ja-JP" altLang="en-US"/>
          </a:p>
        </p:txBody>
      </p:sp>
      <p:sp>
        <p:nvSpPr>
          <p:cNvPr id="7" name="正方形/長方形 6"/>
          <p:cNvSpPr/>
          <p:nvPr/>
        </p:nvSpPr>
        <p:spPr>
          <a:xfrm>
            <a:off x="6532790" y="3569826"/>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単体テスト</a:t>
            </a:r>
            <a:endParaRPr kumimoji="1" lang="ja-JP" altLang="en-US"/>
          </a:p>
        </p:txBody>
      </p:sp>
      <p:sp>
        <p:nvSpPr>
          <p:cNvPr id="8" name="正方形/長方形 7"/>
          <p:cNvSpPr/>
          <p:nvPr/>
        </p:nvSpPr>
        <p:spPr>
          <a:xfrm>
            <a:off x="2720067" y="3569827"/>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詳細設計</a:t>
            </a:r>
            <a:endParaRPr kumimoji="1" lang="ja-JP" altLang="en-US"/>
          </a:p>
        </p:txBody>
      </p:sp>
      <p:sp>
        <p:nvSpPr>
          <p:cNvPr id="9" name="正方形/長方形 8"/>
          <p:cNvSpPr/>
          <p:nvPr/>
        </p:nvSpPr>
        <p:spPr>
          <a:xfrm>
            <a:off x="8000319" y="2015554"/>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結合テスト</a:t>
            </a:r>
            <a:endParaRPr kumimoji="1" lang="ja-JP" altLang="en-US"/>
          </a:p>
        </p:txBody>
      </p:sp>
      <p:sp>
        <p:nvSpPr>
          <p:cNvPr id="10" name="正方形/長方形 9"/>
          <p:cNvSpPr/>
          <p:nvPr/>
        </p:nvSpPr>
        <p:spPr>
          <a:xfrm>
            <a:off x="9181068" y="461280"/>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総合テスト</a:t>
            </a:r>
            <a:endParaRPr kumimoji="1" lang="ja-JP" altLang="en-US"/>
          </a:p>
        </p:txBody>
      </p:sp>
      <p:sp>
        <p:nvSpPr>
          <p:cNvPr id="14" name="右矢印 13"/>
          <p:cNvSpPr/>
          <p:nvPr/>
        </p:nvSpPr>
        <p:spPr>
          <a:xfrm>
            <a:off x="2548617" y="710293"/>
            <a:ext cx="6632451" cy="538843"/>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検証</a:t>
            </a:r>
            <a:endParaRPr kumimoji="1" lang="ja-JP" altLang="en-US"/>
          </a:p>
        </p:txBody>
      </p:sp>
      <p:sp>
        <p:nvSpPr>
          <p:cNvPr id="15" name="右矢印 14"/>
          <p:cNvSpPr/>
          <p:nvPr/>
        </p:nvSpPr>
        <p:spPr>
          <a:xfrm>
            <a:off x="3556906" y="2231943"/>
            <a:ext cx="4443413" cy="538843"/>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検証</a:t>
            </a:r>
            <a:endParaRPr kumimoji="1" lang="ja-JP" altLang="en-US"/>
          </a:p>
        </p:txBody>
      </p:sp>
      <p:sp>
        <p:nvSpPr>
          <p:cNvPr id="20" name="左カーブ矢印 19"/>
          <p:cNvSpPr/>
          <p:nvPr/>
        </p:nvSpPr>
        <p:spPr>
          <a:xfrm>
            <a:off x="5698330" y="3519633"/>
            <a:ext cx="787855" cy="1329433"/>
          </a:xfrm>
          <a:prstGeom prst="curved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左カーブ矢印 20"/>
          <p:cNvSpPr/>
          <p:nvPr/>
        </p:nvSpPr>
        <p:spPr>
          <a:xfrm rot="10800000">
            <a:off x="4800258" y="3439702"/>
            <a:ext cx="787855" cy="1329433"/>
          </a:xfrm>
          <a:prstGeom prst="curved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977294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212645" y="430582"/>
            <a:ext cx="5057775" cy="5577199"/>
          </a:xfrm>
        </p:spPr>
      </p:pic>
      <p:sp>
        <p:nvSpPr>
          <p:cNvPr id="5" name="正方形/長方形 4"/>
          <p:cNvSpPr/>
          <p:nvPr/>
        </p:nvSpPr>
        <p:spPr>
          <a:xfrm>
            <a:off x="4204607" y="2253343"/>
            <a:ext cx="4278086" cy="180430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角丸四角形 2"/>
          <p:cNvSpPr/>
          <p:nvPr/>
        </p:nvSpPr>
        <p:spPr>
          <a:xfrm>
            <a:off x="6735536" y="2325192"/>
            <a:ext cx="2457450" cy="773155"/>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6735536" y="3155496"/>
            <a:ext cx="2457450" cy="773155"/>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8718690" y="3266529"/>
            <a:ext cx="461665" cy="726621"/>
          </a:xfrm>
          <a:prstGeom prst="rect">
            <a:avLst/>
          </a:prstGeom>
          <a:noFill/>
        </p:spPr>
        <p:txBody>
          <a:bodyPr vert="eaVert" wrap="square" rtlCol="0">
            <a:spAutoFit/>
          </a:bodyPr>
          <a:lstStyle/>
          <a:p>
            <a:r>
              <a:rPr kumimoji="1" lang="ja-JP" altLang="en-US" smtClean="0"/>
              <a:t>真鍋</a:t>
            </a:r>
            <a:endParaRPr kumimoji="1" lang="ja-JP" altLang="en-US"/>
          </a:p>
        </p:txBody>
      </p:sp>
      <p:sp>
        <p:nvSpPr>
          <p:cNvPr id="8" name="テキスト ボックス 7"/>
          <p:cNvSpPr txBox="1"/>
          <p:nvPr/>
        </p:nvSpPr>
        <p:spPr>
          <a:xfrm>
            <a:off x="8718691" y="2428875"/>
            <a:ext cx="461665" cy="726621"/>
          </a:xfrm>
          <a:prstGeom prst="rect">
            <a:avLst/>
          </a:prstGeom>
          <a:noFill/>
        </p:spPr>
        <p:txBody>
          <a:bodyPr vert="eaVert" wrap="square" rtlCol="0">
            <a:spAutoFit/>
          </a:bodyPr>
          <a:lstStyle/>
          <a:p>
            <a:r>
              <a:rPr kumimoji="1" lang="ja-JP" altLang="en-US" smtClean="0"/>
              <a:t>段原</a:t>
            </a:r>
            <a:endParaRPr kumimoji="1" lang="ja-JP" altLang="en-US"/>
          </a:p>
        </p:txBody>
      </p:sp>
    </p:spTree>
    <p:extLst>
      <p:ext uri="{BB962C8B-B14F-4D97-AF65-F5344CB8AC3E}">
        <p14:creationId xmlns:p14="http://schemas.microsoft.com/office/powerpoint/2010/main" val="4184936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1917</TotalTime>
  <Words>416</Words>
  <Application>Microsoft Office PowerPoint</Application>
  <PresentationFormat>ワイド画面</PresentationFormat>
  <Paragraphs>89</Paragraphs>
  <Slides>14</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ＭＳ Ｐゴシック</vt:lpstr>
      <vt:lpstr>游ゴシック</vt:lpstr>
      <vt:lpstr>Bauhaus 93</vt:lpstr>
      <vt:lpstr>Calibri</vt:lpstr>
      <vt:lpstr>Calibri Light</vt:lpstr>
      <vt:lpstr>Wingdings</vt:lpstr>
      <vt:lpstr>レトロスペクト</vt:lpstr>
      <vt:lpstr>Webカメラとセンシング技術を組み合わせた バーコード識別システムの開発</vt:lpstr>
      <vt:lpstr>目次</vt:lpstr>
      <vt:lpstr>研究背景</vt:lpstr>
      <vt:lpstr>研究目的・目標</vt:lpstr>
      <vt:lpstr>　　　　　　　　　　　Summary</vt:lpstr>
      <vt:lpstr>イメージ図</vt:lpstr>
      <vt:lpstr>メリット・効果</vt:lpstr>
      <vt:lpstr>PowerPoint プレゼンテーション</vt:lpstr>
      <vt:lpstr>PowerPoint プレゼンテーション</vt:lpstr>
      <vt:lpstr>PowerPoint プレゼンテーション</vt:lpstr>
      <vt:lpstr>PowerPoint プレゼンテーション</vt:lpstr>
      <vt:lpstr>解析システムの実装方法</vt:lpstr>
      <vt:lpstr>現在の段階・状況</vt:lpstr>
      <vt:lpstr>PowerPoint プレゼンテーション</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自動精算システム（仮）</dc:title>
  <dc:creator>B4_2019</dc:creator>
  <cp:lastModifiedBy>B4_2019</cp:lastModifiedBy>
  <cp:revision>125</cp:revision>
  <dcterms:created xsi:type="dcterms:W3CDTF">2019-10-08T07:00:30Z</dcterms:created>
  <dcterms:modified xsi:type="dcterms:W3CDTF">2019-12-10T03:58:24Z</dcterms:modified>
</cp:coreProperties>
</file>