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68" r:id="rId1"/>
  </p:sldMasterIdLst>
  <p:notesMasterIdLst>
    <p:notesMasterId r:id="rId21"/>
  </p:notesMasterIdLst>
  <p:sldIdLst>
    <p:sldId id="256" r:id="rId2"/>
    <p:sldId id="257" r:id="rId3"/>
    <p:sldId id="260" r:id="rId4"/>
    <p:sldId id="269" r:id="rId5"/>
    <p:sldId id="281" r:id="rId6"/>
    <p:sldId id="259" r:id="rId7"/>
    <p:sldId id="261" r:id="rId8"/>
    <p:sldId id="273" r:id="rId9"/>
    <p:sldId id="274" r:id="rId10"/>
    <p:sldId id="280" r:id="rId11"/>
    <p:sldId id="265" r:id="rId12"/>
    <p:sldId id="278" r:id="rId13"/>
    <p:sldId id="279" r:id="rId14"/>
    <p:sldId id="276" r:id="rId15"/>
    <p:sldId id="275" r:id="rId16"/>
    <p:sldId id="282" r:id="rId17"/>
    <p:sldId id="277" r:id="rId18"/>
    <p:sldId id="270" r:id="rId19"/>
    <p:sldId id="25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oki Aono" initials="TA" lastIdx="4" clrIdx="0">
    <p:extLst>
      <p:ext uri="{19B8F6BF-5375-455C-9EA6-DF929625EA0E}">
        <p15:presenceInfo xmlns:p15="http://schemas.microsoft.com/office/powerpoint/2012/main" userId="Tomoki Ao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4660"/>
  </p:normalViewPr>
  <p:slideViewPr>
    <p:cSldViewPr snapToGrid="0">
      <p:cViewPr varScale="1">
        <p:scale>
          <a:sx n="101" d="100"/>
          <a:sy n="101" d="100"/>
        </p:scale>
        <p:origin x="168"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7DEBE-541E-4970-8F7F-ED38ADB9C5A1}" type="datetimeFigureOut">
              <a:rPr kumimoji="1" lang="ja-JP" altLang="en-US" smtClean="0"/>
              <a:pPr/>
              <a:t>2018/2/19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4C77D-55E9-478F-AB4D-F4F111B8F8D3}" type="slidenum">
              <a:rPr kumimoji="1" lang="ja-JP" altLang="en-US" smtClean="0"/>
              <a:pPr/>
              <a:t>‹#›</a:t>
            </a:fld>
            <a:endParaRPr kumimoji="1" lang="ja-JP" altLang="en-US"/>
          </a:p>
        </p:txBody>
      </p:sp>
    </p:spTree>
    <p:extLst>
      <p:ext uri="{BB962C8B-B14F-4D97-AF65-F5344CB8AC3E}">
        <p14:creationId xmlns:p14="http://schemas.microsoft.com/office/powerpoint/2010/main" val="22626121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あああああ</a:t>
            </a:r>
          </a:p>
        </p:txBody>
      </p:sp>
      <p:sp>
        <p:nvSpPr>
          <p:cNvPr id="4" name="スライド番号プレースホルダー 3"/>
          <p:cNvSpPr>
            <a:spLocks noGrp="1"/>
          </p:cNvSpPr>
          <p:nvPr>
            <p:ph type="sldNum" sz="quarter" idx="10"/>
          </p:nvPr>
        </p:nvSpPr>
        <p:spPr/>
        <p:txBody>
          <a:bodyPr/>
          <a:lstStyle/>
          <a:p>
            <a:fld id="{9CA4C77D-55E9-478F-AB4D-F4F111B8F8D3}" type="slidenum">
              <a:rPr kumimoji="1" lang="ja-JP" altLang="en-US" smtClean="0"/>
              <a:pPr/>
              <a:t>0</a:t>
            </a:fld>
            <a:endParaRPr kumimoji="1" lang="ja-JP" altLang="en-US"/>
          </a:p>
        </p:txBody>
      </p:sp>
    </p:spTree>
    <p:extLst>
      <p:ext uri="{BB962C8B-B14F-4D97-AF65-F5344CB8AC3E}">
        <p14:creationId xmlns:p14="http://schemas.microsoft.com/office/powerpoint/2010/main" val="10077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初めに利用者は宅配ボックスに利用登録を行う。</a:t>
            </a:r>
            <a:endParaRPr kumimoji="1" lang="en-US" altLang="ja-JP" dirty="0"/>
          </a:p>
          <a:p>
            <a:r>
              <a:rPr kumimoji="1" lang="ja-JP" altLang="en-US" dirty="0"/>
              <a:t>宅配業者は配達の際に宅配ボックスに荷物を預け、利用者は好きなタイミングで荷物を取り出せる。</a:t>
            </a:r>
            <a:endParaRPr kumimoji="1" lang="en-US" altLang="ja-JP" dirty="0"/>
          </a:p>
          <a:p>
            <a:r>
              <a:rPr kumimoji="1" lang="ja-JP" altLang="en-US" dirty="0"/>
              <a:t>その際に発行した受領書は管理サーバーに保存する</a:t>
            </a:r>
            <a:endParaRPr kumimoji="1" lang="en-US" altLang="ja-JP" dirty="0"/>
          </a:p>
          <a:p>
            <a:r>
              <a:rPr kumimoji="1" lang="ja-JP" altLang="en-US" dirty="0"/>
              <a:t>また、宅配業者、利用者、宅配ボックスの識別番号も保存されている。</a:t>
            </a:r>
            <a:endParaRPr kumimoji="1" lang="en-US" altLang="ja-JP" dirty="0"/>
          </a:p>
          <a:p>
            <a:r>
              <a:rPr kumimoji="1" lang="ja-JP" altLang="en-US" dirty="0"/>
              <a:t>大きな特徴は二つで、一つはユーザと宅配ボックスはサウンドコードを通じて通信すること</a:t>
            </a:r>
            <a:endParaRPr kumimoji="1" lang="en-US" altLang="ja-JP" dirty="0"/>
          </a:p>
          <a:p>
            <a:r>
              <a:rPr kumimoji="1" lang="ja-JP" altLang="en-US" dirty="0"/>
              <a:t>もう一つは管理サーバと宅配ボックスは直接データ通信を行わないこと</a:t>
            </a:r>
            <a:endParaRPr kumimoji="1" lang="en-US" altLang="ja-JP" dirty="0"/>
          </a:p>
          <a:p>
            <a:r>
              <a:rPr kumimoji="1" lang="ja-JP" altLang="en-US" dirty="0"/>
              <a:t>こうすることにより、宅配ボックスをネットから切り離した環境に設置できる</a:t>
            </a:r>
            <a:endParaRPr kumimoji="1" lang="en-US" altLang="ja-JP" dirty="0"/>
          </a:p>
          <a:p>
            <a:r>
              <a:rPr kumimoji="1" lang="ja-JP" altLang="en-US" dirty="0"/>
              <a:t>また、本研究で開発の対象はユーザが使用するサウンドコードを発信するアプリ、管理サーバ、宅配ボックスとします</a:t>
            </a:r>
          </a:p>
        </p:txBody>
      </p:sp>
      <p:sp>
        <p:nvSpPr>
          <p:cNvPr id="4" name="スライド番号プレースホルダー 3"/>
          <p:cNvSpPr>
            <a:spLocks noGrp="1"/>
          </p:cNvSpPr>
          <p:nvPr>
            <p:ph type="sldNum" sz="quarter" idx="10"/>
          </p:nvPr>
        </p:nvSpPr>
        <p:spPr/>
        <p:txBody>
          <a:bodyPr/>
          <a:lstStyle/>
          <a:p>
            <a:fld id="{9CA4C77D-55E9-478F-AB4D-F4F111B8F8D3}" type="slidenum">
              <a:rPr kumimoji="1" lang="ja-JP" altLang="en-US" smtClean="0"/>
              <a:pPr/>
              <a:t>5</a:t>
            </a:fld>
            <a:endParaRPr kumimoji="1" lang="ja-JP" altLang="en-US"/>
          </a:p>
        </p:txBody>
      </p:sp>
    </p:spTree>
    <p:extLst>
      <p:ext uri="{BB962C8B-B14F-4D97-AF65-F5344CB8AC3E}">
        <p14:creationId xmlns:p14="http://schemas.microsoft.com/office/powerpoint/2010/main" val="289537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これらが本研究の開発で用いた</a:t>
            </a:r>
            <a:r>
              <a:rPr kumimoji="1" lang="en-US" altLang="ja-JP" dirty="0"/>
              <a:t>UML</a:t>
            </a:r>
            <a:r>
              <a:rPr kumimoji="1" lang="ja-JP" altLang="en-US" dirty="0"/>
              <a:t>図です</a:t>
            </a:r>
            <a:endParaRPr kumimoji="1" lang="en-US" altLang="ja-JP" dirty="0"/>
          </a:p>
          <a:p>
            <a:r>
              <a:rPr kumimoji="1" lang="ja-JP" altLang="en-US" dirty="0"/>
              <a:t>要求定義はユースケース図を利用しています。</a:t>
            </a:r>
            <a:endParaRPr kumimoji="1" lang="en-US" altLang="ja-JP" dirty="0"/>
          </a:p>
          <a:p>
            <a:r>
              <a:rPr kumimoji="1" lang="ja-JP" altLang="en-US" dirty="0"/>
              <a:t>こちらはユーザから見たシステムに要求する動作をまとめています。</a:t>
            </a:r>
            <a:endParaRPr kumimoji="1" lang="en-US" altLang="ja-JP" dirty="0"/>
          </a:p>
          <a:p>
            <a:r>
              <a:rPr kumimoji="1" lang="ja-JP" altLang="en-US" dirty="0"/>
              <a:t>設計ではシーケンス図、クラス図を用いました。</a:t>
            </a:r>
            <a:endParaRPr kumimoji="1" lang="en-US" altLang="ja-JP" dirty="0"/>
          </a:p>
          <a:p>
            <a:r>
              <a:rPr kumimoji="1" lang="ja-JP" altLang="en-US" dirty="0"/>
              <a:t>シーケンス図ではユーザとシステムの間で行われる動作を時系列でまとめています。</a:t>
            </a:r>
            <a:endParaRPr kumimoji="1" lang="en-US" altLang="ja-JP" dirty="0"/>
          </a:p>
          <a:p>
            <a:r>
              <a:rPr kumimoji="1" lang="ja-JP" altLang="en-US" dirty="0"/>
              <a:t>クラス図ではアプリ、管理サーバ、ボックスのクラスを作成してそれぞれが持つ属性と操作をまとめています。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9CA4C77D-55E9-478F-AB4D-F4F111B8F8D3}" type="slidenum">
              <a:rPr kumimoji="1" lang="ja-JP" altLang="en-US" smtClean="0"/>
              <a:pPr/>
              <a:t>10</a:t>
            </a:fld>
            <a:endParaRPr kumimoji="1" lang="ja-JP" altLang="en-US"/>
          </a:p>
        </p:txBody>
      </p:sp>
    </p:spTree>
    <p:extLst>
      <p:ext uri="{BB962C8B-B14F-4D97-AF65-F5344CB8AC3E}">
        <p14:creationId xmlns:p14="http://schemas.microsoft.com/office/powerpoint/2010/main" val="291502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最後に架空の利用差、宅配業者を想定して動作確認を行うことで</a:t>
            </a:r>
            <a:endParaRPr kumimoji="1" lang="en-US" altLang="ja-JP" dirty="0"/>
          </a:p>
          <a:p>
            <a:r>
              <a:rPr kumimoji="1" lang="ja-JP" altLang="en-US" dirty="0"/>
              <a:t>ユースケース図にまとめてある動作を満足しているかを確認しました。</a:t>
            </a:r>
            <a:endParaRPr kumimoji="1" lang="en-US" altLang="ja-JP" dirty="0"/>
          </a:p>
        </p:txBody>
      </p:sp>
      <p:sp>
        <p:nvSpPr>
          <p:cNvPr id="4" name="スライド番号プレースホルダー 3"/>
          <p:cNvSpPr>
            <a:spLocks noGrp="1"/>
          </p:cNvSpPr>
          <p:nvPr>
            <p:ph type="sldNum" sz="quarter" idx="10"/>
          </p:nvPr>
        </p:nvSpPr>
        <p:spPr/>
        <p:txBody>
          <a:bodyPr/>
          <a:lstStyle/>
          <a:p>
            <a:fld id="{9CA4C77D-55E9-478F-AB4D-F4F111B8F8D3}" type="slidenum">
              <a:rPr kumimoji="1" lang="ja-JP" altLang="en-US" smtClean="0"/>
              <a:pPr/>
              <a:t>14</a:t>
            </a:fld>
            <a:endParaRPr kumimoji="1" lang="ja-JP" altLang="en-US"/>
          </a:p>
        </p:txBody>
      </p:sp>
    </p:spTree>
    <p:extLst>
      <p:ext uri="{BB962C8B-B14F-4D97-AF65-F5344CB8AC3E}">
        <p14:creationId xmlns:p14="http://schemas.microsoft.com/office/powerpoint/2010/main" val="3949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dirty="0"/>
              <a:t>本研究ではＶ字モデルに従って宅配ボックスシステムのグループ開発を行いました。</a:t>
            </a:r>
            <a:endParaRPr kumimoji="1" lang="en-US" altLang="ja-JP" dirty="0"/>
          </a:p>
          <a:p>
            <a:r>
              <a:rPr kumimoji="1" lang="ja-JP" altLang="en-US" dirty="0"/>
              <a:t>実装してテストを行った結果、要求や設計を満足した宅配ボックスシステムをおおよそ制作できました。</a:t>
            </a:r>
            <a:endParaRPr kumimoji="1" lang="en-US" altLang="ja-JP" dirty="0"/>
          </a:p>
          <a:p>
            <a:r>
              <a:rPr kumimoji="1" lang="ja-JP" altLang="en-US" dirty="0"/>
              <a:t>一部実装できなかった操作がありまして、利用者が宅配ボックスに利用登録を行う際にサウンドコード通信では実現不可能だったため、</a:t>
            </a:r>
            <a:r>
              <a:rPr kumimoji="1" lang="en-US" altLang="ja-JP" dirty="0"/>
              <a:t>PHP</a:t>
            </a:r>
            <a:r>
              <a:rPr kumimoji="1" lang="ja-JP" altLang="en-US" dirty="0"/>
              <a:t>通信で代用しました。</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CA4C77D-55E9-478F-AB4D-F4F111B8F8D3}" type="slidenum">
              <a:rPr kumimoji="1" lang="ja-JP" altLang="en-US" smtClean="0"/>
              <a:pPr/>
              <a:t>15</a:t>
            </a:fld>
            <a:endParaRPr kumimoji="1" lang="ja-JP" altLang="en-US"/>
          </a:p>
        </p:txBody>
      </p:sp>
    </p:spTree>
    <p:extLst>
      <p:ext uri="{BB962C8B-B14F-4D97-AF65-F5344CB8AC3E}">
        <p14:creationId xmlns:p14="http://schemas.microsoft.com/office/powerpoint/2010/main" val="28000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宅配業者が</a:t>
            </a:r>
            <a:r>
              <a:rPr kumimoji="1" lang="en-US" altLang="ja-JP" dirty="0"/>
              <a:t>1</a:t>
            </a:r>
            <a:r>
              <a:rPr kumimoji="1" lang="ja-JP" altLang="en-US" dirty="0"/>
              <a:t>日に配達する件数のうち</a:t>
            </a:r>
            <a:r>
              <a:rPr kumimoji="1" lang="en-US" altLang="ja-JP" dirty="0"/>
              <a:t>2</a:t>
            </a:r>
            <a:r>
              <a:rPr kumimoji="1" lang="ja-JP" altLang="en-US" dirty="0"/>
              <a:t>割から</a:t>
            </a:r>
            <a:r>
              <a:rPr kumimoji="1" lang="en-US" altLang="ja-JP" dirty="0"/>
              <a:t>3</a:t>
            </a:r>
            <a:r>
              <a:rPr kumimoji="1" lang="ja-JP" altLang="en-US" dirty="0"/>
              <a:t>割程度が不在届になります。</a:t>
            </a:r>
            <a:endParaRPr kumimoji="1" lang="en-US" altLang="ja-JP" dirty="0"/>
          </a:p>
          <a:p>
            <a:r>
              <a:rPr kumimoji="1" lang="ja-JP" altLang="en-US" dirty="0"/>
              <a:t>そのため宅配業者は再配達をすることになりますが、その再配達が社会に大きな素質をもたらしています。</a:t>
            </a:r>
          </a:p>
        </p:txBody>
      </p:sp>
      <p:sp>
        <p:nvSpPr>
          <p:cNvPr id="4" name="スライド番号プレースホルダー 3"/>
          <p:cNvSpPr>
            <a:spLocks noGrp="1"/>
          </p:cNvSpPr>
          <p:nvPr>
            <p:ph type="sldNum" sz="quarter" idx="10"/>
          </p:nvPr>
        </p:nvSpPr>
        <p:spPr/>
        <p:txBody>
          <a:bodyPr/>
          <a:lstStyle/>
          <a:p>
            <a:fld id="{9CA4C77D-55E9-478F-AB4D-F4F111B8F8D3}" type="slidenum">
              <a:rPr kumimoji="1" lang="ja-JP" altLang="en-US" smtClean="0"/>
              <a:pPr/>
              <a:t>18</a:t>
            </a:fld>
            <a:endParaRPr kumimoji="1" lang="ja-JP" altLang="en-US"/>
          </a:p>
        </p:txBody>
      </p:sp>
    </p:spTree>
    <p:extLst>
      <p:ext uri="{BB962C8B-B14F-4D97-AF65-F5344CB8AC3E}">
        <p14:creationId xmlns:p14="http://schemas.microsoft.com/office/powerpoint/2010/main" val="2005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31A760F-D035-4C7D-AA2A-334CFF43FDCA}"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24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EB9D5C-488A-4A50-9867-8B451C368DD3}"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143402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09E611-C2E4-417D-B0B7-1E37CB51F67C}"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240543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5E0219A-88F1-42B4-9EAA-121C4DFB91B4}"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384616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47372E5-3CB1-43FF-86A1-9FC5DA7A4DC1}" type="datetime1">
              <a:rPr kumimoji="1" lang="ja-JP" altLang="en-US" smtClean="0"/>
              <a:t>2018/2/19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5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145BCCC-3FC1-46FC-B1F7-EE3C7B3201AD}" type="datetime1">
              <a:rPr kumimoji="1" lang="ja-JP" altLang="en-US" smtClean="0"/>
              <a:t>2018/2/19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18890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90B4907-104C-4776-8D9D-AC62C53E397A}" type="datetime1">
              <a:rPr kumimoji="1" lang="ja-JP" altLang="en-US" smtClean="0"/>
              <a:t>2018/2/19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2071397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14EEC5-9728-4E17-906D-A8E1C00D34A4}" type="datetime1">
              <a:rPr kumimoji="1" lang="ja-JP" altLang="en-US" smtClean="0"/>
              <a:t>2018/2/19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280691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ADD125-1A29-45BA-8140-CC8AEA83124B}" type="datetime1">
              <a:rPr kumimoji="1" lang="ja-JP" altLang="en-US" smtClean="0"/>
              <a:t>2018/2/19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209687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BFB7783-DA90-4E3B-B94A-1BB2FF2BB634}" type="datetime1">
              <a:rPr kumimoji="1" lang="ja-JP" altLang="en-US" smtClean="0"/>
              <a:t>2018/2/19</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274800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9C21BD-3DF3-45CA-82AD-45D28273D257}" type="datetime1">
              <a:rPr kumimoji="1" lang="ja-JP" altLang="en-US" smtClean="0"/>
              <a:t>2018/2/19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A25BB8-591D-4E4E-A0AC-FD69489EAA0F}" type="slidenum">
              <a:rPr kumimoji="1" lang="ja-JP" altLang="en-US" smtClean="0"/>
              <a:pPr/>
              <a:t>‹#›</a:t>
            </a:fld>
            <a:endParaRPr kumimoji="1" lang="ja-JP" altLang="en-US"/>
          </a:p>
        </p:txBody>
      </p:sp>
    </p:spTree>
    <p:extLst>
      <p:ext uri="{BB962C8B-B14F-4D97-AF65-F5344CB8AC3E}">
        <p14:creationId xmlns:p14="http://schemas.microsoft.com/office/powerpoint/2010/main" val="150125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1CAB642-C5F6-420F-84EA-58299E855FD0}" type="datetime1">
              <a:rPr kumimoji="1" lang="ja-JP" altLang="en-US" smtClean="0"/>
              <a:t>2018/2/19</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5A25BB8-591D-4E4E-A0AC-FD69489EAA0F}" type="slidenum">
              <a:rPr kumimoji="1" lang="ja-JP" altLang="en-US" smtClean="0"/>
              <a:pPr/>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28604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5B77D-B18E-4C6B-AB80-71593CEFCCBA}"/>
              </a:ext>
            </a:extLst>
          </p:cNvPr>
          <p:cNvSpPr>
            <a:spLocks noGrp="1"/>
          </p:cNvSpPr>
          <p:nvPr>
            <p:ph type="ctrTitle"/>
          </p:nvPr>
        </p:nvSpPr>
        <p:spPr/>
        <p:txBody>
          <a:bodyPr>
            <a:normAutofit/>
          </a:bodyPr>
          <a:lstStyle/>
          <a:p>
            <a:r>
              <a:rPr lang="ja-JP" altLang="en-US" sz="3200" dirty="0"/>
              <a:t>サウンドコード技術を利用した</a:t>
            </a:r>
            <a:br>
              <a:rPr lang="en-US" altLang="ja-JP" sz="3200" dirty="0"/>
            </a:br>
            <a:r>
              <a:rPr lang="en-US" altLang="ja-JP" sz="3200" dirty="0"/>
              <a:t>IOT</a:t>
            </a:r>
            <a:r>
              <a:rPr lang="ja-JP" altLang="en-US" sz="3200" dirty="0"/>
              <a:t>セキュリティシステムのシステム開発</a:t>
            </a:r>
          </a:p>
        </p:txBody>
      </p:sp>
      <p:sp>
        <p:nvSpPr>
          <p:cNvPr id="3" name="サブタイトル 2">
            <a:extLst>
              <a:ext uri="{FF2B5EF4-FFF2-40B4-BE49-F238E27FC236}">
                <a16:creationId xmlns:a16="http://schemas.microsoft.com/office/drawing/2014/main" id="{6E55F011-CD7F-4391-A2B4-7E28A1476AE5}"/>
              </a:ext>
            </a:extLst>
          </p:cNvPr>
          <p:cNvSpPr>
            <a:spLocks noGrp="1"/>
          </p:cNvSpPr>
          <p:nvPr>
            <p:ph type="subTitle" idx="1"/>
          </p:nvPr>
        </p:nvSpPr>
        <p:spPr/>
        <p:txBody>
          <a:bodyPr>
            <a:normAutofit/>
          </a:bodyPr>
          <a:lstStyle/>
          <a:p>
            <a:r>
              <a:rPr kumimoji="1" lang="ja-JP" altLang="en-US" dirty="0"/>
              <a:t>愛媛大学工学部情報工学科</a:t>
            </a:r>
            <a:endParaRPr lang="en-US" altLang="ja-JP" dirty="0"/>
          </a:p>
          <a:p>
            <a:r>
              <a:rPr kumimoji="1" lang="ja-JP" altLang="en-US" dirty="0"/>
              <a:t>計算機システム</a:t>
            </a:r>
            <a:r>
              <a:rPr kumimoji="1" lang="en-US" altLang="ja-JP" dirty="0"/>
              <a:t>B4</a:t>
            </a:r>
            <a:r>
              <a:rPr kumimoji="1" lang="ja-JP" altLang="en-US" dirty="0"/>
              <a:t>　青野智己</a:t>
            </a:r>
            <a:endParaRPr kumimoji="1" lang="en-US" altLang="ja-JP" dirty="0"/>
          </a:p>
        </p:txBody>
      </p:sp>
    </p:spTree>
    <p:extLst>
      <p:ext uri="{BB962C8B-B14F-4D97-AF65-F5344CB8AC3E}">
        <p14:creationId xmlns:p14="http://schemas.microsoft.com/office/powerpoint/2010/main" val="21722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68236E-1537-4F03-A6F7-753292A5EAEA}"/>
              </a:ext>
            </a:extLst>
          </p:cNvPr>
          <p:cNvSpPr>
            <a:spLocks noGrp="1"/>
          </p:cNvSpPr>
          <p:nvPr>
            <p:ph type="ctrTitle"/>
          </p:nvPr>
        </p:nvSpPr>
        <p:spPr/>
        <p:txBody>
          <a:bodyPr/>
          <a:lstStyle/>
          <a:p>
            <a:r>
              <a:rPr kumimoji="1" lang="ja-JP" altLang="en-US" dirty="0"/>
              <a:t>開発</a:t>
            </a:r>
          </a:p>
        </p:txBody>
      </p:sp>
      <p:sp>
        <p:nvSpPr>
          <p:cNvPr id="3" name="サブタイトル 2">
            <a:extLst>
              <a:ext uri="{FF2B5EF4-FFF2-40B4-BE49-F238E27FC236}">
                <a16:creationId xmlns:a16="http://schemas.microsoft.com/office/drawing/2014/main" id="{93205AD9-C92F-406F-A255-3C4826DF11A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72833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0EC392-8021-497C-A4E5-4647C46EF81A}"/>
              </a:ext>
            </a:extLst>
          </p:cNvPr>
          <p:cNvSpPr>
            <a:spLocks noGrp="1"/>
          </p:cNvSpPr>
          <p:nvPr>
            <p:ph type="title"/>
          </p:nvPr>
        </p:nvSpPr>
        <p:spPr/>
        <p:txBody>
          <a:bodyPr/>
          <a:lstStyle/>
          <a:p>
            <a:r>
              <a:rPr lang="ja-JP" altLang="en-US" dirty="0"/>
              <a:t>要求定義、設計</a:t>
            </a:r>
            <a:endParaRPr kumimoji="1" lang="ja-JP" altLang="en-US" dirty="0"/>
          </a:p>
        </p:txBody>
      </p:sp>
      <p:sp>
        <p:nvSpPr>
          <p:cNvPr id="6" name="スライド番号プレースホルダー 5">
            <a:extLst>
              <a:ext uri="{FF2B5EF4-FFF2-40B4-BE49-F238E27FC236}">
                <a16:creationId xmlns:a16="http://schemas.microsoft.com/office/drawing/2014/main" id="{2F9B8F96-90F0-419D-B6C7-9902B350EE3B}"/>
              </a:ext>
            </a:extLst>
          </p:cNvPr>
          <p:cNvSpPr>
            <a:spLocks noGrp="1"/>
          </p:cNvSpPr>
          <p:nvPr>
            <p:ph type="sldNum" sz="quarter" idx="12"/>
          </p:nvPr>
        </p:nvSpPr>
        <p:spPr/>
        <p:txBody>
          <a:bodyPr/>
          <a:lstStyle/>
          <a:p>
            <a:fld id="{F5A25BB8-591D-4E4E-A0AC-FD69489EAA0F}" type="slidenum">
              <a:rPr kumimoji="1" lang="ja-JP" altLang="en-US" smtClean="0"/>
              <a:pPr/>
              <a:t>10</a:t>
            </a:fld>
            <a:endParaRPr kumimoji="1" lang="ja-JP" altLang="en-US"/>
          </a:p>
        </p:txBody>
      </p:sp>
      <p:pic>
        <p:nvPicPr>
          <p:cNvPr id="5" name="図 4" descr="テキスト, 地図 が含まれている画像&#10;&#10;非常に高い精度で生成された説明">
            <a:extLst>
              <a:ext uri="{FF2B5EF4-FFF2-40B4-BE49-F238E27FC236}">
                <a16:creationId xmlns:a16="http://schemas.microsoft.com/office/drawing/2014/main" id="{31666478-8DA4-447E-A323-9E46D4336EA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00" t="6492" r="21200" b="5831"/>
          <a:stretch/>
        </p:blipFill>
        <p:spPr>
          <a:xfrm>
            <a:off x="3937751" y="1855746"/>
            <a:ext cx="2272549" cy="1941920"/>
          </a:xfrm>
          <a:prstGeom prst="rect">
            <a:avLst/>
          </a:prstGeom>
        </p:spPr>
      </p:pic>
      <p:pic>
        <p:nvPicPr>
          <p:cNvPr id="7" name="図 6">
            <a:extLst>
              <a:ext uri="{FF2B5EF4-FFF2-40B4-BE49-F238E27FC236}">
                <a16:creationId xmlns:a16="http://schemas.microsoft.com/office/drawing/2014/main" id="{79665FA4-D0DE-4137-842B-DCF7C2E29857}"/>
              </a:ext>
            </a:extLst>
          </p:cNvPr>
          <p:cNvPicPr>
            <a:picLocks noChangeAspect="1"/>
          </p:cNvPicPr>
          <p:nvPr/>
        </p:nvPicPr>
        <p:blipFill rotWithShape="1">
          <a:blip r:embed="rId4" cstate="print"/>
          <a:srcRect l="5819" r="5455" b="8346"/>
          <a:stretch/>
        </p:blipFill>
        <p:spPr>
          <a:xfrm>
            <a:off x="2770825" y="4321112"/>
            <a:ext cx="3334931" cy="1391776"/>
          </a:xfrm>
          <a:prstGeom prst="rect">
            <a:avLst/>
          </a:prstGeom>
        </p:spPr>
      </p:pic>
      <p:pic>
        <p:nvPicPr>
          <p:cNvPr id="8" name="コンテンツ プレースホルダー 11">
            <a:extLst>
              <a:ext uri="{FF2B5EF4-FFF2-40B4-BE49-F238E27FC236}">
                <a16:creationId xmlns:a16="http://schemas.microsoft.com/office/drawing/2014/main" id="{8D91A722-3713-4C60-836C-CD37B2A46273}"/>
              </a:ext>
            </a:extLst>
          </p:cNvPr>
          <p:cNvPicPr>
            <a:picLocks noGrp="1" noChangeAspect="1"/>
          </p:cNvPicPr>
          <p:nvPr>
            <p:ph idx="1"/>
          </p:nvPr>
        </p:nvPicPr>
        <p:blipFill rotWithShape="1">
          <a:blip r:embed="rId5" cstate="print">
            <a:extLst>
              <a:ext uri="{28A0092B-C50C-407E-A947-70E740481C1C}">
                <a14:useLocalDpi xmlns:a14="http://schemas.microsoft.com/office/drawing/2010/main" val="0"/>
              </a:ext>
            </a:extLst>
          </a:blip>
          <a:srcRect l="4839" t="5325" r="3234" b="5873"/>
          <a:stretch/>
        </p:blipFill>
        <p:spPr>
          <a:xfrm>
            <a:off x="5987071" y="3916051"/>
            <a:ext cx="2876546" cy="2001966"/>
          </a:xfrm>
        </p:spPr>
      </p:pic>
      <p:sp>
        <p:nvSpPr>
          <p:cNvPr id="4" name="テキスト ボックス 3">
            <a:extLst>
              <a:ext uri="{FF2B5EF4-FFF2-40B4-BE49-F238E27FC236}">
                <a16:creationId xmlns:a16="http://schemas.microsoft.com/office/drawing/2014/main" id="{BDBA7142-944E-418D-9F29-3B00D93425DA}"/>
              </a:ext>
            </a:extLst>
          </p:cNvPr>
          <p:cNvSpPr txBox="1"/>
          <p:nvPr/>
        </p:nvSpPr>
        <p:spPr>
          <a:xfrm>
            <a:off x="560786" y="2567571"/>
            <a:ext cx="2492990" cy="461665"/>
          </a:xfrm>
          <a:prstGeom prst="rect">
            <a:avLst/>
          </a:prstGeom>
          <a:noFill/>
        </p:spPr>
        <p:txBody>
          <a:bodyPr wrap="none" rtlCol="0">
            <a:spAutoFit/>
          </a:bodyPr>
          <a:lstStyle/>
          <a:p>
            <a:r>
              <a:rPr kumimoji="1" lang="ja-JP" altLang="en-US" sz="2400" dirty="0"/>
              <a:t>要求定義　　　・・・</a:t>
            </a:r>
          </a:p>
        </p:txBody>
      </p:sp>
      <p:sp>
        <p:nvSpPr>
          <p:cNvPr id="9" name="テキスト ボックス 8">
            <a:extLst>
              <a:ext uri="{FF2B5EF4-FFF2-40B4-BE49-F238E27FC236}">
                <a16:creationId xmlns:a16="http://schemas.microsoft.com/office/drawing/2014/main" id="{D73D0810-801A-4ACE-95FD-BE55E6888BD1}"/>
              </a:ext>
            </a:extLst>
          </p:cNvPr>
          <p:cNvSpPr txBox="1"/>
          <p:nvPr/>
        </p:nvSpPr>
        <p:spPr>
          <a:xfrm>
            <a:off x="4247492" y="3842605"/>
            <a:ext cx="1739579" cy="369332"/>
          </a:xfrm>
          <a:prstGeom prst="rect">
            <a:avLst/>
          </a:prstGeom>
          <a:noFill/>
        </p:spPr>
        <p:txBody>
          <a:bodyPr wrap="none" rtlCol="0">
            <a:spAutoFit/>
          </a:bodyPr>
          <a:lstStyle/>
          <a:p>
            <a:r>
              <a:rPr kumimoji="1" lang="ja-JP" altLang="en-US" dirty="0">
                <a:solidFill>
                  <a:srgbClr val="FF0000"/>
                </a:solidFill>
              </a:rPr>
              <a:t>ユースケース図</a:t>
            </a:r>
          </a:p>
        </p:txBody>
      </p:sp>
      <p:sp>
        <p:nvSpPr>
          <p:cNvPr id="10" name="テキスト ボックス 9">
            <a:extLst>
              <a:ext uri="{FF2B5EF4-FFF2-40B4-BE49-F238E27FC236}">
                <a16:creationId xmlns:a16="http://schemas.microsoft.com/office/drawing/2014/main" id="{02523404-CAC3-4F21-A391-5AF015024428}"/>
              </a:ext>
            </a:extLst>
          </p:cNvPr>
          <p:cNvSpPr txBox="1"/>
          <p:nvPr/>
        </p:nvSpPr>
        <p:spPr>
          <a:xfrm>
            <a:off x="6921039" y="5867002"/>
            <a:ext cx="1008609" cy="369332"/>
          </a:xfrm>
          <a:prstGeom prst="rect">
            <a:avLst/>
          </a:prstGeom>
          <a:noFill/>
        </p:spPr>
        <p:txBody>
          <a:bodyPr wrap="none" rtlCol="0">
            <a:spAutoFit/>
          </a:bodyPr>
          <a:lstStyle/>
          <a:p>
            <a:r>
              <a:rPr kumimoji="1" lang="ja-JP" altLang="en-US" dirty="0">
                <a:solidFill>
                  <a:srgbClr val="FF0000"/>
                </a:solidFill>
              </a:rPr>
              <a:t>クラス図</a:t>
            </a:r>
          </a:p>
        </p:txBody>
      </p:sp>
      <p:sp>
        <p:nvSpPr>
          <p:cNvPr id="11" name="テキスト ボックス 10">
            <a:extLst>
              <a:ext uri="{FF2B5EF4-FFF2-40B4-BE49-F238E27FC236}">
                <a16:creationId xmlns:a16="http://schemas.microsoft.com/office/drawing/2014/main" id="{18141780-3C26-47C5-813E-1299D758D067}"/>
              </a:ext>
            </a:extLst>
          </p:cNvPr>
          <p:cNvSpPr txBox="1"/>
          <p:nvPr/>
        </p:nvSpPr>
        <p:spPr>
          <a:xfrm>
            <a:off x="3702210" y="5867002"/>
            <a:ext cx="1473480" cy="369332"/>
          </a:xfrm>
          <a:prstGeom prst="rect">
            <a:avLst/>
          </a:prstGeom>
          <a:noFill/>
        </p:spPr>
        <p:txBody>
          <a:bodyPr wrap="none" rtlCol="0">
            <a:spAutoFit/>
          </a:bodyPr>
          <a:lstStyle/>
          <a:p>
            <a:r>
              <a:rPr kumimoji="1" lang="ja-JP" altLang="en-US" dirty="0">
                <a:solidFill>
                  <a:srgbClr val="FF0000"/>
                </a:solidFill>
              </a:rPr>
              <a:t>シーケンス図</a:t>
            </a:r>
          </a:p>
        </p:txBody>
      </p:sp>
      <p:sp>
        <p:nvSpPr>
          <p:cNvPr id="12" name="テキスト ボックス 11">
            <a:extLst>
              <a:ext uri="{FF2B5EF4-FFF2-40B4-BE49-F238E27FC236}">
                <a16:creationId xmlns:a16="http://schemas.microsoft.com/office/drawing/2014/main" id="{A4057B08-23EA-44E8-A5C7-D5D4B8A3149C}"/>
              </a:ext>
            </a:extLst>
          </p:cNvPr>
          <p:cNvSpPr txBox="1"/>
          <p:nvPr/>
        </p:nvSpPr>
        <p:spPr>
          <a:xfrm>
            <a:off x="560786" y="4769048"/>
            <a:ext cx="1415772" cy="830997"/>
          </a:xfrm>
          <a:prstGeom prst="rect">
            <a:avLst/>
          </a:prstGeom>
          <a:noFill/>
        </p:spPr>
        <p:txBody>
          <a:bodyPr wrap="none" rtlCol="0">
            <a:spAutoFit/>
          </a:bodyPr>
          <a:lstStyle/>
          <a:p>
            <a:r>
              <a:rPr kumimoji="1" lang="ja-JP" altLang="en-US" sz="2400" dirty="0"/>
              <a:t>基本設計</a:t>
            </a:r>
            <a:endParaRPr kumimoji="1" lang="en-US" altLang="ja-JP" sz="2400" dirty="0"/>
          </a:p>
          <a:p>
            <a:r>
              <a:rPr kumimoji="1" lang="ja-JP" altLang="en-US" sz="2400" dirty="0"/>
              <a:t>詳細設計</a:t>
            </a:r>
          </a:p>
        </p:txBody>
      </p:sp>
      <p:sp>
        <p:nvSpPr>
          <p:cNvPr id="13" name="テキスト ボックス 12">
            <a:extLst>
              <a:ext uri="{FF2B5EF4-FFF2-40B4-BE49-F238E27FC236}">
                <a16:creationId xmlns:a16="http://schemas.microsoft.com/office/drawing/2014/main" id="{42392C50-3172-40AD-AD50-7549F9E24A50}"/>
              </a:ext>
            </a:extLst>
          </p:cNvPr>
          <p:cNvSpPr txBox="1"/>
          <p:nvPr/>
        </p:nvSpPr>
        <p:spPr>
          <a:xfrm>
            <a:off x="2041969" y="4953713"/>
            <a:ext cx="646331" cy="461665"/>
          </a:xfrm>
          <a:prstGeom prst="rect">
            <a:avLst/>
          </a:prstGeom>
          <a:noFill/>
        </p:spPr>
        <p:txBody>
          <a:bodyPr wrap="none" rtlCol="0">
            <a:spAutoFit/>
          </a:bodyPr>
          <a:lstStyle/>
          <a:p>
            <a:r>
              <a:rPr kumimoji="1" lang="ja-JP" altLang="en-US" sz="2400" dirty="0"/>
              <a:t>・・・</a:t>
            </a:r>
          </a:p>
        </p:txBody>
      </p:sp>
    </p:spTree>
    <p:extLst>
      <p:ext uri="{BB962C8B-B14F-4D97-AF65-F5344CB8AC3E}">
        <p14:creationId xmlns:p14="http://schemas.microsoft.com/office/powerpoint/2010/main" val="98090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AAAAA39A-FD62-4AD9-AC16-165D78721A3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839" t="5325" r="3234" b="5873"/>
          <a:stretch/>
        </p:blipFill>
        <p:spPr>
          <a:xfrm>
            <a:off x="1133475" y="2084622"/>
            <a:ext cx="6446866" cy="4486774"/>
          </a:xfrm>
        </p:spPr>
      </p:pic>
      <p:sp>
        <p:nvSpPr>
          <p:cNvPr id="2" name="タイトル 1">
            <a:extLst>
              <a:ext uri="{FF2B5EF4-FFF2-40B4-BE49-F238E27FC236}">
                <a16:creationId xmlns:a16="http://schemas.microsoft.com/office/drawing/2014/main" id="{DE15F5F1-543A-44DF-8115-313359E966EA}"/>
              </a:ext>
            </a:extLst>
          </p:cNvPr>
          <p:cNvSpPr>
            <a:spLocks noGrp="1"/>
          </p:cNvSpPr>
          <p:nvPr>
            <p:ph type="title"/>
          </p:nvPr>
        </p:nvSpPr>
        <p:spPr/>
        <p:txBody>
          <a:bodyPr/>
          <a:lstStyle/>
          <a:p>
            <a:r>
              <a:rPr lang="ja-JP" altLang="en-US" dirty="0"/>
              <a:t>役割分担</a:t>
            </a:r>
            <a:endParaRPr kumimoji="1" lang="ja-JP" altLang="en-US" dirty="0"/>
          </a:p>
        </p:txBody>
      </p:sp>
      <p:sp>
        <p:nvSpPr>
          <p:cNvPr id="4" name="スライド番号プレースホルダー 3">
            <a:extLst>
              <a:ext uri="{FF2B5EF4-FFF2-40B4-BE49-F238E27FC236}">
                <a16:creationId xmlns:a16="http://schemas.microsoft.com/office/drawing/2014/main" id="{2CDA428F-DD64-4792-B1E1-A65BEAB52701}"/>
              </a:ext>
            </a:extLst>
          </p:cNvPr>
          <p:cNvSpPr>
            <a:spLocks noGrp="1"/>
          </p:cNvSpPr>
          <p:nvPr>
            <p:ph type="sldNum" sz="quarter" idx="12"/>
          </p:nvPr>
        </p:nvSpPr>
        <p:spPr>
          <a:xfrm>
            <a:off x="7041410" y="6259641"/>
            <a:ext cx="872653" cy="311755"/>
          </a:xfrm>
        </p:spPr>
        <p:txBody>
          <a:bodyPr/>
          <a:lstStyle/>
          <a:p>
            <a:fld id="{F5A25BB8-591D-4E4E-A0AC-FD69489EAA0F}" type="slidenum">
              <a:rPr kumimoji="1" lang="ja-JP" altLang="en-US" smtClean="0"/>
              <a:pPr/>
              <a:t>11</a:t>
            </a:fld>
            <a:endParaRPr kumimoji="1" lang="ja-JP" altLang="en-US"/>
          </a:p>
        </p:txBody>
      </p:sp>
      <p:sp>
        <p:nvSpPr>
          <p:cNvPr id="6" name="正方形/長方形 5">
            <a:extLst>
              <a:ext uri="{FF2B5EF4-FFF2-40B4-BE49-F238E27FC236}">
                <a16:creationId xmlns:a16="http://schemas.microsoft.com/office/drawing/2014/main" id="{1B0B77C5-5ABB-4C5F-93AB-EED04FB2D852}"/>
              </a:ext>
            </a:extLst>
          </p:cNvPr>
          <p:cNvSpPr/>
          <p:nvPr/>
        </p:nvSpPr>
        <p:spPr>
          <a:xfrm>
            <a:off x="1229937" y="2162085"/>
            <a:ext cx="2880432" cy="38438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3ADE65F-3E3E-4981-B2D6-A50E101014EB}"/>
              </a:ext>
            </a:extLst>
          </p:cNvPr>
          <p:cNvSpPr/>
          <p:nvPr/>
        </p:nvSpPr>
        <p:spPr>
          <a:xfrm>
            <a:off x="4189200" y="4260931"/>
            <a:ext cx="3391141" cy="18636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DF67AC28-3409-475C-94B8-C3EE53AD14E7}"/>
              </a:ext>
            </a:extLst>
          </p:cNvPr>
          <p:cNvSpPr/>
          <p:nvPr/>
        </p:nvSpPr>
        <p:spPr>
          <a:xfrm>
            <a:off x="4189200" y="2150899"/>
            <a:ext cx="3391141" cy="16916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2FCD74E-3F2D-44B1-8155-AE69059C63EC}"/>
              </a:ext>
            </a:extLst>
          </p:cNvPr>
          <p:cNvSpPr txBox="1"/>
          <p:nvPr/>
        </p:nvSpPr>
        <p:spPr>
          <a:xfrm>
            <a:off x="1238283" y="2162085"/>
            <a:ext cx="650752" cy="369332"/>
          </a:xfrm>
          <a:prstGeom prst="rect">
            <a:avLst/>
          </a:prstGeom>
          <a:noFill/>
        </p:spPr>
        <p:txBody>
          <a:bodyPr wrap="square" rtlCol="0">
            <a:spAutoFit/>
          </a:bodyPr>
          <a:lstStyle/>
          <a:p>
            <a:r>
              <a:rPr kumimoji="1" lang="ja-JP" altLang="en-US" dirty="0"/>
              <a:t>井早</a:t>
            </a:r>
          </a:p>
        </p:txBody>
      </p:sp>
      <p:sp>
        <p:nvSpPr>
          <p:cNvPr id="15" name="テキスト ボックス 14">
            <a:extLst>
              <a:ext uri="{FF2B5EF4-FFF2-40B4-BE49-F238E27FC236}">
                <a16:creationId xmlns:a16="http://schemas.microsoft.com/office/drawing/2014/main" id="{69DA6DC9-D93C-46EB-B5E5-6387B57E6D13}"/>
              </a:ext>
            </a:extLst>
          </p:cNvPr>
          <p:cNvSpPr txBox="1"/>
          <p:nvPr/>
        </p:nvSpPr>
        <p:spPr>
          <a:xfrm>
            <a:off x="6826984" y="2162085"/>
            <a:ext cx="650752" cy="369332"/>
          </a:xfrm>
          <a:prstGeom prst="rect">
            <a:avLst/>
          </a:prstGeom>
          <a:noFill/>
        </p:spPr>
        <p:txBody>
          <a:bodyPr wrap="square" rtlCol="0">
            <a:spAutoFit/>
          </a:bodyPr>
          <a:lstStyle/>
          <a:p>
            <a:r>
              <a:rPr kumimoji="1" lang="ja-JP" altLang="en-US" dirty="0"/>
              <a:t>山田</a:t>
            </a:r>
          </a:p>
        </p:txBody>
      </p:sp>
      <p:sp>
        <p:nvSpPr>
          <p:cNvPr id="16" name="テキスト ボックス 15">
            <a:extLst>
              <a:ext uri="{FF2B5EF4-FFF2-40B4-BE49-F238E27FC236}">
                <a16:creationId xmlns:a16="http://schemas.microsoft.com/office/drawing/2014/main" id="{2746862D-5654-402C-8D80-678600B2A581}"/>
              </a:ext>
            </a:extLst>
          </p:cNvPr>
          <p:cNvSpPr txBox="1"/>
          <p:nvPr/>
        </p:nvSpPr>
        <p:spPr>
          <a:xfrm>
            <a:off x="6841415" y="5620005"/>
            <a:ext cx="1072648" cy="369332"/>
          </a:xfrm>
          <a:prstGeom prst="rect">
            <a:avLst/>
          </a:prstGeom>
          <a:noFill/>
        </p:spPr>
        <p:txBody>
          <a:bodyPr wrap="square" rtlCol="0">
            <a:spAutoFit/>
          </a:bodyPr>
          <a:lstStyle/>
          <a:p>
            <a:r>
              <a:rPr kumimoji="1" lang="ja-JP" altLang="en-US" dirty="0"/>
              <a:t>青野</a:t>
            </a:r>
          </a:p>
        </p:txBody>
      </p:sp>
      <p:sp>
        <p:nvSpPr>
          <p:cNvPr id="17" name="吹き出し: 角を丸めた四角形 16">
            <a:extLst>
              <a:ext uri="{FF2B5EF4-FFF2-40B4-BE49-F238E27FC236}">
                <a16:creationId xmlns:a16="http://schemas.microsoft.com/office/drawing/2014/main" id="{9FE8F946-B9EB-4A9E-ACA1-82BE49591BCE}"/>
              </a:ext>
            </a:extLst>
          </p:cNvPr>
          <p:cNvSpPr/>
          <p:nvPr/>
        </p:nvSpPr>
        <p:spPr>
          <a:xfrm>
            <a:off x="0" y="4084014"/>
            <a:ext cx="1229937" cy="573457"/>
          </a:xfrm>
          <a:prstGeom prst="wedgeRoundRectCallout">
            <a:avLst>
              <a:gd name="adj1" fmla="val 69533"/>
              <a:gd name="adj2" fmla="val -985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アプリ</a:t>
            </a:r>
            <a:endParaRPr kumimoji="1" lang="en-US" altLang="ja-JP" sz="2400" dirty="0"/>
          </a:p>
        </p:txBody>
      </p:sp>
      <p:sp>
        <p:nvSpPr>
          <p:cNvPr id="18" name="吹き出し: 角を丸めた四角形 17">
            <a:extLst>
              <a:ext uri="{FF2B5EF4-FFF2-40B4-BE49-F238E27FC236}">
                <a16:creationId xmlns:a16="http://schemas.microsoft.com/office/drawing/2014/main" id="{7130B181-42C1-499D-B126-69796BC5374D}"/>
              </a:ext>
            </a:extLst>
          </p:cNvPr>
          <p:cNvSpPr/>
          <p:nvPr/>
        </p:nvSpPr>
        <p:spPr>
          <a:xfrm>
            <a:off x="6499024" y="1265791"/>
            <a:ext cx="1949651" cy="548527"/>
          </a:xfrm>
          <a:prstGeom prst="wedgeRoundRectCallout">
            <a:avLst>
              <a:gd name="adj1" fmla="val -40043"/>
              <a:gd name="adj2" fmla="val 1229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宅配ボックス</a:t>
            </a:r>
          </a:p>
        </p:txBody>
      </p:sp>
      <p:sp>
        <p:nvSpPr>
          <p:cNvPr id="19" name="吹き出し: 角を丸めた四角形 18">
            <a:extLst>
              <a:ext uri="{FF2B5EF4-FFF2-40B4-BE49-F238E27FC236}">
                <a16:creationId xmlns:a16="http://schemas.microsoft.com/office/drawing/2014/main" id="{1585828C-C269-4B00-B75E-17AFB925BF3B}"/>
              </a:ext>
            </a:extLst>
          </p:cNvPr>
          <p:cNvSpPr/>
          <p:nvPr/>
        </p:nvSpPr>
        <p:spPr>
          <a:xfrm>
            <a:off x="7152360" y="3890491"/>
            <a:ext cx="1864025" cy="540576"/>
          </a:xfrm>
          <a:prstGeom prst="wedgeRoundRectCallout">
            <a:avLst>
              <a:gd name="adj1" fmla="val -36478"/>
              <a:gd name="adj2" fmla="val 1180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管理サーバ</a:t>
            </a:r>
            <a:endParaRPr kumimoji="1" lang="en-US" altLang="ja-JP" sz="2400" dirty="0"/>
          </a:p>
        </p:txBody>
      </p:sp>
    </p:spTree>
    <p:extLst>
      <p:ext uri="{BB962C8B-B14F-4D97-AF65-F5344CB8AC3E}">
        <p14:creationId xmlns:p14="http://schemas.microsoft.com/office/powerpoint/2010/main" val="333171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445C0-E045-477F-B96B-66962DB6EE46}"/>
              </a:ext>
            </a:extLst>
          </p:cNvPr>
          <p:cNvSpPr>
            <a:spLocks noGrp="1"/>
          </p:cNvSpPr>
          <p:nvPr>
            <p:ph type="title"/>
          </p:nvPr>
        </p:nvSpPr>
        <p:spPr/>
        <p:txBody>
          <a:bodyPr/>
          <a:lstStyle/>
          <a:p>
            <a:r>
              <a:rPr kumimoji="1" lang="ja-JP" altLang="en-US" dirty="0"/>
              <a:t>実装</a:t>
            </a:r>
            <a:r>
              <a:rPr kumimoji="1" lang="en-US" altLang="ja-JP" dirty="0"/>
              <a:t>(</a:t>
            </a:r>
            <a:r>
              <a:rPr kumimoji="1" lang="ja-JP" altLang="en-US" dirty="0"/>
              <a:t>管理サーバ</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B25405F-2FE7-4DA4-BEF1-5280ACD79C81}"/>
              </a:ext>
            </a:extLst>
          </p:cNvPr>
          <p:cNvSpPr>
            <a:spLocks noGrp="1"/>
          </p:cNvSpPr>
          <p:nvPr>
            <p:ph idx="1"/>
          </p:nvPr>
        </p:nvSpPr>
        <p:spPr>
          <a:xfrm>
            <a:off x="822959" y="1890502"/>
            <a:ext cx="6425565" cy="490748"/>
          </a:xfrm>
        </p:spPr>
        <p:txBody>
          <a:bodyPr>
            <a:normAutofit/>
          </a:bodyPr>
          <a:lstStyle/>
          <a:p>
            <a:r>
              <a:rPr kumimoji="1" lang="en-US" altLang="ja-JP" dirty="0"/>
              <a:t>Raspberry Pi</a:t>
            </a:r>
            <a:r>
              <a:rPr kumimoji="1" lang="ja-JP" altLang="en-US" dirty="0"/>
              <a:t>に</a:t>
            </a:r>
            <a:r>
              <a:rPr lang="en-US" altLang="ja-JP" dirty="0"/>
              <a:t>MYSQL</a:t>
            </a:r>
            <a:r>
              <a:rPr lang="ja-JP" altLang="en-US" dirty="0"/>
              <a:t>データベースを構築することで実現</a:t>
            </a:r>
            <a:endParaRPr lang="en-US" altLang="ja-JP" dirty="0"/>
          </a:p>
        </p:txBody>
      </p:sp>
      <p:sp>
        <p:nvSpPr>
          <p:cNvPr id="4" name="スライド番号プレースホルダー 3">
            <a:extLst>
              <a:ext uri="{FF2B5EF4-FFF2-40B4-BE49-F238E27FC236}">
                <a16:creationId xmlns:a16="http://schemas.microsoft.com/office/drawing/2014/main" id="{87A5DFF0-66E9-4619-BDAE-E367F3CBA33E}"/>
              </a:ext>
            </a:extLst>
          </p:cNvPr>
          <p:cNvSpPr>
            <a:spLocks noGrp="1"/>
          </p:cNvSpPr>
          <p:nvPr>
            <p:ph type="sldNum" sz="quarter" idx="12"/>
          </p:nvPr>
        </p:nvSpPr>
        <p:spPr/>
        <p:txBody>
          <a:bodyPr/>
          <a:lstStyle/>
          <a:p>
            <a:fld id="{F5A25BB8-591D-4E4E-A0AC-FD69489EAA0F}" type="slidenum">
              <a:rPr kumimoji="1" lang="ja-JP" altLang="en-US" smtClean="0"/>
              <a:pPr/>
              <a:t>12</a:t>
            </a:fld>
            <a:endParaRPr kumimoji="1" lang="ja-JP" altLang="en-US"/>
          </a:p>
        </p:txBody>
      </p:sp>
      <p:graphicFrame>
        <p:nvGraphicFramePr>
          <p:cNvPr id="5" name="コンテンツ プレースホルダ 3">
            <a:extLst>
              <a:ext uri="{FF2B5EF4-FFF2-40B4-BE49-F238E27FC236}">
                <a16:creationId xmlns:a16="http://schemas.microsoft.com/office/drawing/2014/main" id="{E2BF1E48-25CB-4E64-8218-E4695FA28954}"/>
              </a:ext>
            </a:extLst>
          </p:cNvPr>
          <p:cNvGraphicFramePr>
            <a:graphicFrameLocks/>
          </p:cNvGraphicFramePr>
          <p:nvPr>
            <p:extLst>
              <p:ext uri="{D42A27DB-BD31-4B8C-83A1-F6EECF244321}">
                <p14:modId xmlns:p14="http://schemas.microsoft.com/office/powerpoint/2010/main" val="1307653715"/>
              </p:ext>
            </p:extLst>
          </p:nvPr>
        </p:nvGraphicFramePr>
        <p:xfrm>
          <a:off x="737234" y="3041432"/>
          <a:ext cx="7096125" cy="2286000"/>
        </p:xfrm>
        <a:graphic>
          <a:graphicData uri="http://schemas.openxmlformats.org/drawingml/2006/table">
            <a:tbl>
              <a:tblPr firstRow="1" bandRow="1">
                <a:tableStyleId>{5940675A-B579-460E-94D1-54222C63F5DA}</a:tableStyleId>
              </a:tblPr>
              <a:tblGrid>
                <a:gridCol w="3104688">
                  <a:extLst>
                    <a:ext uri="{9D8B030D-6E8A-4147-A177-3AD203B41FA5}">
                      <a16:colId xmlns:a16="http://schemas.microsoft.com/office/drawing/2014/main" val="20000"/>
                    </a:ext>
                  </a:extLst>
                </a:gridCol>
                <a:gridCol w="3991437">
                  <a:extLst>
                    <a:ext uri="{9D8B030D-6E8A-4147-A177-3AD203B41FA5}">
                      <a16:colId xmlns:a16="http://schemas.microsoft.com/office/drawing/2014/main" val="20001"/>
                    </a:ext>
                  </a:extLst>
                </a:gridCol>
              </a:tblGrid>
              <a:tr h="300633">
                <a:tc>
                  <a:txBody>
                    <a:bodyPr/>
                    <a:lstStyle/>
                    <a:p>
                      <a:r>
                        <a:rPr kumimoji="1" lang="ja-JP" altLang="en-US" dirty="0"/>
                        <a:t>モジュール</a:t>
                      </a:r>
                    </a:p>
                  </a:txBody>
                  <a:tcPr>
                    <a:solidFill>
                      <a:schemeClr val="accent1">
                        <a:lumMod val="40000"/>
                        <a:lumOff val="60000"/>
                      </a:schemeClr>
                    </a:solidFill>
                  </a:tcPr>
                </a:tc>
                <a:tc>
                  <a:txBody>
                    <a:bodyPr/>
                    <a:lstStyle/>
                    <a:p>
                      <a:r>
                        <a:rPr kumimoji="1" lang="ja-JP" altLang="en-US" dirty="0"/>
                        <a:t>機能</a:t>
                      </a:r>
                    </a:p>
                  </a:txBody>
                  <a:tcPr>
                    <a:solidFill>
                      <a:schemeClr val="accent1">
                        <a:lumMod val="40000"/>
                        <a:lumOff val="60000"/>
                      </a:schemeClr>
                    </a:solidFill>
                  </a:tcPr>
                </a:tc>
                <a:extLst>
                  <a:ext uri="{0D108BD9-81ED-4DB2-BD59-A6C34878D82A}">
                    <a16:rowId xmlns:a16="http://schemas.microsoft.com/office/drawing/2014/main" val="10000"/>
                  </a:ext>
                </a:extLst>
              </a:tr>
              <a:tr h="557019">
                <a:tc>
                  <a:txBody>
                    <a:bodyPr/>
                    <a:lstStyle/>
                    <a:p>
                      <a:r>
                        <a:rPr kumimoji="1" lang="ja-JP" altLang="en-US" dirty="0"/>
                        <a:t>テーブル更新</a:t>
                      </a:r>
                    </a:p>
                  </a:txBody>
                  <a:tcPr/>
                </a:tc>
                <a:tc>
                  <a:txBody>
                    <a:bodyPr/>
                    <a:lstStyle/>
                    <a:p>
                      <a:r>
                        <a:rPr kumimoji="1" lang="ja-JP" altLang="en-US" dirty="0"/>
                        <a:t>アプリから送られたデータを使い</a:t>
                      </a:r>
                      <a:endParaRPr kumimoji="1" lang="en-US" altLang="ja-JP" dirty="0"/>
                    </a:p>
                    <a:p>
                      <a:r>
                        <a:rPr kumimoji="1" lang="ja-JP" altLang="en-US" dirty="0"/>
                        <a:t>テーブル更新</a:t>
                      </a:r>
                    </a:p>
                  </a:txBody>
                  <a:tcPr/>
                </a:tc>
                <a:extLst>
                  <a:ext uri="{0D108BD9-81ED-4DB2-BD59-A6C34878D82A}">
                    <a16:rowId xmlns:a16="http://schemas.microsoft.com/office/drawing/2014/main" val="10001"/>
                  </a:ext>
                </a:extLst>
              </a:tr>
              <a:tr h="614161">
                <a:tc>
                  <a:txBody>
                    <a:bodyPr/>
                    <a:lstStyle/>
                    <a:p>
                      <a:r>
                        <a:rPr kumimoji="1" lang="ja-JP" altLang="en-US" dirty="0"/>
                        <a:t>データ検索</a:t>
                      </a:r>
                    </a:p>
                  </a:txBody>
                  <a:tcPr/>
                </a:tc>
                <a:tc>
                  <a:txBody>
                    <a:bodyPr/>
                    <a:lstStyle/>
                    <a:p>
                      <a:r>
                        <a:rPr kumimoji="1" lang="ja-JP" altLang="en-US" dirty="0"/>
                        <a:t>アプリから送られたボックスの　　　　　識別番号を用いて箱状態変数を返す</a:t>
                      </a:r>
                    </a:p>
                  </a:txBody>
                  <a:tcPr/>
                </a:tc>
                <a:extLst>
                  <a:ext uri="{0D108BD9-81ED-4DB2-BD59-A6C34878D82A}">
                    <a16:rowId xmlns:a16="http://schemas.microsoft.com/office/drawing/2014/main" val="10002"/>
                  </a:ext>
                </a:extLst>
              </a:tr>
              <a:tr h="614161">
                <a:tc>
                  <a:txBody>
                    <a:bodyPr/>
                    <a:lstStyle/>
                    <a:p>
                      <a:r>
                        <a:rPr kumimoji="1" lang="ja-JP" altLang="en-US" dirty="0"/>
                        <a:t>通知</a:t>
                      </a:r>
                    </a:p>
                  </a:txBody>
                  <a:tcPr/>
                </a:tc>
                <a:tc>
                  <a:txBody>
                    <a:bodyPr/>
                    <a:lstStyle/>
                    <a:p>
                      <a:r>
                        <a:rPr kumimoji="1" lang="ja-JP" altLang="en-US" dirty="0"/>
                        <a:t>預け入れがされたときに</a:t>
                      </a:r>
                      <a:endParaRPr kumimoji="1" lang="en-US" altLang="ja-JP" dirty="0"/>
                    </a:p>
                    <a:p>
                      <a:r>
                        <a:rPr kumimoji="1" lang="ja-JP" altLang="en-US" dirty="0"/>
                        <a:t>利用者アプリホーム画面に通知を送る</a:t>
                      </a:r>
                    </a:p>
                  </a:txBody>
                  <a:tcPr/>
                </a:tc>
                <a:extLst>
                  <a:ext uri="{0D108BD9-81ED-4DB2-BD59-A6C34878D82A}">
                    <a16:rowId xmlns:a16="http://schemas.microsoft.com/office/drawing/2014/main" val="2164120579"/>
                  </a:ext>
                </a:extLst>
              </a:tr>
            </a:tbl>
          </a:graphicData>
        </a:graphic>
      </p:graphicFrame>
    </p:spTree>
    <p:extLst>
      <p:ext uri="{BB962C8B-B14F-4D97-AF65-F5344CB8AC3E}">
        <p14:creationId xmlns:p14="http://schemas.microsoft.com/office/powerpoint/2010/main" val="338625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AAAAA39A-FD62-4AD9-AC16-165D78721A3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839" t="5325" r="3234" b="5873"/>
          <a:stretch/>
        </p:blipFill>
        <p:spPr>
          <a:xfrm>
            <a:off x="734637" y="2338750"/>
            <a:ext cx="6445985" cy="4486161"/>
          </a:xfrm>
        </p:spPr>
      </p:pic>
      <p:sp>
        <p:nvSpPr>
          <p:cNvPr id="2" name="タイトル 1">
            <a:extLst>
              <a:ext uri="{FF2B5EF4-FFF2-40B4-BE49-F238E27FC236}">
                <a16:creationId xmlns:a16="http://schemas.microsoft.com/office/drawing/2014/main" id="{DE15F5F1-543A-44DF-8115-313359E966EA}"/>
              </a:ext>
            </a:extLst>
          </p:cNvPr>
          <p:cNvSpPr>
            <a:spLocks noGrp="1"/>
          </p:cNvSpPr>
          <p:nvPr>
            <p:ph type="title"/>
          </p:nvPr>
        </p:nvSpPr>
        <p:spPr/>
        <p:txBody>
          <a:bodyPr/>
          <a:lstStyle/>
          <a:p>
            <a:r>
              <a:rPr kumimoji="1" lang="ja-JP" altLang="en-US" dirty="0"/>
              <a:t>単体テスト・結合テスト</a:t>
            </a:r>
          </a:p>
        </p:txBody>
      </p:sp>
      <p:sp>
        <p:nvSpPr>
          <p:cNvPr id="4" name="スライド番号プレースホルダー 3">
            <a:extLst>
              <a:ext uri="{FF2B5EF4-FFF2-40B4-BE49-F238E27FC236}">
                <a16:creationId xmlns:a16="http://schemas.microsoft.com/office/drawing/2014/main" id="{2CDA428F-DD64-4792-B1E1-A65BEAB52701}"/>
              </a:ext>
            </a:extLst>
          </p:cNvPr>
          <p:cNvSpPr>
            <a:spLocks noGrp="1"/>
          </p:cNvSpPr>
          <p:nvPr>
            <p:ph type="sldNum" sz="quarter" idx="12"/>
          </p:nvPr>
        </p:nvSpPr>
        <p:spPr/>
        <p:txBody>
          <a:bodyPr/>
          <a:lstStyle/>
          <a:p>
            <a:fld id="{F5A25BB8-591D-4E4E-A0AC-FD69489EAA0F}" type="slidenum">
              <a:rPr kumimoji="1" lang="ja-JP" altLang="en-US" smtClean="0"/>
              <a:pPr/>
              <a:t>13</a:t>
            </a:fld>
            <a:endParaRPr kumimoji="1" lang="ja-JP" altLang="en-US"/>
          </a:p>
        </p:txBody>
      </p:sp>
      <p:sp>
        <p:nvSpPr>
          <p:cNvPr id="14" name="テキスト ボックス 13">
            <a:extLst>
              <a:ext uri="{FF2B5EF4-FFF2-40B4-BE49-F238E27FC236}">
                <a16:creationId xmlns:a16="http://schemas.microsoft.com/office/drawing/2014/main" id="{F19EF8F0-9CD0-4F4C-8BDE-2C4080ACC11C}"/>
              </a:ext>
            </a:extLst>
          </p:cNvPr>
          <p:cNvSpPr txBox="1"/>
          <p:nvPr/>
        </p:nvSpPr>
        <p:spPr>
          <a:xfrm>
            <a:off x="815729" y="1779320"/>
            <a:ext cx="7101624" cy="646331"/>
          </a:xfrm>
          <a:prstGeom prst="rect">
            <a:avLst/>
          </a:prstGeom>
          <a:noFill/>
        </p:spPr>
        <p:txBody>
          <a:bodyPr wrap="none" rtlCol="0">
            <a:spAutoFit/>
          </a:bodyPr>
          <a:lstStyle/>
          <a:p>
            <a:r>
              <a:rPr kumimoji="1" lang="ja-JP" altLang="en-US" dirty="0"/>
              <a:t>クラス内の動作項目および</a:t>
            </a:r>
            <a:endParaRPr kumimoji="1" lang="en-US" altLang="ja-JP" dirty="0"/>
          </a:p>
          <a:p>
            <a:r>
              <a:rPr kumimoji="1" lang="ja-JP" altLang="en-US" dirty="0"/>
              <a:t>クラス間でサウンドコード通信や</a:t>
            </a:r>
            <a:r>
              <a:rPr kumimoji="1" lang="en-US" altLang="ja-JP" dirty="0"/>
              <a:t>PHP</a:t>
            </a:r>
            <a:r>
              <a:rPr kumimoji="1" lang="ja-JP" altLang="en-US" dirty="0"/>
              <a:t>通信が正しく行われているかを確認</a:t>
            </a:r>
          </a:p>
        </p:txBody>
      </p:sp>
      <p:sp>
        <p:nvSpPr>
          <p:cNvPr id="8" name="正方形/長方形 7">
            <a:extLst>
              <a:ext uri="{FF2B5EF4-FFF2-40B4-BE49-F238E27FC236}">
                <a16:creationId xmlns:a16="http://schemas.microsoft.com/office/drawing/2014/main" id="{234BF391-395B-439C-83D8-F724B275179E}"/>
              </a:ext>
            </a:extLst>
          </p:cNvPr>
          <p:cNvSpPr/>
          <p:nvPr/>
        </p:nvSpPr>
        <p:spPr>
          <a:xfrm>
            <a:off x="3737382" y="4478586"/>
            <a:ext cx="3511143" cy="1981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D6A6F2A8-2D62-40D8-A874-75A790F7CFEF}"/>
              </a:ext>
            </a:extLst>
          </p:cNvPr>
          <p:cNvSpPr/>
          <p:nvPr/>
        </p:nvSpPr>
        <p:spPr>
          <a:xfrm>
            <a:off x="6985219" y="5369283"/>
            <a:ext cx="2113233" cy="725378"/>
          </a:xfrm>
          <a:prstGeom prst="wedgeRoundRectCallout">
            <a:avLst>
              <a:gd name="adj1" fmla="val -39033"/>
              <a:gd name="adj2" fmla="val -722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管理サーバ</a:t>
            </a:r>
            <a:endParaRPr kumimoji="1" lang="en-US" altLang="ja-JP" sz="2400" dirty="0"/>
          </a:p>
        </p:txBody>
      </p:sp>
    </p:spTree>
    <p:extLst>
      <p:ext uri="{BB962C8B-B14F-4D97-AF65-F5344CB8AC3E}">
        <p14:creationId xmlns:p14="http://schemas.microsoft.com/office/powerpoint/2010/main" val="297052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非常に高い精度で生成された説明">
            <a:extLst>
              <a:ext uri="{FF2B5EF4-FFF2-40B4-BE49-F238E27FC236}">
                <a16:creationId xmlns:a16="http://schemas.microsoft.com/office/drawing/2014/main" id="{773AE463-365D-423A-AD7B-A570BD7956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00" t="6492" r="21200" b="5831"/>
          <a:stretch/>
        </p:blipFill>
        <p:spPr>
          <a:xfrm>
            <a:off x="1818939" y="2232409"/>
            <a:ext cx="5227295" cy="4466786"/>
          </a:xfrm>
          <a:prstGeom prst="rect">
            <a:avLst/>
          </a:prstGeom>
        </p:spPr>
      </p:pic>
      <p:sp>
        <p:nvSpPr>
          <p:cNvPr id="2" name="タイトル 1">
            <a:extLst>
              <a:ext uri="{FF2B5EF4-FFF2-40B4-BE49-F238E27FC236}">
                <a16:creationId xmlns:a16="http://schemas.microsoft.com/office/drawing/2014/main" id="{E6133637-27BD-4E14-8A34-7089C63115E0}"/>
              </a:ext>
            </a:extLst>
          </p:cNvPr>
          <p:cNvSpPr>
            <a:spLocks noGrp="1"/>
          </p:cNvSpPr>
          <p:nvPr>
            <p:ph type="title"/>
          </p:nvPr>
        </p:nvSpPr>
        <p:spPr/>
        <p:txBody>
          <a:bodyPr/>
          <a:lstStyle/>
          <a:p>
            <a:r>
              <a:rPr kumimoji="1" lang="ja-JP" altLang="en-US" dirty="0"/>
              <a:t>総合テスト</a:t>
            </a:r>
          </a:p>
        </p:txBody>
      </p:sp>
      <p:sp>
        <p:nvSpPr>
          <p:cNvPr id="4" name="スライド番号プレースホルダー 3">
            <a:extLst>
              <a:ext uri="{FF2B5EF4-FFF2-40B4-BE49-F238E27FC236}">
                <a16:creationId xmlns:a16="http://schemas.microsoft.com/office/drawing/2014/main" id="{02D9BC0F-0E7E-4B0B-AB53-1D0C244F9DAE}"/>
              </a:ext>
            </a:extLst>
          </p:cNvPr>
          <p:cNvSpPr>
            <a:spLocks noGrp="1"/>
          </p:cNvSpPr>
          <p:nvPr>
            <p:ph type="sldNum" sz="quarter" idx="12"/>
          </p:nvPr>
        </p:nvSpPr>
        <p:spPr/>
        <p:txBody>
          <a:bodyPr/>
          <a:lstStyle/>
          <a:p>
            <a:fld id="{F5A25BB8-591D-4E4E-A0AC-FD69489EAA0F}" type="slidenum">
              <a:rPr kumimoji="1" lang="ja-JP" altLang="en-US" smtClean="0"/>
              <a:pPr/>
              <a:t>14</a:t>
            </a:fld>
            <a:endParaRPr kumimoji="1" lang="ja-JP" altLang="en-US"/>
          </a:p>
        </p:txBody>
      </p:sp>
      <p:sp>
        <p:nvSpPr>
          <p:cNvPr id="6" name="テキスト ボックス 5">
            <a:extLst>
              <a:ext uri="{FF2B5EF4-FFF2-40B4-BE49-F238E27FC236}">
                <a16:creationId xmlns:a16="http://schemas.microsoft.com/office/drawing/2014/main" id="{1F305460-40DE-4569-9CEA-877DCAF16C54}"/>
              </a:ext>
            </a:extLst>
          </p:cNvPr>
          <p:cNvSpPr txBox="1"/>
          <p:nvPr/>
        </p:nvSpPr>
        <p:spPr>
          <a:xfrm>
            <a:off x="822960" y="1863077"/>
            <a:ext cx="6502101" cy="369332"/>
          </a:xfrm>
          <a:prstGeom prst="rect">
            <a:avLst/>
          </a:prstGeom>
          <a:noFill/>
        </p:spPr>
        <p:txBody>
          <a:bodyPr wrap="none" rtlCol="0">
            <a:spAutoFit/>
          </a:bodyPr>
          <a:lstStyle/>
          <a:p>
            <a:r>
              <a:rPr kumimoji="1" lang="ja-JP" altLang="en-US" dirty="0"/>
              <a:t>架空の利用者、宅配業者を想定して要求を満足しているかを確認</a:t>
            </a:r>
          </a:p>
        </p:txBody>
      </p:sp>
      <p:sp>
        <p:nvSpPr>
          <p:cNvPr id="7" name="テキスト ボックス 6">
            <a:extLst>
              <a:ext uri="{FF2B5EF4-FFF2-40B4-BE49-F238E27FC236}">
                <a16:creationId xmlns:a16="http://schemas.microsoft.com/office/drawing/2014/main" id="{1EA79C01-01E5-4168-9554-9492C8BDEF61}"/>
              </a:ext>
            </a:extLst>
          </p:cNvPr>
          <p:cNvSpPr txBox="1"/>
          <p:nvPr/>
        </p:nvSpPr>
        <p:spPr>
          <a:xfrm>
            <a:off x="6710537" y="3033282"/>
            <a:ext cx="1656223" cy="584775"/>
          </a:xfrm>
          <a:prstGeom prst="rect">
            <a:avLst/>
          </a:prstGeom>
          <a:noFill/>
        </p:spPr>
        <p:txBody>
          <a:bodyPr wrap="none" rtlCol="0">
            <a:spAutoFit/>
          </a:bodyPr>
          <a:lstStyle/>
          <a:p>
            <a:r>
              <a:rPr kumimoji="1" lang="ja-JP" altLang="en-US" sz="1600" dirty="0"/>
              <a:t>ボックスナンバー</a:t>
            </a:r>
            <a:endParaRPr kumimoji="1" lang="en-US" altLang="ja-JP" sz="1600" dirty="0"/>
          </a:p>
          <a:p>
            <a:r>
              <a:rPr kumimoji="1" lang="ja-JP" altLang="en-US" sz="1600" dirty="0"/>
              <a:t>シリアルコード</a:t>
            </a:r>
          </a:p>
        </p:txBody>
      </p:sp>
      <p:sp>
        <p:nvSpPr>
          <p:cNvPr id="8" name="正方形/長方形 7">
            <a:extLst>
              <a:ext uri="{FF2B5EF4-FFF2-40B4-BE49-F238E27FC236}">
                <a16:creationId xmlns:a16="http://schemas.microsoft.com/office/drawing/2014/main" id="{C47A941F-10B1-4736-89CF-CDD6A7FF1C88}"/>
              </a:ext>
            </a:extLst>
          </p:cNvPr>
          <p:cNvSpPr/>
          <p:nvPr/>
        </p:nvSpPr>
        <p:spPr>
          <a:xfrm>
            <a:off x="6750137" y="3048000"/>
            <a:ext cx="1531303" cy="555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30E5EBA-9187-49B2-96FA-046961228518}"/>
              </a:ext>
            </a:extLst>
          </p:cNvPr>
          <p:cNvSpPr txBox="1"/>
          <p:nvPr/>
        </p:nvSpPr>
        <p:spPr>
          <a:xfrm>
            <a:off x="872649" y="5413671"/>
            <a:ext cx="1414170" cy="584775"/>
          </a:xfrm>
          <a:prstGeom prst="rect">
            <a:avLst/>
          </a:prstGeom>
          <a:noFill/>
        </p:spPr>
        <p:txBody>
          <a:bodyPr wrap="none" rtlCol="0">
            <a:spAutoFit/>
          </a:bodyPr>
          <a:lstStyle/>
          <a:p>
            <a:r>
              <a:rPr kumimoji="1" lang="ja-JP" altLang="en-US" sz="1600" dirty="0"/>
              <a:t>アクセスコード</a:t>
            </a:r>
            <a:endParaRPr kumimoji="1" lang="en-US" altLang="ja-JP" sz="1600" dirty="0"/>
          </a:p>
          <a:p>
            <a:r>
              <a:rPr kumimoji="1" lang="ja-JP" altLang="en-US" sz="1600" dirty="0"/>
              <a:t>伝票番号</a:t>
            </a:r>
          </a:p>
        </p:txBody>
      </p:sp>
      <p:sp>
        <p:nvSpPr>
          <p:cNvPr id="10" name="正方形/長方形 9">
            <a:extLst>
              <a:ext uri="{FF2B5EF4-FFF2-40B4-BE49-F238E27FC236}">
                <a16:creationId xmlns:a16="http://schemas.microsoft.com/office/drawing/2014/main" id="{96F98AC4-F406-4B44-9C32-BA2415DB4852}"/>
              </a:ext>
            </a:extLst>
          </p:cNvPr>
          <p:cNvSpPr/>
          <p:nvPr/>
        </p:nvSpPr>
        <p:spPr>
          <a:xfrm>
            <a:off x="872649" y="5443105"/>
            <a:ext cx="1334925" cy="555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25B78BB-3C12-4C25-AB43-E79D192EB8DA}"/>
              </a:ext>
            </a:extLst>
          </p:cNvPr>
          <p:cNvSpPr txBox="1"/>
          <p:nvPr/>
        </p:nvSpPr>
        <p:spPr>
          <a:xfrm>
            <a:off x="596489" y="3127692"/>
            <a:ext cx="1686680" cy="338554"/>
          </a:xfrm>
          <a:prstGeom prst="rect">
            <a:avLst/>
          </a:prstGeom>
          <a:noFill/>
        </p:spPr>
        <p:txBody>
          <a:bodyPr wrap="none" rtlCol="0">
            <a:spAutoFit/>
          </a:bodyPr>
          <a:lstStyle/>
          <a:p>
            <a:r>
              <a:rPr kumimoji="1" lang="ja-JP" altLang="en-US" sz="1600" dirty="0"/>
              <a:t>シリアルナンバー</a:t>
            </a:r>
          </a:p>
        </p:txBody>
      </p:sp>
      <p:sp>
        <p:nvSpPr>
          <p:cNvPr id="12" name="正方形/長方形 11">
            <a:extLst>
              <a:ext uri="{FF2B5EF4-FFF2-40B4-BE49-F238E27FC236}">
                <a16:creationId xmlns:a16="http://schemas.microsoft.com/office/drawing/2014/main" id="{091244E4-0893-4AFB-A7E9-DA5774F78405}"/>
              </a:ext>
            </a:extLst>
          </p:cNvPr>
          <p:cNvSpPr/>
          <p:nvPr/>
        </p:nvSpPr>
        <p:spPr>
          <a:xfrm>
            <a:off x="636801" y="3113340"/>
            <a:ext cx="1606056" cy="424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338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r>
              <a:rPr lang="en-US" altLang="ja-JP" dirty="0"/>
              <a:t>V</a:t>
            </a:r>
            <a:r>
              <a:rPr lang="ja-JP" altLang="en-US" dirty="0"/>
              <a:t>字モデルに従ったグループ開発を行うことで宅配ボックスシステムを実現</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5A25BB8-591D-4E4E-A0AC-FD69489EAA0F}" type="slidenum">
              <a:rPr kumimoji="1" lang="ja-JP" altLang="en-US" smtClean="0"/>
              <a:pPr/>
              <a:t>15</a:t>
            </a:fld>
            <a:endParaRPr kumimoji="1" lang="ja-JP" altLang="en-US"/>
          </a:p>
        </p:txBody>
      </p:sp>
      <p:pic>
        <p:nvPicPr>
          <p:cNvPr id="25" name="図 24"/>
          <p:cNvPicPr>
            <a:picLocks noChangeAspect="1"/>
          </p:cNvPicPr>
          <p:nvPr/>
        </p:nvPicPr>
        <p:blipFill>
          <a:blip r:embed="rId3"/>
          <a:stretch>
            <a:fillRect/>
          </a:stretch>
        </p:blipFill>
        <p:spPr>
          <a:xfrm>
            <a:off x="6378493" y="2328053"/>
            <a:ext cx="2636959" cy="1656356"/>
          </a:xfrm>
          <a:prstGeom prst="rect">
            <a:avLst/>
          </a:prstGeom>
        </p:spPr>
      </p:pic>
      <p:pic>
        <p:nvPicPr>
          <p:cNvPr id="26" name="図 25"/>
          <p:cNvPicPr>
            <a:picLocks noChangeAspect="1"/>
          </p:cNvPicPr>
          <p:nvPr/>
        </p:nvPicPr>
        <p:blipFill>
          <a:blip r:embed="rId4"/>
          <a:stretch>
            <a:fillRect/>
          </a:stretch>
        </p:blipFill>
        <p:spPr>
          <a:xfrm>
            <a:off x="174267" y="3008863"/>
            <a:ext cx="6684458" cy="3155577"/>
          </a:xfrm>
          <a:prstGeom prst="rect">
            <a:avLst/>
          </a:prstGeom>
        </p:spPr>
      </p:pic>
    </p:spTree>
    <p:extLst>
      <p:ext uri="{BB962C8B-B14F-4D97-AF65-F5344CB8AC3E}">
        <p14:creationId xmlns:p14="http://schemas.microsoft.com/office/powerpoint/2010/main" val="2654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B3AA7-5C78-4A87-8C96-1DEF8E8CE522}"/>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D2A560AD-E76D-4C57-BCFE-C7E99D67DE85}"/>
              </a:ext>
            </a:extLst>
          </p:cNvPr>
          <p:cNvSpPr>
            <a:spLocks noGrp="1"/>
          </p:cNvSpPr>
          <p:nvPr>
            <p:ph idx="1"/>
          </p:nvPr>
        </p:nvSpPr>
        <p:spPr>
          <a:xfrm>
            <a:off x="822959" y="1845733"/>
            <a:ext cx="7586404" cy="4172681"/>
          </a:xfrm>
        </p:spPr>
        <p:txBody>
          <a:bodyPr>
            <a:normAutofit/>
          </a:bodyPr>
          <a:lstStyle/>
          <a:p>
            <a:pPr marL="0" indent="0">
              <a:buNone/>
            </a:pPr>
            <a:r>
              <a:rPr kumimoji="1" lang="ja-JP" altLang="en-US" dirty="0"/>
              <a:t> サウンドコード技術を</a:t>
            </a:r>
            <a:r>
              <a:rPr kumimoji="1" lang="en-US" altLang="ja-JP" dirty="0"/>
              <a:t>IOT</a:t>
            </a:r>
            <a:r>
              <a:rPr kumimoji="1" lang="ja-JP" altLang="en-US" dirty="0"/>
              <a:t>セキュリティシステムに利用する利点と問題点</a:t>
            </a:r>
            <a:endParaRPr lang="en-US" altLang="ja-JP" dirty="0"/>
          </a:p>
          <a:p>
            <a:endParaRPr lang="en-US" altLang="ja-JP" dirty="0"/>
          </a:p>
          <a:p>
            <a:r>
              <a:rPr lang="ja-JP" altLang="en-US" dirty="0"/>
              <a:t>★</a:t>
            </a:r>
            <a:r>
              <a:rPr kumimoji="1" lang="ja-JP" altLang="en-US" dirty="0"/>
              <a:t>利点</a:t>
            </a:r>
            <a:endParaRPr kumimoji="1" lang="en-US" altLang="ja-JP" dirty="0"/>
          </a:p>
          <a:p>
            <a:r>
              <a:rPr kumimoji="1" lang="ja-JP" altLang="en-US" dirty="0"/>
              <a:t>簡易なスピーカとマイクのみで実装可能、鍵の生成が容易</a:t>
            </a:r>
            <a:r>
              <a:rPr kumimoji="1" lang="ja-JP" altLang="en-US" dirty="0">
                <a:solidFill>
                  <a:schemeClr val="tx1"/>
                </a:solidFill>
              </a:rPr>
              <a:t>→</a:t>
            </a:r>
            <a:r>
              <a:rPr kumimoji="1" lang="ja-JP" altLang="en-US" dirty="0">
                <a:solidFill>
                  <a:srgbClr val="FF0000"/>
                </a:solidFill>
              </a:rPr>
              <a:t>コスト低</a:t>
            </a:r>
            <a:endParaRPr kumimoji="1" lang="en-US" altLang="ja-JP" dirty="0">
              <a:solidFill>
                <a:srgbClr val="FF0000"/>
              </a:solidFill>
            </a:endParaRPr>
          </a:p>
          <a:p>
            <a:r>
              <a:rPr lang="ja-JP" altLang="en-US" dirty="0"/>
              <a:t>聞こえない音による通信が可能→</a:t>
            </a:r>
            <a:r>
              <a:rPr lang="ja-JP" altLang="en-US" dirty="0">
                <a:solidFill>
                  <a:srgbClr val="FF0000"/>
                </a:solidFill>
              </a:rPr>
              <a:t>機密性高</a:t>
            </a:r>
            <a:endParaRPr kumimoji="1" lang="en-US" altLang="ja-JP" dirty="0">
              <a:solidFill>
                <a:srgbClr val="FF0000"/>
              </a:solidFill>
            </a:endParaRPr>
          </a:p>
          <a:p>
            <a:r>
              <a:rPr lang="ja-JP" altLang="en-US" dirty="0"/>
              <a:t>★</a:t>
            </a:r>
            <a:r>
              <a:rPr kumimoji="1" lang="ja-JP" altLang="en-US" dirty="0"/>
              <a:t>問題点</a:t>
            </a:r>
            <a:endParaRPr kumimoji="1" lang="en-US" altLang="ja-JP" dirty="0"/>
          </a:p>
          <a:p>
            <a:r>
              <a:rPr lang="ja-JP" altLang="en-US" dirty="0"/>
              <a:t>現在の通信方式のみではシステムの一部の機能が実現不可能</a:t>
            </a:r>
            <a:endParaRPr lang="en-US" altLang="ja-JP" dirty="0"/>
          </a:p>
          <a:p>
            <a:r>
              <a:rPr kumimoji="1" lang="ja-JP" altLang="en-US" dirty="0">
                <a:solidFill>
                  <a:srgbClr val="FF0000"/>
                </a:solidFill>
              </a:rPr>
              <a:t>→サウンドコードの新たな通信プロトコルの開発が必要</a:t>
            </a:r>
          </a:p>
        </p:txBody>
      </p:sp>
      <p:sp>
        <p:nvSpPr>
          <p:cNvPr id="4" name="スライド番号プレースホルダー 3">
            <a:extLst>
              <a:ext uri="{FF2B5EF4-FFF2-40B4-BE49-F238E27FC236}">
                <a16:creationId xmlns:a16="http://schemas.microsoft.com/office/drawing/2014/main" id="{64500410-174F-41D8-BBAD-7DE65B0C59FD}"/>
              </a:ext>
            </a:extLst>
          </p:cNvPr>
          <p:cNvSpPr>
            <a:spLocks noGrp="1"/>
          </p:cNvSpPr>
          <p:nvPr>
            <p:ph type="sldNum" sz="quarter" idx="12"/>
          </p:nvPr>
        </p:nvSpPr>
        <p:spPr/>
        <p:txBody>
          <a:bodyPr/>
          <a:lstStyle/>
          <a:p>
            <a:fld id="{F5A25BB8-591D-4E4E-A0AC-FD69489EAA0F}" type="slidenum">
              <a:rPr kumimoji="1" lang="ja-JP" altLang="en-US" smtClean="0"/>
              <a:pPr/>
              <a:t>16</a:t>
            </a:fld>
            <a:endParaRPr kumimoji="1" lang="ja-JP" altLang="en-US"/>
          </a:p>
        </p:txBody>
      </p:sp>
    </p:spTree>
    <p:extLst>
      <p:ext uri="{BB962C8B-B14F-4D97-AF65-F5344CB8AC3E}">
        <p14:creationId xmlns:p14="http://schemas.microsoft.com/office/powerpoint/2010/main" val="271669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7546C-6396-46A1-BFE0-36D05C53208B}"/>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BF500F4B-1CFD-4DCC-9D36-4527B424900B}"/>
              </a:ext>
            </a:extLst>
          </p:cNvPr>
          <p:cNvSpPr>
            <a:spLocks noGrp="1"/>
          </p:cNvSpPr>
          <p:nvPr>
            <p:ph idx="1"/>
          </p:nvPr>
        </p:nvSpPr>
        <p:spPr/>
        <p:txBody>
          <a:bodyPr>
            <a:normAutofit lnSpcReduction="10000"/>
          </a:bodyPr>
          <a:lstStyle/>
          <a:p>
            <a:r>
              <a:rPr kumimoji="1" lang="ja-JP" altLang="en-US" dirty="0"/>
              <a:t>サウンドコード技術を利用した</a:t>
            </a:r>
            <a:r>
              <a:rPr kumimoji="1" lang="en-US" altLang="ja-JP" dirty="0"/>
              <a:t>IOT</a:t>
            </a:r>
            <a:r>
              <a:rPr kumimoji="1" lang="ja-JP" altLang="en-US" dirty="0"/>
              <a:t>セキュリティシステムの応用開発</a:t>
            </a:r>
            <a:endParaRPr kumimoji="1" lang="en-US" altLang="ja-JP" dirty="0"/>
          </a:p>
          <a:p>
            <a:r>
              <a:rPr kumimoji="1" lang="ja-JP" altLang="en-US" dirty="0"/>
              <a:t>および評価</a:t>
            </a:r>
            <a:endParaRPr lang="en-US" altLang="ja-JP" dirty="0"/>
          </a:p>
          <a:p>
            <a:r>
              <a:rPr lang="ja-JP" altLang="en-US" dirty="0"/>
              <a:t>　　　</a:t>
            </a:r>
            <a:r>
              <a:rPr lang="ja-JP" altLang="en-US" sz="3000" dirty="0"/>
              <a:t>↓</a:t>
            </a:r>
            <a:endParaRPr lang="en-US" altLang="ja-JP" sz="3000" dirty="0"/>
          </a:p>
          <a:p>
            <a:r>
              <a:rPr lang="ja-JP" altLang="en-US" dirty="0"/>
              <a:t>セキュリティシステムにサウンドコード技術を利用する</a:t>
            </a:r>
            <a:r>
              <a:rPr lang="ja-JP" altLang="en-US" dirty="0">
                <a:solidFill>
                  <a:srgbClr val="FF0000"/>
                </a:solidFill>
              </a:rPr>
              <a:t>利点</a:t>
            </a:r>
            <a:r>
              <a:rPr lang="ja-JP" altLang="en-US" dirty="0"/>
              <a:t>や</a:t>
            </a:r>
            <a:endParaRPr lang="en-US" altLang="ja-JP" dirty="0"/>
          </a:p>
          <a:p>
            <a:r>
              <a:rPr lang="ja-JP" altLang="en-US" dirty="0">
                <a:solidFill>
                  <a:srgbClr val="FF0000"/>
                </a:solidFill>
              </a:rPr>
              <a:t>問題点</a:t>
            </a:r>
            <a:r>
              <a:rPr lang="ja-JP" altLang="en-US" dirty="0">
                <a:solidFill>
                  <a:schemeClr val="tx1"/>
                </a:solidFill>
              </a:rPr>
              <a:t>を明確化</a:t>
            </a:r>
            <a:endParaRPr lang="en-US" altLang="ja-JP" dirty="0">
              <a:solidFill>
                <a:schemeClr val="tx1"/>
              </a:solidFill>
            </a:endParaRPr>
          </a:p>
          <a:p>
            <a:endParaRPr kumimoji="1" lang="en-US" altLang="ja-JP" dirty="0"/>
          </a:p>
          <a:p>
            <a:r>
              <a:rPr kumimoji="1" lang="ja-JP" altLang="en-US" dirty="0"/>
              <a:t>★応用例として</a:t>
            </a:r>
            <a:r>
              <a:rPr kumimoji="1" lang="ja-JP" altLang="en-US" dirty="0">
                <a:solidFill>
                  <a:schemeClr val="tx1"/>
                </a:solidFill>
              </a:rPr>
              <a:t>賃貸向けの</a:t>
            </a:r>
            <a:r>
              <a:rPr kumimoji="1" lang="ja-JP" altLang="en-US" dirty="0">
                <a:solidFill>
                  <a:srgbClr val="FF0000"/>
                </a:solidFill>
              </a:rPr>
              <a:t>宅配ボックスシステム</a:t>
            </a:r>
            <a:r>
              <a:rPr kumimoji="1" lang="ja-JP" altLang="en-US" dirty="0"/>
              <a:t>を採用</a:t>
            </a:r>
            <a:endParaRPr kumimoji="1" lang="en-US" altLang="ja-JP" dirty="0"/>
          </a:p>
          <a:p>
            <a:r>
              <a:rPr lang="ja-JP" altLang="en-US" dirty="0"/>
              <a:t>　理由</a:t>
            </a:r>
            <a:endParaRPr lang="en-US" altLang="ja-JP" dirty="0"/>
          </a:p>
          <a:p>
            <a:r>
              <a:rPr kumimoji="1" lang="ja-JP" altLang="en-US" dirty="0"/>
              <a:t>・宅配業者の再配達の問題　　　　→</a:t>
            </a:r>
            <a:endParaRPr kumimoji="1" lang="en-US" altLang="ja-JP" dirty="0"/>
          </a:p>
        </p:txBody>
      </p:sp>
      <p:sp>
        <p:nvSpPr>
          <p:cNvPr id="4" name="スライド番号プレースホルダー 3">
            <a:extLst>
              <a:ext uri="{FF2B5EF4-FFF2-40B4-BE49-F238E27FC236}">
                <a16:creationId xmlns:a16="http://schemas.microsoft.com/office/drawing/2014/main" id="{CDF1BBDD-88FE-45F9-AF3C-971404A00EDC}"/>
              </a:ext>
            </a:extLst>
          </p:cNvPr>
          <p:cNvSpPr>
            <a:spLocks noGrp="1"/>
          </p:cNvSpPr>
          <p:nvPr>
            <p:ph type="sldNum" sz="quarter" idx="12"/>
          </p:nvPr>
        </p:nvSpPr>
        <p:spPr/>
        <p:txBody>
          <a:bodyPr/>
          <a:lstStyle/>
          <a:p>
            <a:fld id="{F5A25BB8-591D-4E4E-A0AC-FD69489EAA0F}" type="slidenum">
              <a:rPr kumimoji="1" lang="ja-JP" altLang="en-US" smtClean="0"/>
              <a:pPr/>
              <a:t>17</a:t>
            </a:fld>
            <a:endParaRPr kumimoji="1" lang="ja-JP" altLang="en-US"/>
          </a:p>
        </p:txBody>
      </p:sp>
      <p:sp>
        <p:nvSpPr>
          <p:cNvPr id="7" name="テキスト ボックス 6">
            <a:extLst>
              <a:ext uri="{FF2B5EF4-FFF2-40B4-BE49-F238E27FC236}">
                <a16:creationId xmlns:a16="http://schemas.microsoft.com/office/drawing/2014/main" id="{0ED8105F-C09F-4B57-B84A-33DDF27CC10B}"/>
              </a:ext>
            </a:extLst>
          </p:cNvPr>
          <p:cNvSpPr txBox="1"/>
          <p:nvPr/>
        </p:nvSpPr>
        <p:spPr>
          <a:xfrm>
            <a:off x="5409621" y="5120640"/>
            <a:ext cx="3066417" cy="646331"/>
          </a:xfrm>
          <a:prstGeom prst="rect">
            <a:avLst/>
          </a:prstGeom>
          <a:noFill/>
          <a:ln>
            <a:solidFill>
              <a:srgbClr val="FF0000"/>
            </a:solidFill>
          </a:ln>
        </p:spPr>
        <p:txBody>
          <a:bodyPr wrap="none" rtlCol="0">
            <a:spAutoFit/>
          </a:bodyPr>
          <a:lstStyle/>
          <a:p>
            <a:r>
              <a:rPr lang="ja-JP" altLang="en-US" dirty="0"/>
              <a:t>・</a:t>
            </a:r>
            <a:r>
              <a:rPr lang="en-US" altLang="ja-JP" dirty="0"/>
              <a:t>418,271</a:t>
            </a:r>
            <a:r>
              <a:rPr lang="ja-JP" altLang="en-US" dirty="0"/>
              <a:t> </a:t>
            </a:r>
            <a:r>
              <a:rPr lang="en-US" altLang="ja-JP" dirty="0"/>
              <a:t>t-CO2 </a:t>
            </a:r>
            <a:r>
              <a:rPr lang="ja-JP" altLang="en-US" dirty="0"/>
              <a:t>が年間で発生</a:t>
            </a:r>
            <a:endParaRPr lang="en-US" altLang="ja-JP" dirty="0"/>
          </a:p>
          <a:p>
            <a:r>
              <a:rPr lang="ja-JP" altLang="en-US" dirty="0"/>
              <a:t>・年間</a:t>
            </a:r>
            <a:r>
              <a:rPr lang="en-US" altLang="ja-JP" dirty="0"/>
              <a:t>9</a:t>
            </a:r>
            <a:r>
              <a:rPr lang="ja-JP" altLang="en-US" dirty="0"/>
              <a:t>万人の労働力が浪費</a:t>
            </a:r>
            <a:endParaRPr kumimoji="1" lang="ja-JP" altLang="en-US" dirty="0"/>
          </a:p>
        </p:txBody>
      </p:sp>
      <p:sp>
        <p:nvSpPr>
          <p:cNvPr id="8" name="テキスト ボックス 7">
            <a:extLst>
              <a:ext uri="{FF2B5EF4-FFF2-40B4-BE49-F238E27FC236}">
                <a16:creationId xmlns:a16="http://schemas.microsoft.com/office/drawing/2014/main" id="{6856E7A5-3DEC-42DE-952C-6C2423AEFC97}"/>
              </a:ext>
            </a:extLst>
          </p:cNvPr>
          <p:cNvSpPr txBox="1"/>
          <p:nvPr/>
        </p:nvSpPr>
        <p:spPr>
          <a:xfrm>
            <a:off x="5319281" y="5964104"/>
            <a:ext cx="3924472" cy="369332"/>
          </a:xfrm>
          <a:prstGeom prst="rect">
            <a:avLst/>
          </a:prstGeom>
          <a:noFill/>
        </p:spPr>
        <p:txBody>
          <a:bodyPr wrap="none" rtlCol="0">
            <a:spAutoFit/>
          </a:bodyPr>
          <a:lstStyle/>
          <a:p>
            <a:r>
              <a:rPr kumimoji="1" lang="ja-JP" altLang="en-US" dirty="0"/>
              <a:t>＊</a:t>
            </a:r>
            <a:r>
              <a:rPr lang="ja-JP" altLang="en-US" dirty="0"/>
              <a:t>平成</a:t>
            </a:r>
            <a:r>
              <a:rPr lang="en-US" altLang="ja-JP" dirty="0"/>
              <a:t>27</a:t>
            </a:r>
            <a:r>
              <a:rPr lang="ja-JP" altLang="en-US" dirty="0"/>
              <a:t>年</a:t>
            </a:r>
            <a:r>
              <a:rPr lang="en-US" altLang="ja-JP" dirty="0"/>
              <a:t>8</a:t>
            </a:r>
            <a:r>
              <a:rPr lang="ja-JP" altLang="en-US" dirty="0"/>
              <a:t>月</a:t>
            </a:r>
            <a:r>
              <a:rPr lang="en-US" altLang="ja-JP" dirty="0"/>
              <a:t>25</a:t>
            </a:r>
            <a:r>
              <a:rPr lang="ja-JP" altLang="en-US" dirty="0"/>
              <a:t>日　国土交通省発表</a:t>
            </a:r>
            <a:endParaRPr lang="en-US" altLang="ja-JP" dirty="0"/>
          </a:p>
        </p:txBody>
      </p:sp>
    </p:spTree>
    <p:extLst>
      <p:ext uri="{BB962C8B-B14F-4D97-AF65-F5344CB8AC3E}">
        <p14:creationId xmlns:p14="http://schemas.microsoft.com/office/powerpoint/2010/main" val="21835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7763C-6170-43B5-87C7-C4F95E28CE0A}"/>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BD135BD-73FC-4D65-B824-8B3ECB6201B5}"/>
              </a:ext>
            </a:extLst>
          </p:cNvPr>
          <p:cNvSpPr>
            <a:spLocks noGrp="1"/>
          </p:cNvSpPr>
          <p:nvPr>
            <p:ph idx="1"/>
          </p:nvPr>
        </p:nvSpPr>
        <p:spPr/>
        <p:txBody>
          <a:bodyPr>
            <a:normAutofit fontScale="92500" lnSpcReduction="10000"/>
          </a:bodyPr>
          <a:lstStyle/>
          <a:p>
            <a:pPr marL="0" indent="0">
              <a:buNone/>
            </a:pPr>
            <a:r>
              <a:rPr kumimoji="1" lang="ja-JP" altLang="en-US" dirty="0"/>
              <a:t>　</a:t>
            </a:r>
            <a:r>
              <a:rPr lang="ja-JP" altLang="en-US" sz="2400" dirty="0"/>
              <a:t>宅配業者の再配達により大きな社会的損失が発生</a:t>
            </a:r>
            <a:endParaRPr lang="en-US" altLang="ja-JP" sz="2400" dirty="0"/>
          </a:p>
          <a:p>
            <a:r>
              <a:rPr lang="ja-JP" altLang="en-US" sz="2400" dirty="0"/>
              <a:t>・再配達による</a:t>
            </a:r>
            <a:r>
              <a:rPr lang="en-US" altLang="ja-JP" sz="2400" dirty="0">
                <a:solidFill>
                  <a:srgbClr val="FF0000"/>
                </a:solidFill>
              </a:rPr>
              <a:t>CO2</a:t>
            </a:r>
            <a:r>
              <a:rPr lang="ja-JP" altLang="en-US" sz="2400" dirty="0">
                <a:solidFill>
                  <a:srgbClr val="FF0000"/>
                </a:solidFill>
              </a:rPr>
              <a:t>排出量</a:t>
            </a:r>
            <a:r>
              <a:rPr lang="ja-JP" altLang="en-US" sz="2400" dirty="0"/>
              <a:t>への影響</a:t>
            </a:r>
            <a:endParaRPr lang="en-US" altLang="ja-JP" sz="2400" dirty="0"/>
          </a:p>
          <a:p>
            <a:pPr marL="0" indent="0">
              <a:buNone/>
            </a:pPr>
            <a:r>
              <a:rPr lang="ja-JP" altLang="en-US" sz="2400" dirty="0"/>
              <a:t>　　　　</a:t>
            </a:r>
            <a:r>
              <a:rPr lang="en-US" altLang="ja-JP" sz="2400" dirty="0"/>
              <a:t>418,271</a:t>
            </a:r>
            <a:r>
              <a:rPr lang="ja-JP" altLang="en-US" sz="2400" dirty="0"/>
              <a:t> </a:t>
            </a:r>
            <a:r>
              <a:rPr lang="en-US" altLang="ja-JP" sz="2400" dirty="0"/>
              <a:t>t-CO2 </a:t>
            </a:r>
            <a:r>
              <a:rPr lang="ja-JP" altLang="en-US" sz="2400" dirty="0"/>
              <a:t>が年間で発生</a:t>
            </a:r>
            <a:endParaRPr lang="en-US" altLang="ja-JP" sz="2400" dirty="0"/>
          </a:p>
          <a:p>
            <a:pPr marL="0" indent="0">
              <a:buNone/>
            </a:pPr>
            <a:r>
              <a:rPr lang="ja-JP" altLang="en-US" sz="2400" dirty="0"/>
              <a:t>　　　　→スギの木 約</a:t>
            </a:r>
            <a:r>
              <a:rPr lang="en-US" altLang="ja-JP" sz="2400" dirty="0"/>
              <a:t>1</a:t>
            </a:r>
            <a:r>
              <a:rPr lang="ja-JP" altLang="en-US" sz="2400" dirty="0"/>
              <a:t>億</a:t>
            </a:r>
            <a:r>
              <a:rPr lang="en-US" altLang="ja-JP" sz="2400" dirty="0"/>
              <a:t>7,400</a:t>
            </a:r>
            <a:r>
              <a:rPr lang="ja-JP" altLang="en-US" sz="2400" dirty="0"/>
              <a:t>万本の年間</a:t>
            </a:r>
            <a:r>
              <a:rPr lang="en-US" altLang="ja-JP" sz="2400" dirty="0"/>
              <a:t>CO2</a:t>
            </a:r>
            <a:r>
              <a:rPr lang="ja-JP" altLang="en-US" sz="2400" dirty="0"/>
              <a:t>吸収量に</a:t>
            </a:r>
            <a:endParaRPr lang="en-US" altLang="ja-JP" sz="2400" dirty="0"/>
          </a:p>
          <a:p>
            <a:pPr marL="0" indent="0">
              <a:buNone/>
            </a:pPr>
            <a:r>
              <a:rPr lang="ja-JP" altLang="en-US" sz="2400" dirty="0"/>
              <a:t>　　　　　 相当</a:t>
            </a:r>
            <a:endParaRPr lang="en-US" altLang="ja-JP" sz="2400" dirty="0"/>
          </a:p>
          <a:p>
            <a:r>
              <a:rPr lang="ja-JP" altLang="en-US" sz="2400" dirty="0"/>
              <a:t>・再配達による</a:t>
            </a:r>
            <a:r>
              <a:rPr lang="ja-JP" altLang="en-US" sz="2400" dirty="0">
                <a:solidFill>
                  <a:srgbClr val="FF0000"/>
                </a:solidFill>
              </a:rPr>
              <a:t>労働生産性</a:t>
            </a:r>
            <a:r>
              <a:rPr lang="ja-JP" altLang="en-US" sz="2400" dirty="0"/>
              <a:t>への影響</a:t>
            </a:r>
            <a:endParaRPr lang="en-US" altLang="ja-JP" sz="2400" dirty="0"/>
          </a:p>
          <a:p>
            <a:r>
              <a:rPr lang="ja-JP" altLang="en-US" sz="2400" dirty="0"/>
              <a:t>          </a:t>
            </a:r>
            <a:r>
              <a:rPr lang="en-US" altLang="ja-JP" sz="2400" dirty="0"/>
              <a:t>1</a:t>
            </a:r>
            <a:r>
              <a:rPr lang="ja-JP" altLang="en-US" sz="2400" dirty="0"/>
              <a:t>年間で約</a:t>
            </a:r>
            <a:r>
              <a:rPr lang="en-US" altLang="ja-JP" sz="2400" dirty="0"/>
              <a:t>1.8</a:t>
            </a:r>
            <a:r>
              <a:rPr lang="ja-JP" altLang="en-US" sz="2400" dirty="0"/>
              <a:t>億時間が不在配達に浪費</a:t>
            </a:r>
            <a:endParaRPr lang="en-US" altLang="ja-JP" sz="2400" dirty="0"/>
          </a:p>
          <a:p>
            <a:r>
              <a:rPr lang="ja-JP" altLang="en-US" sz="2400" dirty="0"/>
              <a:t>　　　 →</a:t>
            </a:r>
            <a:r>
              <a:rPr lang="en-US" altLang="ja-JP" sz="2400" dirty="0"/>
              <a:t>1</a:t>
            </a:r>
            <a:r>
              <a:rPr lang="ja-JP" altLang="en-US" sz="2400" dirty="0"/>
              <a:t>日</a:t>
            </a:r>
            <a:r>
              <a:rPr lang="en-US" altLang="ja-JP" sz="2400" dirty="0"/>
              <a:t>8</a:t>
            </a:r>
            <a:r>
              <a:rPr lang="ja-JP" altLang="en-US" sz="2400" dirty="0"/>
              <a:t>時間、年間</a:t>
            </a:r>
            <a:r>
              <a:rPr lang="en-US" altLang="ja-JP" sz="2400" dirty="0"/>
              <a:t>250</a:t>
            </a:r>
            <a:r>
              <a:rPr lang="ja-JP" altLang="en-US" sz="2400" dirty="0"/>
              <a:t>日勤務とした場合の　　　　　　　　　</a:t>
            </a:r>
            <a:endParaRPr lang="en-US" altLang="ja-JP" sz="2400" dirty="0"/>
          </a:p>
          <a:p>
            <a:r>
              <a:rPr lang="ja-JP" altLang="en-US" sz="2400" dirty="0"/>
              <a:t>　　　　  年間</a:t>
            </a:r>
            <a:r>
              <a:rPr lang="en-US" altLang="ja-JP" sz="2400" dirty="0"/>
              <a:t>9</a:t>
            </a:r>
            <a:r>
              <a:rPr lang="ja-JP" altLang="en-US" sz="2400" dirty="0"/>
              <a:t>万人の労働力に相当</a:t>
            </a:r>
            <a:endParaRPr lang="en-US" altLang="ja-JP" sz="2400" dirty="0"/>
          </a:p>
        </p:txBody>
      </p:sp>
      <p:sp>
        <p:nvSpPr>
          <p:cNvPr id="4" name="テキスト ボックス 3">
            <a:extLst>
              <a:ext uri="{FF2B5EF4-FFF2-40B4-BE49-F238E27FC236}">
                <a16:creationId xmlns:a16="http://schemas.microsoft.com/office/drawing/2014/main" id="{38F56A4A-51E4-4BAA-8518-8D218B00DF7E}"/>
              </a:ext>
            </a:extLst>
          </p:cNvPr>
          <p:cNvSpPr txBox="1"/>
          <p:nvPr/>
        </p:nvSpPr>
        <p:spPr>
          <a:xfrm>
            <a:off x="4990685" y="5925217"/>
            <a:ext cx="3924472" cy="369332"/>
          </a:xfrm>
          <a:prstGeom prst="rect">
            <a:avLst/>
          </a:prstGeom>
          <a:noFill/>
        </p:spPr>
        <p:txBody>
          <a:bodyPr wrap="none" rtlCol="0">
            <a:spAutoFit/>
          </a:bodyPr>
          <a:lstStyle/>
          <a:p>
            <a:r>
              <a:rPr kumimoji="1" lang="ja-JP" altLang="en-US" dirty="0"/>
              <a:t>＊</a:t>
            </a:r>
            <a:r>
              <a:rPr lang="ja-JP" altLang="en-US" dirty="0"/>
              <a:t>平成</a:t>
            </a:r>
            <a:r>
              <a:rPr lang="en-US" altLang="ja-JP" dirty="0"/>
              <a:t>27</a:t>
            </a:r>
            <a:r>
              <a:rPr lang="ja-JP" altLang="en-US" dirty="0"/>
              <a:t>年</a:t>
            </a:r>
            <a:r>
              <a:rPr lang="en-US" altLang="ja-JP" dirty="0"/>
              <a:t>8</a:t>
            </a:r>
            <a:r>
              <a:rPr lang="ja-JP" altLang="en-US" dirty="0"/>
              <a:t>月</a:t>
            </a:r>
            <a:r>
              <a:rPr lang="en-US" altLang="ja-JP" dirty="0"/>
              <a:t>25</a:t>
            </a:r>
            <a:r>
              <a:rPr lang="ja-JP" altLang="en-US" dirty="0"/>
              <a:t>日　国土交通省発表</a:t>
            </a:r>
            <a:endParaRPr lang="en-US" altLang="ja-JP" dirty="0"/>
          </a:p>
        </p:txBody>
      </p:sp>
      <p:sp>
        <p:nvSpPr>
          <p:cNvPr id="5" name="スライド番号プレースホルダー 4">
            <a:extLst>
              <a:ext uri="{FF2B5EF4-FFF2-40B4-BE49-F238E27FC236}">
                <a16:creationId xmlns:a16="http://schemas.microsoft.com/office/drawing/2014/main" id="{C76E6183-94C4-4641-BB6B-9CBD992D8D47}"/>
              </a:ext>
            </a:extLst>
          </p:cNvPr>
          <p:cNvSpPr>
            <a:spLocks noGrp="1"/>
          </p:cNvSpPr>
          <p:nvPr>
            <p:ph type="sldNum" sz="quarter" idx="12"/>
          </p:nvPr>
        </p:nvSpPr>
        <p:spPr/>
        <p:txBody>
          <a:bodyPr/>
          <a:lstStyle/>
          <a:p>
            <a:fld id="{F5A25BB8-591D-4E4E-A0AC-FD69489EAA0F}" type="slidenum">
              <a:rPr kumimoji="1" lang="ja-JP" altLang="en-US" smtClean="0"/>
              <a:pPr/>
              <a:t>18</a:t>
            </a:fld>
            <a:endParaRPr kumimoji="1" lang="ja-JP" altLang="en-US"/>
          </a:p>
        </p:txBody>
      </p:sp>
    </p:spTree>
    <p:extLst>
      <p:ext uri="{BB962C8B-B14F-4D97-AF65-F5344CB8AC3E}">
        <p14:creationId xmlns:p14="http://schemas.microsoft.com/office/powerpoint/2010/main" val="4566029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7D093-DF1A-43C6-9D42-FB7DB2265AFC}"/>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FE1C57C-491C-4CEF-A93B-98A4349D4EBF}"/>
              </a:ext>
            </a:extLst>
          </p:cNvPr>
          <p:cNvSpPr>
            <a:spLocks noGrp="1"/>
          </p:cNvSpPr>
          <p:nvPr>
            <p:ph idx="1"/>
          </p:nvPr>
        </p:nvSpPr>
        <p:spPr/>
        <p:txBody>
          <a:bodyPr/>
          <a:lstStyle/>
          <a:p>
            <a:pPr marL="0" indent="0">
              <a:buNone/>
            </a:pPr>
            <a:r>
              <a:rPr kumimoji="1" lang="ja-JP" altLang="en-US" dirty="0"/>
              <a:t> ・</a:t>
            </a:r>
            <a:r>
              <a:rPr lang="ja-JP" altLang="en-US" dirty="0"/>
              <a:t>研究背景</a:t>
            </a:r>
            <a:endParaRPr lang="en-US" altLang="ja-JP" dirty="0"/>
          </a:p>
          <a:p>
            <a:r>
              <a:rPr kumimoji="1" lang="ja-JP" altLang="en-US" dirty="0"/>
              <a:t>・研究目的</a:t>
            </a:r>
            <a:endParaRPr kumimoji="1" lang="en-US" altLang="ja-JP" dirty="0"/>
          </a:p>
          <a:p>
            <a:r>
              <a:rPr kumimoji="1" lang="ja-JP" altLang="en-US" dirty="0"/>
              <a:t>・研究方針</a:t>
            </a:r>
            <a:endParaRPr kumimoji="1" lang="en-US" altLang="ja-JP" dirty="0"/>
          </a:p>
          <a:p>
            <a:pPr marL="0" indent="0">
              <a:buNone/>
            </a:pPr>
            <a:r>
              <a:rPr lang="ja-JP" altLang="en-US" dirty="0"/>
              <a:t>  ・開発</a:t>
            </a:r>
            <a:r>
              <a:rPr lang="en-US" altLang="ja-JP" dirty="0"/>
              <a:t>(</a:t>
            </a:r>
            <a:r>
              <a:rPr lang="ja-JP" altLang="en-US" dirty="0"/>
              <a:t>要求定義～テスト</a:t>
            </a:r>
            <a:r>
              <a:rPr lang="en-US" altLang="ja-JP" dirty="0"/>
              <a:t>)</a:t>
            </a:r>
          </a:p>
          <a:p>
            <a:r>
              <a:rPr lang="ja-JP" altLang="en-US" dirty="0"/>
              <a:t>・まとめ</a:t>
            </a:r>
            <a:endParaRPr kumimoji="1" lang="en-US" altLang="ja-JP" dirty="0"/>
          </a:p>
        </p:txBody>
      </p:sp>
      <p:sp>
        <p:nvSpPr>
          <p:cNvPr id="4" name="スライド番号プレースホルダー 3">
            <a:extLst>
              <a:ext uri="{FF2B5EF4-FFF2-40B4-BE49-F238E27FC236}">
                <a16:creationId xmlns:a16="http://schemas.microsoft.com/office/drawing/2014/main" id="{E659505A-5E82-4173-A9BE-24A7A8D4E953}"/>
              </a:ext>
            </a:extLst>
          </p:cNvPr>
          <p:cNvSpPr>
            <a:spLocks noGrp="1"/>
          </p:cNvSpPr>
          <p:nvPr>
            <p:ph type="sldNum" sz="quarter" idx="12"/>
          </p:nvPr>
        </p:nvSpPr>
        <p:spPr/>
        <p:txBody>
          <a:bodyPr/>
          <a:lstStyle/>
          <a:p>
            <a:fld id="{F5A25BB8-591D-4E4E-A0AC-FD69489EAA0F}" type="slidenum">
              <a:rPr kumimoji="1" lang="ja-JP" altLang="en-US" smtClean="0"/>
              <a:pPr/>
              <a:t>1</a:t>
            </a:fld>
            <a:endParaRPr kumimoji="1" lang="ja-JP" altLang="en-US"/>
          </a:p>
        </p:txBody>
      </p:sp>
    </p:spTree>
    <p:extLst>
      <p:ext uri="{BB962C8B-B14F-4D97-AF65-F5344CB8AC3E}">
        <p14:creationId xmlns:p14="http://schemas.microsoft.com/office/powerpoint/2010/main" val="15328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a:extLst>
              <a:ext uri="{FF2B5EF4-FFF2-40B4-BE49-F238E27FC236}">
                <a16:creationId xmlns:a16="http://schemas.microsoft.com/office/drawing/2014/main" id="{E366B926-07B8-4117-A2B2-901D5626C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2311443" y="2456211"/>
            <a:ext cx="1665732" cy="1665732"/>
          </a:xfrm>
          <a:prstGeom prst="rect">
            <a:avLst/>
          </a:prstGeom>
        </p:spPr>
      </p:pic>
      <p:sp>
        <p:nvSpPr>
          <p:cNvPr id="2" name="タイトル 1">
            <a:extLst>
              <a:ext uri="{FF2B5EF4-FFF2-40B4-BE49-F238E27FC236}">
                <a16:creationId xmlns:a16="http://schemas.microsoft.com/office/drawing/2014/main" id="{B486353D-1AEA-4D89-BF33-91EDFCF4874D}"/>
              </a:ext>
            </a:extLst>
          </p:cNvPr>
          <p:cNvSpPr>
            <a:spLocks noGrp="1"/>
          </p:cNvSpPr>
          <p:nvPr>
            <p:ph type="title"/>
          </p:nvPr>
        </p:nvSpPr>
        <p:spPr/>
        <p:txBody>
          <a:bodyPr/>
          <a:lstStyle/>
          <a:p>
            <a:r>
              <a:rPr kumimoji="1" lang="ja-JP" altLang="en-US" dirty="0"/>
              <a:t>研究背景</a:t>
            </a:r>
            <a:r>
              <a:rPr kumimoji="1" lang="en-US" altLang="ja-JP" dirty="0"/>
              <a:t>(</a:t>
            </a:r>
            <a:r>
              <a:rPr kumimoji="1" lang="ja-JP" altLang="en-US" dirty="0"/>
              <a:t>サウンドコード</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1AC8FEA-DED0-456F-A4C3-745B3FD7763A}"/>
              </a:ext>
            </a:extLst>
          </p:cNvPr>
          <p:cNvSpPr>
            <a:spLocks noGrp="1"/>
          </p:cNvSpPr>
          <p:nvPr>
            <p:ph idx="1"/>
          </p:nvPr>
        </p:nvSpPr>
        <p:spPr>
          <a:xfrm>
            <a:off x="822959" y="1845734"/>
            <a:ext cx="7543801" cy="4023360"/>
          </a:xfrm>
        </p:spPr>
        <p:txBody>
          <a:bodyPr>
            <a:normAutofit fontScale="92500" lnSpcReduction="20000"/>
          </a:bodyPr>
          <a:lstStyle/>
          <a:p>
            <a:r>
              <a:rPr lang="ja-JP" altLang="en-US" sz="2200" dirty="0">
                <a:solidFill>
                  <a:srgbClr val="FF0000"/>
                </a:solidFill>
              </a:rPr>
              <a:t>サウンドコード</a:t>
            </a:r>
            <a:r>
              <a:rPr lang="ja-JP" altLang="en-US" sz="2200" dirty="0"/>
              <a:t>・・・文字情報を信号処理技術によって「音声」に変換      </a:t>
            </a:r>
            <a:endParaRPr lang="en-US" altLang="ja-JP" sz="2200" dirty="0"/>
          </a:p>
          <a:p>
            <a:r>
              <a:rPr lang="en-US" altLang="ja-JP" sz="2200" dirty="0"/>
              <a:t>                                  </a:t>
            </a:r>
            <a:r>
              <a:rPr lang="ja-JP" altLang="en-US" sz="2200" dirty="0"/>
              <a:t>して受送信する音声通信技術</a:t>
            </a:r>
            <a:endParaRPr lang="en-US" altLang="ja-JP" sz="2200" dirty="0"/>
          </a:p>
          <a:p>
            <a:endParaRPr kumimoji="1" lang="en-US" altLang="ja-JP" dirty="0"/>
          </a:p>
          <a:p>
            <a:endParaRPr lang="en-US" altLang="ja-JP" dirty="0"/>
          </a:p>
          <a:p>
            <a:pPr marL="0" indent="0">
              <a:buNone/>
            </a:pPr>
            <a:endParaRPr lang="en-US" altLang="ja-JP" dirty="0"/>
          </a:p>
          <a:p>
            <a:endParaRPr lang="en-US" altLang="ja-JP" dirty="0"/>
          </a:p>
          <a:p>
            <a:r>
              <a:rPr lang="ja-JP" altLang="en-US" sz="2200" dirty="0"/>
              <a:t>特徴</a:t>
            </a:r>
            <a:endParaRPr lang="en-US" altLang="ja-JP" sz="2200" dirty="0"/>
          </a:p>
          <a:p>
            <a:r>
              <a:rPr kumimoji="1" lang="ja-JP" altLang="en-US" sz="2200" dirty="0"/>
              <a:t>・音声によるデータ通信</a:t>
            </a:r>
            <a:endParaRPr kumimoji="1" lang="en-US" altLang="ja-JP" sz="2200" dirty="0"/>
          </a:p>
          <a:p>
            <a:r>
              <a:rPr lang="ja-JP" altLang="en-US" sz="2200" dirty="0"/>
              <a:t>・人間の耳には聞こえない高周波音</a:t>
            </a:r>
            <a:endParaRPr lang="en-US" altLang="ja-JP" sz="2200" dirty="0"/>
          </a:p>
          <a:p>
            <a:r>
              <a:rPr kumimoji="1" lang="ja-JP" altLang="en-US" sz="2200" dirty="0"/>
              <a:t>・通常の身近なスピーカーとマイクで通信可能</a:t>
            </a:r>
          </a:p>
        </p:txBody>
      </p:sp>
      <p:sp>
        <p:nvSpPr>
          <p:cNvPr id="15" name="スライド番号プレースホルダー 14">
            <a:extLst>
              <a:ext uri="{FF2B5EF4-FFF2-40B4-BE49-F238E27FC236}">
                <a16:creationId xmlns:a16="http://schemas.microsoft.com/office/drawing/2014/main" id="{3B7A9294-B24F-47FB-B2DC-23B23D1F1198}"/>
              </a:ext>
            </a:extLst>
          </p:cNvPr>
          <p:cNvSpPr>
            <a:spLocks noGrp="1"/>
          </p:cNvSpPr>
          <p:nvPr>
            <p:ph type="sldNum" sz="quarter" idx="12"/>
          </p:nvPr>
        </p:nvSpPr>
        <p:spPr/>
        <p:txBody>
          <a:bodyPr/>
          <a:lstStyle/>
          <a:p>
            <a:fld id="{F5A25BB8-591D-4E4E-A0AC-FD69489EAA0F}" type="slidenum">
              <a:rPr kumimoji="1" lang="ja-JP" altLang="en-US" smtClean="0"/>
              <a:pPr/>
              <a:t>2</a:t>
            </a:fld>
            <a:endParaRPr kumimoji="1" lang="ja-JP" altLang="en-US"/>
          </a:p>
        </p:txBody>
      </p:sp>
      <p:pic>
        <p:nvPicPr>
          <p:cNvPr id="28" name="図 27">
            <a:extLst>
              <a:ext uri="{FF2B5EF4-FFF2-40B4-BE49-F238E27FC236}">
                <a16:creationId xmlns:a16="http://schemas.microsoft.com/office/drawing/2014/main" id="{AC6A8D30-3EE4-48D1-9FCF-25F626FE4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120092" y="2636709"/>
            <a:ext cx="1375545" cy="1375545"/>
          </a:xfrm>
          <a:prstGeom prst="rect">
            <a:avLst/>
          </a:prstGeom>
        </p:spPr>
      </p:pic>
      <p:sp>
        <p:nvSpPr>
          <p:cNvPr id="31" name="テキスト ボックス 30">
            <a:extLst>
              <a:ext uri="{FF2B5EF4-FFF2-40B4-BE49-F238E27FC236}">
                <a16:creationId xmlns:a16="http://schemas.microsoft.com/office/drawing/2014/main" id="{62DE2051-42FB-4AD3-B7D5-21C4F69D0262}"/>
              </a:ext>
            </a:extLst>
          </p:cNvPr>
          <p:cNvSpPr txBox="1"/>
          <p:nvPr/>
        </p:nvSpPr>
        <p:spPr>
          <a:xfrm>
            <a:off x="3555240" y="2819826"/>
            <a:ext cx="1564852" cy="369332"/>
          </a:xfrm>
          <a:prstGeom prst="rect">
            <a:avLst/>
          </a:prstGeom>
          <a:noFill/>
        </p:spPr>
        <p:txBody>
          <a:bodyPr wrap="none" rtlCol="0">
            <a:spAutoFit/>
          </a:bodyPr>
          <a:lstStyle/>
          <a:p>
            <a:r>
              <a:rPr kumimoji="1" lang="ja-JP" altLang="en-US" dirty="0"/>
              <a:t>サウンドコード</a:t>
            </a:r>
          </a:p>
        </p:txBody>
      </p:sp>
      <p:sp>
        <p:nvSpPr>
          <p:cNvPr id="32" name="テキスト ボックス 31">
            <a:extLst>
              <a:ext uri="{FF2B5EF4-FFF2-40B4-BE49-F238E27FC236}">
                <a16:creationId xmlns:a16="http://schemas.microsoft.com/office/drawing/2014/main" id="{2D7BA4B9-1FD3-434B-ABFA-3055D9BA8EE4}"/>
              </a:ext>
            </a:extLst>
          </p:cNvPr>
          <p:cNvSpPr txBox="1"/>
          <p:nvPr/>
        </p:nvSpPr>
        <p:spPr>
          <a:xfrm>
            <a:off x="971494" y="2787025"/>
            <a:ext cx="1620957" cy="923330"/>
          </a:xfrm>
          <a:prstGeom prst="rect">
            <a:avLst/>
          </a:prstGeom>
          <a:noFill/>
        </p:spPr>
        <p:txBody>
          <a:bodyPr wrap="none" rtlCol="0">
            <a:spAutoFit/>
          </a:bodyPr>
          <a:lstStyle/>
          <a:p>
            <a:r>
              <a:rPr kumimoji="1" lang="ja-JP" altLang="en-US" dirty="0"/>
              <a:t>スマートフォン</a:t>
            </a:r>
            <a:endParaRPr kumimoji="1" lang="en-US" altLang="ja-JP" dirty="0"/>
          </a:p>
          <a:p>
            <a:r>
              <a:rPr kumimoji="1" lang="ja-JP" altLang="en-US" dirty="0"/>
              <a:t>ラジオなどから</a:t>
            </a:r>
            <a:endParaRPr kumimoji="1" lang="en-US" altLang="ja-JP" dirty="0"/>
          </a:p>
          <a:p>
            <a:r>
              <a:rPr kumimoji="1" lang="ja-JP" altLang="en-US" dirty="0"/>
              <a:t>発信</a:t>
            </a:r>
            <a:endParaRPr kumimoji="1" lang="en-US" altLang="ja-JP" dirty="0"/>
          </a:p>
        </p:txBody>
      </p:sp>
      <p:sp>
        <p:nvSpPr>
          <p:cNvPr id="34" name="テキスト ボックス 33">
            <a:extLst>
              <a:ext uri="{FF2B5EF4-FFF2-40B4-BE49-F238E27FC236}">
                <a16:creationId xmlns:a16="http://schemas.microsoft.com/office/drawing/2014/main" id="{06ACA5B5-5FB5-46B9-AFAF-3E30EC765AEF}"/>
              </a:ext>
            </a:extLst>
          </p:cNvPr>
          <p:cNvSpPr txBox="1"/>
          <p:nvPr/>
        </p:nvSpPr>
        <p:spPr>
          <a:xfrm>
            <a:off x="6263009" y="2798464"/>
            <a:ext cx="1909497" cy="923330"/>
          </a:xfrm>
          <a:prstGeom prst="rect">
            <a:avLst/>
          </a:prstGeom>
          <a:noFill/>
        </p:spPr>
        <p:txBody>
          <a:bodyPr wrap="none" rtlCol="0">
            <a:spAutoFit/>
          </a:bodyPr>
          <a:lstStyle/>
          <a:p>
            <a:r>
              <a:rPr kumimoji="1" lang="ja-JP" altLang="en-US" dirty="0"/>
              <a:t>スマートフォン</a:t>
            </a:r>
            <a:endParaRPr kumimoji="1" lang="en-US" altLang="ja-JP" dirty="0"/>
          </a:p>
          <a:p>
            <a:r>
              <a:rPr kumimoji="1" lang="ja-JP" altLang="en-US" dirty="0"/>
              <a:t>タブレットなどから</a:t>
            </a:r>
            <a:endParaRPr kumimoji="1" lang="en-US" altLang="ja-JP" dirty="0"/>
          </a:p>
          <a:p>
            <a:r>
              <a:rPr kumimoji="1" lang="ja-JP" altLang="en-US" dirty="0"/>
              <a:t>文字情報を取得</a:t>
            </a:r>
          </a:p>
        </p:txBody>
      </p:sp>
      <p:sp>
        <p:nvSpPr>
          <p:cNvPr id="35" name="正方形/長方形 34">
            <a:extLst>
              <a:ext uri="{FF2B5EF4-FFF2-40B4-BE49-F238E27FC236}">
                <a16:creationId xmlns:a16="http://schemas.microsoft.com/office/drawing/2014/main" id="{4875EF68-74C6-483A-9123-927FBBF8A536}"/>
              </a:ext>
            </a:extLst>
          </p:cNvPr>
          <p:cNvSpPr/>
          <p:nvPr/>
        </p:nvSpPr>
        <p:spPr>
          <a:xfrm>
            <a:off x="822959" y="2787025"/>
            <a:ext cx="7589520" cy="1109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421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6353D-1AEA-4D89-BF33-91EDFCF4874D}"/>
              </a:ext>
            </a:extLst>
          </p:cNvPr>
          <p:cNvSpPr>
            <a:spLocks noGrp="1"/>
          </p:cNvSpPr>
          <p:nvPr>
            <p:ph type="title"/>
          </p:nvPr>
        </p:nvSpPr>
        <p:spPr>
          <a:xfrm>
            <a:off x="266553" y="286604"/>
            <a:ext cx="8486922" cy="1450757"/>
          </a:xfrm>
        </p:spPr>
        <p:txBody>
          <a:bodyPr/>
          <a:lstStyle/>
          <a:p>
            <a:r>
              <a:rPr kumimoji="1" lang="ja-JP" altLang="en-US" dirty="0"/>
              <a:t>研究背景</a:t>
            </a:r>
            <a:r>
              <a:rPr kumimoji="1" lang="en-US" altLang="ja-JP" dirty="0"/>
              <a:t>(</a:t>
            </a:r>
            <a:r>
              <a:rPr kumimoji="1" lang="ja-JP" altLang="en-US" dirty="0"/>
              <a:t>セキュリティシステム）</a:t>
            </a:r>
          </a:p>
        </p:txBody>
      </p:sp>
      <p:sp>
        <p:nvSpPr>
          <p:cNvPr id="3" name="コンテンツ プレースホルダー 2">
            <a:extLst>
              <a:ext uri="{FF2B5EF4-FFF2-40B4-BE49-F238E27FC236}">
                <a16:creationId xmlns:a16="http://schemas.microsoft.com/office/drawing/2014/main" id="{D1AC8FEA-DED0-456F-A4C3-745B3FD7763A}"/>
              </a:ext>
            </a:extLst>
          </p:cNvPr>
          <p:cNvSpPr>
            <a:spLocks noGrp="1"/>
          </p:cNvSpPr>
          <p:nvPr>
            <p:ph idx="1"/>
          </p:nvPr>
        </p:nvSpPr>
        <p:spPr/>
        <p:txBody>
          <a:bodyPr/>
          <a:lstStyle/>
          <a:p>
            <a:pPr marL="0" indent="0">
              <a:buNone/>
            </a:pPr>
            <a:endParaRPr lang="en-US" altLang="ja-JP" dirty="0"/>
          </a:p>
          <a:p>
            <a:endParaRPr kumimoji="1" lang="en-US" altLang="ja-JP" dirty="0"/>
          </a:p>
          <a:p>
            <a:endParaRPr lang="en-US" altLang="ja-JP" dirty="0"/>
          </a:p>
          <a:p>
            <a:endParaRPr kumimoji="1" lang="ja-JP" altLang="en-US" dirty="0"/>
          </a:p>
        </p:txBody>
      </p:sp>
      <p:sp>
        <p:nvSpPr>
          <p:cNvPr id="4" name="正方形/長方形 3">
            <a:extLst>
              <a:ext uri="{FF2B5EF4-FFF2-40B4-BE49-F238E27FC236}">
                <a16:creationId xmlns:a16="http://schemas.microsoft.com/office/drawing/2014/main" id="{44396CDB-1B54-4838-9ABF-A06A56B35370}"/>
              </a:ext>
            </a:extLst>
          </p:cNvPr>
          <p:cNvSpPr/>
          <p:nvPr/>
        </p:nvSpPr>
        <p:spPr>
          <a:xfrm>
            <a:off x="266553" y="2602019"/>
            <a:ext cx="3811384" cy="3267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3791438E-59DA-4B39-BE09-2EDB63561C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013" y="3266231"/>
            <a:ext cx="1428750" cy="1285875"/>
          </a:xfrm>
          <a:prstGeom prst="rect">
            <a:avLst/>
          </a:prstGeom>
        </p:spPr>
      </p:pic>
      <p:pic>
        <p:nvPicPr>
          <p:cNvPr id="6" name="図 5">
            <a:extLst>
              <a:ext uri="{FF2B5EF4-FFF2-40B4-BE49-F238E27FC236}">
                <a16:creationId xmlns:a16="http://schemas.microsoft.com/office/drawing/2014/main" id="{BCFAC87F-AB7D-4C0A-9550-8FEAD2041D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011" y="4801343"/>
            <a:ext cx="1521619" cy="1000125"/>
          </a:xfrm>
          <a:prstGeom prst="rect">
            <a:avLst/>
          </a:prstGeom>
        </p:spPr>
      </p:pic>
      <p:sp>
        <p:nvSpPr>
          <p:cNvPr id="7" name="テキスト ボックス 6">
            <a:extLst>
              <a:ext uri="{FF2B5EF4-FFF2-40B4-BE49-F238E27FC236}">
                <a16:creationId xmlns:a16="http://schemas.microsoft.com/office/drawing/2014/main" id="{403C4142-73C0-4EB7-A511-655669EA42B1}"/>
              </a:ext>
            </a:extLst>
          </p:cNvPr>
          <p:cNvSpPr txBox="1"/>
          <p:nvPr/>
        </p:nvSpPr>
        <p:spPr>
          <a:xfrm>
            <a:off x="2162028" y="4801343"/>
            <a:ext cx="1568058" cy="923330"/>
          </a:xfrm>
          <a:prstGeom prst="rect">
            <a:avLst/>
          </a:prstGeom>
          <a:noFill/>
        </p:spPr>
        <p:txBody>
          <a:bodyPr wrap="none" rtlCol="0">
            <a:spAutoFit/>
          </a:bodyPr>
          <a:lstStyle/>
          <a:p>
            <a:r>
              <a:rPr kumimoji="1" lang="en-US" altLang="ja-JP" dirty="0"/>
              <a:t>ID</a:t>
            </a:r>
            <a:r>
              <a:rPr kumimoji="1" lang="ja-JP" altLang="en-US" dirty="0"/>
              <a:t>カード錠</a:t>
            </a:r>
            <a:endParaRPr kumimoji="1" lang="en-US" altLang="ja-JP" dirty="0"/>
          </a:p>
          <a:p>
            <a:r>
              <a:rPr kumimoji="1" lang="ja-JP" altLang="en-US" dirty="0"/>
              <a:t>・カードの紛失</a:t>
            </a:r>
            <a:endParaRPr kumimoji="1" lang="en-US" altLang="ja-JP" dirty="0"/>
          </a:p>
          <a:p>
            <a:r>
              <a:rPr kumimoji="1" lang="ja-JP" altLang="en-US" dirty="0"/>
              <a:t>・管理コスト高</a:t>
            </a:r>
          </a:p>
        </p:txBody>
      </p:sp>
      <p:sp>
        <p:nvSpPr>
          <p:cNvPr id="8" name="テキスト ボックス 7">
            <a:extLst>
              <a:ext uri="{FF2B5EF4-FFF2-40B4-BE49-F238E27FC236}">
                <a16:creationId xmlns:a16="http://schemas.microsoft.com/office/drawing/2014/main" id="{FB63B4A5-3604-4523-A1DC-0B94D2D63B23}"/>
              </a:ext>
            </a:extLst>
          </p:cNvPr>
          <p:cNvSpPr txBox="1"/>
          <p:nvPr/>
        </p:nvSpPr>
        <p:spPr>
          <a:xfrm>
            <a:off x="2162028" y="3362162"/>
            <a:ext cx="1915909" cy="923330"/>
          </a:xfrm>
          <a:prstGeom prst="rect">
            <a:avLst/>
          </a:prstGeom>
          <a:noFill/>
        </p:spPr>
        <p:txBody>
          <a:bodyPr wrap="none" rtlCol="0">
            <a:spAutoFit/>
          </a:bodyPr>
          <a:lstStyle/>
          <a:p>
            <a:r>
              <a:rPr kumimoji="1" lang="ja-JP" altLang="en-US" dirty="0"/>
              <a:t>暗証番号錠</a:t>
            </a:r>
            <a:endParaRPr kumimoji="1" lang="en-US" altLang="ja-JP" dirty="0"/>
          </a:p>
          <a:p>
            <a:r>
              <a:rPr kumimoji="1" lang="ja-JP" altLang="en-US" dirty="0"/>
              <a:t>・暗証番号の漏れ</a:t>
            </a:r>
            <a:endParaRPr kumimoji="1" lang="en-US" altLang="ja-JP" dirty="0"/>
          </a:p>
          <a:p>
            <a:r>
              <a:rPr kumimoji="1" lang="ja-JP" altLang="en-US" dirty="0"/>
              <a:t>・安全性低</a:t>
            </a:r>
          </a:p>
        </p:txBody>
      </p:sp>
      <p:sp>
        <p:nvSpPr>
          <p:cNvPr id="9" name="テキスト ボックス 8">
            <a:extLst>
              <a:ext uri="{FF2B5EF4-FFF2-40B4-BE49-F238E27FC236}">
                <a16:creationId xmlns:a16="http://schemas.microsoft.com/office/drawing/2014/main" id="{78C688AF-50E0-4DCE-989D-05143D15A3D7}"/>
              </a:ext>
            </a:extLst>
          </p:cNvPr>
          <p:cNvSpPr txBox="1"/>
          <p:nvPr/>
        </p:nvSpPr>
        <p:spPr>
          <a:xfrm>
            <a:off x="833139" y="2731452"/>
            <a:ext cx="3187283" cy="369332"/>
          </a:xfrm>
          <a:prstGeom prst="rect">
            <a:avLst/>
          </a:prstGeom>
          <a:noFill/>
        </p:spPr>
        <p:txBody>
          <a:bodyPr wrap="none" rtlCol="0">
            <a:spAutoFit/>
          </a:bodyPr>
          <a:lstStyle/>
          <a:p>
            <a:r>
              <a:rPr kumimoji="1" lang="ja-JP" altLang="en-US" dirty="0"/>
              <a:t>従来の</a:t>
            </a:r>
            <a:r>
              <a:rPr kumimoji="1" lang="en-US" altLang="ja-JP" dirty="0"/>
              <a:t>IOT</a:t>
            </a:r>
            <a:r>
              <a:rPr kumimoji="1" lang="ja-JP" altLang="en-US" dirty="0"/>
              <a:t>セキュリティシステム</a:t>
            </a:r>
          </a:p>
        </p:txBody>
      </p:sp>
      <p:sp>
        <p:nvSpPr>
          <p:cNvPr id="10" name="矢印: 左右 9">
            <a:extLst>
              <a:ext uri="{FF2B5EF4-FFF2-40B4-BE49-F238E27FC236}">
                <a16:creationId xmlns:a16="http://schemas.microsoft.com/office/drawing/2014/main" id="{277997DE-B276-494C-BA2E-38918B373E49}"/>
              </a:ext>
            </a:extLst>
          </p:cNvPr>
          <p:cNvSpPr/>
          <p:nvPr/>
        </p:nvSpPr>
        <p:spPr>
          <a:xfrm>
            <a:off x="4110468" y="3910498"/>
            <a:ext cx="523875"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1CD4FC2-8FF2-405E-98CA-FD922FD2BF2E}"/>
              </a:ext>
            </a:extLst>
          </p:cNvPr>
          <p:cNvSpPr/>
          <p:nvPr/>
        </p:nvSpPr>
        <p:spPr>
          <a:xfrm>
            <a:off x="4687364" y="2602019"/>
            <a:ext cx="4308345" cy="3267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C6DB7BE-A9A1-4E05-A057-0D646798B0E7}"/>
              </a:ext>
            </a:extLst>
          </p:cNvPr>
          <p:cNvSpPr txBox="1"/>
          <p:nvPr/>
        </p:nvSpPr>
        <p:spPr>
          <a:xfrm>
            <a:off x="6582840" y="4801343"/>
            <a:ext cx="184731" cy="646331"/>
          </a:xfrm>
          <a:prstGeom prst="rect">
            <a:avLst/>
          </a:prstGeom>
          <a:noFill/>
        </p:spPr>
        <p:txBody>
          <a:bodyPr wrap="none" rtlCol="0">
            <a:spAutoFit/>
          </a:bodyPr>
          <a:lstStyle/>
          <a:p>
            <a:endParaRPr kumimoji="1" lang="en-US" altLang="ja-JP" dirty="0"/>
          </a:p>
          <a:p>
            <a:endParaRPr kumimoji="1" lang="en-US" altLang="ja-JP" dirty="0"/>
          </a:p>
        </p:txBody>
      </p:sp>
      <p:sp>
        <p:nvSpPr>
          <p:cNvPr id="13" name="テキスト ボックス 12">
            <a:extLst>
              <a:ext uri="{FF2B5EF4-FFF2-40B4-BE49-F238E27FC236}">
                <a16:creationId xmlns:a16="http://schemas.microsoft.com/office/drawing/2014/main" id="{EFE65EE2-AC3B-41C9-99C8-AAA35FC6879A}"/>
              </a:ext>
            </a:extLst>
          </p:cNvPr>
          <p:cNvSpPr txBox="1"/>
          <p:nvPr/>
        </p:nvSpPr>
        <p:spPr>
          <a:xfrm>
            <a:off x="4949490" y="3416348"/>
            <a:ext cx="4108817" cy="2031325"/>
          </a:xfrm>
          <a:prstGeom prst="rect">
            <a:avLst/>
          </a:prstGeom>
          <a:noFill/>
        </p:spPr>
        <p:txBody>
          <a:bodyPr wrap="none" rtlCol="0">
            <a:spAutoFit/>
          </a:bodyPr>
          <a:lstStyle/>
          <a:p>
            <a:r>
              <a:rPr kumimoji="1" lang="ja-JP" altLang="en-US" dirty="0"/>
              <a:t>・</a:t>
            </a:r>
            <a:r>
              <a:rPr kumimoji="1" lang="ja-JP" altLang="en-US" dirty="0">
                <a:solidFill>
                  <a:srgbClr val="FF0000"/>
                </a:solidFill>
              </a:rPr>
              <a:t>サウンドコードを鍵として利用</a:t>
            </a:r>
            <a:endParaRPr kumimoji="1" lang="en-US" altLang="ja-JP" dirty="0">
              <a:solidFill>
                <a:srgbClr val="FF0000"/>
              </a:solidFill>
            </a:endParaRPr>
          </a:p>
          <a:p>
            <a:r>
              <a:rPr kumimoji="1" lang="ja-JP" altLang="en-US" dirty="0"/>
              <a:t>　★聞こえない音で高機密性</a:t>
            </a:r>
            <a:endParaRPr kumimoji="1" lang="en-US" altLang="ja-JP" dirty="0"/>
          </a:p>
          <a:p>
            <a:r>
              <a:rPr kumimoji="1" lang="ja-JP" altLang="en-US" dirty="0"/>
              <a:t>・</a:t>
            </a:r>
            <a:r>
              <a:rPr kumimoji="1" lang="ja-JP" altLang="en-US" dirty="0">
                <a:solidFill>
                  <a:srgbClr val="FF0000"/>
                </a:solidFill>
              </a:rPr>
              <a:t>サウンドコードの更新が容易</a:t>
            </a:r>
            <a:endParaRPr kumimoji="1" lang="en-US" altLang="ja-JP" dirty="0">
              <a:solidFill>
                <a:srgbClr val="FF0000"/>
              </a:solidFill>
            </a:endParaRPr>
          </a:p>
          <a:p>
            <a:r>
              <a:rPr kumimoji="1" lang="ja-JP" altLang="en-US" dirty="0"/>
              <a:t>　★管理コストの低減</a:t>
            </a:r>
            <a:endParaRPr kumimoji="1" lang="en-US" altLang="ja-JP" dirty="0"/>
          </a:p>
          <a:p>
            <a:r>
              <a:rPr kumimoji="1" lang="ja-JP" altLang="en-US" dirty="0"/>
              <a:t>・</a:t>
            </a:r>
            <a:r>
              <a:rPr kumimoji="1" lang="ja-JP" altLang="en-US" dirty="0">
                <a:solidFill>
                  <a:srgbClr val="FF0000"/>
                </a:solidFill>
              </a:rPr>
              <a:t>専用のデバイスが不要</a:t>
            </a:r>
            <a:endParaRPr kumimoji="1" lang="en-US" altLang="ja-JP" dirty="0">
              <a:solidFill>
                <a:srgbClr val="FF0000"/>
              </a:solidFill>
            </a:endParaRPr>
          </a:p>
          <a:p>
            <a:r>
              <a:rPr kumimoji="1" lang="ja-JP" altLang="en-US" dirty="0"/>
              <a:t>　★スマートフォン、タブレットで利用可能</a:t>
            </a:r>
            <a:endParaRPr kumimoji="1" lang="en-US" altLang="ja-JP" dirty="0"/>
          </a:p>
          <a:p>
            <a:r>
              <a:rPr kumimoji="1" lang="ja-JP" altLang="en-US" dirty="0"/>
              <a:t>　★導入コストが低い</a:t>
            </a:r>
          </a:p>
        </p:txBody>
      </p:sp>
      <p:sp>
        <p:nvSpPr>
          <p:cNvPr id="14" name="テキスト ボックス 13">
            <a:extLst>
              <a:ext uri="{FF2B5EF4-FFF2-40B4-BE49-F238E27FC236}">
                <a16:creationId xmlns:a16="http://schemas.microsoft.com/office/drawing/2014/main" id="{DB962536-9283-4FB7-B2C8-A76A536E18D4}"/>
              </a:ext>
            </a:extLst>
          </p:cNvPr>
          <p:cNvSpPr txBox="1"/>
          <p:nvPr/>
        </p:nvSpPr>
        <p:spPr>
          <a:xfrm>
            <a:off x="5629505" y="2680177"/>
            <a:ext cx="2494786" cy="646331"/>
          </a:xfrm>
          <a:prstGeom prst="rect">
            <a:avLst/>
          </a:prstGeom>
          <a:noFill/>
        </p:spPr>
        <p:txBody>
          <a:bodyPr wrap="none" rtlCol="0">
            <a:spAutoFit/>
          </a:bodyPr>
          <a:lstStyle/>
          <a:p>
            <a:r>
              <a:rPr kumimoji="1" lang="ja-JP" altLang="en-US" dirty="0"/>
              <a:t>サウンドコードを用いた</a:t>
            </a:r>
            <a:endParaRPr kumimoji="1" lang="en-US" altLang="ja-JP" dirty="0"/>
          </a:p>
          <a:p>
            <a:r>
              <a:rPr kumimoji="1" lang="en-US" altLang="ja-JP" dirty="0"/>
              <a:t>IOT</a:t>
            </a:r>
            <a:r>
              <a:rPr kumimoji="1" lang="ja-JP" altLang="en-US" dirty="0"/>
              <a:t>セキュリティシステム</a:t>
            </a:r>
          </a:p>
        </p:txBody>
      </p:sp>
      <p:sp>
        <p:nvSpPr>
          <p:cNvPr id="15" name="スライド番号プレースホルダー 14">
            <a:extLst>
              <a:ext uri="{FF2B5EF4-FFF2-40B4-BE49-F238E27FC236}">
                <a16:creationId xmlns:a16="http://schemas.microsoft.com/office/drawing/2014/main" id="{3B7A9294-B24F-47FB-B2DC-23B23D1F1198}"/>
              </a:ext>
            </a:extLst>
          </p:cNvPr>
          <p:cNvSpPr>
            <a:spLocks noGrp="1"/>
          </p:cNvSpPr>
          <p:nvPr>
            <p:ph type="sldNum" sz="quarter" idx="12"/>
          </p:nvPr>
        </p:nvSpPr>
        <p:spPr/>
        <p:txBody>
          <a:bodyPr/>
          <a:lstStyle/>
          <a:p>
            <a:fld id="{F5A25BB8-591D-4E4E-A0AC-FD69489EAA0F}" type="slidenum">
              <a:rPr kumimoji="1" lang="ja-JP" altLang="en-US" smtClean="0"/>
              <a:pPr/>
              <a:t>3</a:t>
            </a:fld>
            <a:endParaRPr kumimoji="1" lang="ja-JP" altLang="en-US"/>
          </a:p>
        </p:txBody>
      </p:sp>
    </p:spTree>
    <p:extLst>
      <p:ext uri="{BB962C8B-B14F-4D97-AF65-F5344CB8AC3E}">
        <p14:creationId xmlns:p14="http://schemas.microsoft.com/office/powerpoint/2010/main" val="99436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23571-E8D0-47A5-8610-5485F26CEBD9}"/>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2929012B-78DE-41F7-98D8-B84ACFF7AB7F}"/>
              </a:ext>
            </a:extLst>
          </p:cNvPr>
          <p:cNvSpPr>
            <a:spLocks noGrp="1"/>
          </p:cNvSpPr>
          <p:nvPr>
            <p:ph idx="1"/>
          </p:nvPr>
        </p:nvSpPr>
        <p:spPr>
          <a:xfrm>
            <a:off x="822959" y="1845734"/>
            <a:ext cx="7681944" cy="4023360"/>
          </a:xfrm>
        </p:spPr>
        <p:txBody>
          <a:bodyPr/>
          <a:lstStyle/>
          <a:p>
            <a:r>
              <a:rPr kumimoji="1" lang="ja-JP" altLang="en-US" dirty="0"/>
              <a:t>・組込みシステムの</a:t>
            </a:r>
            <a:r>
              <a:rPr lang="en-US" altLang="ja-JP" dirty="0"/>
              <a:t>V</a:t>
            </a:r>
            <a:r>
              <a:rPr lang="ja-JP" altLang="en-US" dirty="0"/>
              <a:t>字モデルに従ったグループ開発</a:t>
            </a:r>
            <a:endParaRPr lang="en-US" altLang="ja-JP" dirty="0"/>
          </a:p>
          <a:p>
            <a:r>
              <a:rPr lang="ja-JP" altLang="en-US" dirty="0"/>
              <a:t>→サウンドコード技術を利用した宅配ボックスシステムの設計及び実装</a:t>
            </a:r>
            <a:endParaRPr lang="en-US" altLang="ja-JP" dirty="0"/>
          </a:p>
          <a:p>
            <a:endParaRPr lang="en-US" altLang="ja-JP" dirty="0"/>
          </a:p>
          <a:p>
            <a:r>
              <a:rPr lang="ja-JP" altLang="en-US" dirty="0"/>
              <a:t>・実装した宅配ボックスシステムの評価を行い</a:t>
            </a:r>
            <a:endParaRPr lang="en-US" altLang="ja-JP" dirty="0"/>
          </a:p>
          <a:p>
            <a:r>
              <a:rPr lang="ja-JP" altLang="en-US" dirty="0"/>
              <a:t>  利点および問題点の考察</a:t>
            </a:r>
            <a:endParaRPr lang="en-US" altLang="ja-JP" dirty="0"/>
          </a:p>
        </p:txBody>
      </p:sp>
      <p:sp>
        <p:nvSpPr>
          <p:cNvPr id="4" name="スライド番号プレースホルダー 3">
            <a:extLst>
              <a:ext uri="{FF2B5EF4-FFF2-40B4-BE49-F238E27FC236}">
                <a16:creationId xmlns:a16="http://schemas.microsoft.com/office/drawing/2014/main" id="{53B0DB13-4E04-4D3E-8B61-789F90F30525}"/>
              </a:ext>
            </a:extLst>
          </p:cNvPr>
          <p:cNvSpPr>
            <a:spLocks noGrp="1"/>
          </p:cNvSpPr>
          <p:nvPr>
            <p:ph type="sldNum" sz="quarter" idx="12"/>
          </p:nvPr>
        </p:nvSpPr>
        <p:spPr/>
        <p:txBody>
          <a:bodyPr/>
          <a:lstStyle/>
          <a:p>
            <a:fld id="{F5A25BB8-591D-4E4E-A0AC-FD69489EAA0F}" type="slidenum">
              <a:rPr kumimoji="1" lang="ja-JP" altLang="en-US" smtClean="0"/>
              <a:pPr/>
              <a:t>4</a:t>
            </a:fld>
            <a:endParaRPr kumimoji="1" lang="ja-JP" altLang="en-US"/>
          </a:p>
        </p:txBody>
      </p:sp>
    </p:spTree>
    <p:extLst>
      <p:ext uri="{BB962C8B-B14F-4D97-AF65-F5344CB8AC3E}">
        <p14:creationId xmlns:p14="http://schemas.microsoft.com/office/powerpoint/2010/main" val="376150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52754-24FD-4735-B488-767018A4CD29}"/>
              </a:ext>
            </a:extLst>
          </p:cNvPr>
          <p:cNvSpPr>
            <a:spLocks noGrp="1"/>
          </p:cNvSpPr>
          <p:nvPr>
            <p:ph type="title"/>
          </p:nvPr>
        </p:nvSpPr>
        <p:spPr/>
        <p:txBody>
          <a:bodyPr/>
          <a:lstStyle/>
          <a:p>
            <a:r>
              <a:rPr lang="ja-JP" altLang="en-US" dirty="0"/>
              <a:t>宅配ボックスシステムの概要</a:t>
            </a:r>
            <a:endParaRPr kumimoji="1" lang="ja-JP" altLang="en-US" dirty="0"/>
          </a:p>
        </p:txBody>
      </p:sp>
      <p:sp>
        <p:nvSpPr>
          <p:cNvPr id="3" name="コンテンツ プレースホルダー 2">
            <a:extLst>
              <a:ext uri="{FF2B5EF4-FFF2-40B4-BE49-F238E27FC236}">
                <a16:creationId xmlns:a16="http://schemas.microsoft.com/office/drawing/2014/main" id="{5B5A9163-0F0B-4352-8B32-79CB1C2F2641}"/>
              </a:ext>
            </a:extLst>
          </p:cNvPr>
          <p:cNvSpPr>
            <a:spLocks noGrp="1"/>
          </p:cNvSpPr>
          <p:nvPr>
            <p:ph idx="1"/>
          </p:nvPr>
        </p:nvSpPr>
        <p:spPr>
          <a:xfrm>
            <a:off x="835090" y="1866612"/>
            <a:ext cx="7543801" cy="4023360"/>
          </a:xfrm>
        </p:spPr>
        <p:txBody>
          <a:bodyPr/>
          <a:lstStyle/>
          <a:p>
            <a:pPr marL="0" indent="0">
              <a:buNone/>
            </a:pPr>
            <a:r>
              <a:rPr lang="ja-JP" altLang="en-US" dirty="0"/>
              <a:t>・宅配ボックスシステム</a:t>
            </a:r>
            <a:endParaRPr lang="en-US" altLang="ja-JP" dirty="0"/>
          </a:p>
        </p:txBody>
      </p:sp>
      <p:pic>
        <p:nvPicPr>
          <p:cNvPr id="7" name="図 6">
            <a:extLst>
              <a:ext uri="{FF2B5EF4-FFF2-40B4-BE49-F238E27FC236}">
                <a16:creationId xmlns:a16="http://schemas.microsoft.com/office/drawing/2014/main" id="{2A3C3CE2-316F-4A01-BC5C-0488C8A6BF7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803" t="40136" r="72422" b="48843"/>
          <a:stretch/>
        </p:blipFill>
        <p:spPr>
          <a:xfrm>
            <a:off x="6773917" y="3728192"/>
            <a:ext cx="1352352" cy="1106471"/>
          </a:xfrm>
          <a:prstGeom prst="rect">
            <a:avLst/>
          </a:prstGeom>
        </p:spPr>
      </p:pic>
      <p:pic>
        <p:nvPicPr>
          <p:cNvPr id="9" name="図 8">
            <a:extLst>
              <a:ext uri="{FF2B5EF4-FFF2-40B4-BE49-F238E27FC236}">
                <a16:creationId xmlns:a16="http://schemas.microsoft.com/office/drawing/2014/main" id="{93839B9A-984D-4E7F-8505-0F6010328FE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6299" t="33061" r="46844" b="55782"/>
          <a:stretch/>
        </p:blipFill>
        <p:spPr>
          <a:xfrm>
            <a:off x="1207471" y="2839282"/>
            <a:ext cx="850094" cy="1106470"/>
          </a:xfrm>
          <a:prstGeom prst="rect">
            <a:avLst/>
          </a:prstGeom>
        </p:spPr>
      </p:pic>
      <p:pic>
        <p:nvPicPr>
          <p:cNvPr id="11" name="図 10">
            <a:extLst>
              <a:ext uri="{FF2B5EF4-FFF2-40B4-BE49-F238E27FC236}">
                <a16:creationId xmlns:a16="http://schemas.microsoft.com/office/drawing/2014/main" id="{CC1E4589-7C93-4ED9-8B6A-548B1076C47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6299" t="31837" r="46191" b="56598"/>
          <a:stretch/>
        </p:blipFill>
        <p:spPr>
          <a:xfrm>
            <a:off x="1147503" y="4739682"/>
            <a:ext cx="898193" cy="1106470"/>
          </a:xfrm>
          <a:prstGeom prst="rect">
            <a:avLst/>
          </a:prstGeom>
        </p:spPr>
      </p:pic>
      <p:pic>
        <p:nvPicPr>
          <p:cNvPr id="15" name="図 14">
            <a:extLst>
              <a:ext uri="{FF2B5EF4-FFF2-40B4-BE49-F238E27FC236}">
                <a16:creationId xmlns:a16="http://schemas.microsoft.com/office/drawing/2014/main" id="{48752B23-2FF2-451A-9D10-E043C1518D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8652" y="3839320"/>
            <a:ext cx="726473" cy="1119812"/>
          </a:xfrm>
          <a:prstGeom prst="rect">
            <a:avLst/>
          </a:prstGeom>
        </p:spPr>
      </p:pic>
      <p:cxnSp>
        <p:nvCxnSpPr>
          <p:cNvPr id="17" name="直線矢印コネクタ 16">
            <a:extLst>
              <a:ext uri="{FF2B5EF4-FFF2-40B4-BE49-F238E27FC236}">
                <a16:creationId xmlns:a16="http://schemas.microsoft.com/office/drawing/2014/main" id="{982EDA72-6581-4EAB-915B-7294E90EB444}"/>
              </a:ext>
            </a:extLst>
          </p:cNvPr>
          <p:cNvCxnSpPr>
            <a:cxnSpLocks/>
          </p:cNvCxnSpPr>
          <p:nvPr/>
        </p:nvCxnSpPr>
        <p:spPr>
          <a:xfrm>
            <a:off x="2445806" y="3189992"/>
            <a:ext cx="4252388" cy="8249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5C5D4D7-4990-4A64-9C79-BFA989E792DD}"/>
              </a:ext>
            </a:extLst>
          </p:cNvPr>
          <p:cNvCxnSpPr>
            <a:cxnSpLocks/>
          </p:cNvCxnSpPr>
          <p:nvPr/>
        </p:nvCxnSpPr>
        <p:spPr>
          <a:xfrm flipV="1">
            <a:off x="2400270" y="4553689"/>
            <a:ext cx="4344907" cy="93399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196DB6A-8996-4013-82E3-FD69D2D33F89}"/>
              </a:ext>
            </a:extLst>
          </p:cNvPr>
          <p:cNvSpPr txBox="1"/>
          <p:nvPr/>
        </p:nvSpPr>
        <p:spPr>
          <a:xfrm>
            <a:off x="1542995" y="2581399"/>
            <a:ext cx="1005403" cy="338554"/>
          </a:xfrm>
          <a:prstGeom prst="rect">
            <a:avLst/>
          </a:prstGeom>
          <a:noFill/>
        </p:spPr>
        <p:txBody>
          <a:bodyPr wrap="none" rtlCol="0">
            <a:spAutoFit/>
          </a:bodyPr>
          <a:lstStyle/>
          <a:p>
            <a:r>
              <a:rPr kumimoji="1" lang="ja-JP" altLang="en-US" sz="1600" dirty="0">
                <a:solidFill>
                  <a:srgbClr val="FF0000"/>
                </a:solidFill>
              </a:rPr>
              <a:t>宅配業者</a:t>
            </a:r>
          </a:p>
        </p:txBody>
      </p:sp>
      <p:cxnSp>
        <p:nvCxnSpPr>
          <p:cNvPr id="25" name="直線矢印コネクタ 24">
            <a:extLst>
              <a:ext uri="{FF2B5EF4-FFF2-40B4-BE49-F238E27FC236}">
                <a16:creationId xmlns:a16="http://schemas.microsoft.com/office/drawing/2014/main" id="{0FB720F8-B30D-455E-9A38-823A469F0DBE}"/>
              </a:ext>
            </a:extLst>
          </p:cNvPr>
          <p:cNvCxnSpPr>
            <a:cxnSpLocks/>
          </p:cNvCxnSpPr>
          <p:nvPr/>
        </p:nvCxnSpPr>
        <p:spPr>
          <a:xfrm>
            <a:off x="2400270" y="3513764"/>
            <a:ext cx="1334992" cy="75765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920589FB-8924-4EE0-949D-5AF0AC855B29}"/>
              </a:ext>
            </a:extLst>
          </p:cNvPr>
          <p:cNvCxnSpPr>
            <a:cxnSpLocks/>
          </p:cNvCxnSpPr>
          <p:nvPr/>
        </p:nvCxnSpPr>
        <p:spPr>
          <a:xfrm flipV="1">
            <a:off x="2400270" y="4553689"/>
            <a:ext cx="1334992" cy="56823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D995A0D6-BB88-48B6-B855-A82C48907D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348" t="-787" r="27525"/>
          <a:stretch/>
        </p:blipFill>
        <p:spPr>
          <a:xfrm>
            <a:off x="2103101" y="3070894"/>
            <a:ext cx="297169" cy="520849"/>
          </a:xfrm>
          <a:prstGeom prst="rect">
            <a:avLst/>
          </a:prstGeom>
        </p:spPr>
      </p:pic>
      <p:pic>
        <p:nvPicPr>
          <p:cNvPr id="34" name="図 33">
            <a:extLst>
              <a:ext uri="{FF2B5EF4-FFF2-40B4-BE49-F238E27FC236}">
                <a16:creationId xmlns:a16="http://schemas.microsoft.com/office/drawing/2014/main" id="{76B4DD13-9C7D-43C6-9DC6-FB20D2B0AA2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348" t="-787" r="27525"/>
          <a:stretch/>
        </p:blipFill>
        <p:spPr>
          <a:xfrm>
            <a:off x="2052874" y="5010047"/>
            <a:ext cx="297169" cy="520849"/>
          </a:xfrm>
          <a:prstGeom prst="rect">
            <a:avLst/>
          </a:prstGeom>
        </p:spPr>
      </p:pic>
      <p:sp>
        <p:nvSpPr>
          <p:cNvPr id="42" name="テキスト ボックス 41">
            <a:extLst>
              <a:ext uri="{FF2B5EF4-FFF2-40B4-BE49-F238E27FC236}">
                <a16:creationId xmlns:a16="http://schemas.microsoft.com/office/drawing/2014/main" id="{27F949A1-D77A-4A40-B2F2-D2F0978B0840}"/>
              </a:ext>
            </a:extLst>
          </p:cNvPr>
          <p:cNvSpPr txBox="1"/>
          <p:nvPr/>
        </p:nvSpPr>
        <p:spPr>
          <a:xfrm>
            <a:off x="1623716" y="4496109"/>
            <a:ext cx="800219" cy="338554"/>
          </a:xfrm>
          <a:prstGeom prst="rect">
            <a:avLst/>
          </a:prstGeom>
          <a:noFill/>
        </p:spPr>
        <p:txBody>
          <a:bodyPr wrap="none" rtlCol="0">
            <a:spAutoFit/>
          </a:bodyPr>
          <a:lstStyle/>
          <a:p>
            <a:r>
              <a:rPr kumimoji="1" lang="ja-JP" altLang="en-US" sz="1600" dirty="0">
                <a:solidFill>
                  <a:srgbClr val="FF0000"/>
                </a:solidFill>
              </a:rPr>
              <a:t>利用者</a:t>
            </a:r>
          </a:p>
        </p:txBody>
      </p:sp>
      <p:sp>
        <p:nvSpPr>
          <p:cNvPr id="43" name="テキスト ボックス 42">
            <a:extLst>
              <a:ext uri="{FF2B5EF4-FFF2-40B4-BE49-F238E27FC236}">
                <a16:creationId xmlns:a16="http://schemas.microsoft.com/office/drawing/2014/main" id="{05C5A19D-5C7E-4F4F-A6AB-E066CC93FDA2}"/>
              </a:ext>
            </a:extLst>
          </p:cNvPr>
          <p:cNvSpPr txBox="1"/>
          <p:nvPr/>
        </p:nvSpPr>
        <p:spPr>
          <a:xfrm>
            <a:off x="3591827" y="3574303"/>
            <a:ext cx="1399742" cy="338554"/>
          </a:xfrm>
          <a:prstGeom prst="rect">
            <a:avLst/>
          </a:prstGeom>
          <a:noFill/>
        </p:spPr>
        <p:txBody>
          <a:bodyPr wrap="none" rtlCol="0">
            <a:spAutoFit/>
          </a:bodyPr>
          <a:lstStyle/>
          <a:p>
            <a:r>
              <a:rPr kumimoji="1" lang="ja-JP" altLang="en-US" sz="1600" dirty="0">
                <a:solidFill>
                  <a:srgbClr val="FF0000"/>
                </a:solidFill>
              </a:rPr>
              <a:t>管理サーバー</a:t>
            </a:r>
          </a:p>
        </p:txBody>
      </p:sp>
      <p:sp>
        <p:nvSpPr>
          <p:cNvPr id="44" name="テキスト ボックス 43">
            <a:extLst>
              <a:ext uri="{FF2B5EF4-FFF2-40B4-BE49-F238E27FC236}">
                <a16:creationId xmlns:a16="http://schemas.microsoft.com/office/drawing/2014/main" id="{96AFBD96-F179-49D4-8248-D79F2212133B}"/>
              </a:ext>
            </a:extLst>
          </p:cNvPr>
          <p:cNvSpPr txBox="1"/>
          <p:nvPr/>
        </p:nvSpPr>
        <p:spPr>
          <a:xfrm>
            <a:off x="6828843" y="3351241"/>
            <a:ext cx="1292341" cy="338554"/>
          </a:xfrm>
          <a:prstGeom prst="rect">
            <a:avLst/>
          </a:prstGeom>
          <a:noFill/>
        </p:spPr>
        <p:txBody>
          <a:bodyPr wrap="none" rtlCol="0">
            <a:spAutoFit/>
          </a:bodyPr>
          <a:lstStyle/>
          <a:p>
            <a:r>
              <a:rPr kumimoji="1" lang="ja-JP" altLang="en-US" sz="1600" dirty="0">
                <a:solidFill>
                  <a:srgbClr val="FF0000"/>
                </a:solidFill>
              </a:rPr>
              <a:t>宅配ボックス</a:t>
            </a:r>
          </a:p>
        </p:txBody>
      </p:sp>
      <p:sp>
        <p:nvSpPr>
          <p:cNvPr id="45" name="テキスト ボックス 44">
            <a:extLst>
              <a:ext uri="{FF2B5EF4-FFF2-40B4-BE49-F238E27FC236}">
                <a16:creationId xmlns:a16="http://schemas.microsoft.com/office/drawing/2014/main" id="{D5810567-EA15-4D23-A61C-10D3BBE123F4}"/>
              </a:ext>
            </a:extLst>
          </p:cNvPr>
          <p:cNvSpPr txBox="1"/>
          <p:nvPr/>
        </p:nvSpPr>
        <p:spPr>
          <a:xfrm>
            <a:off x="4890749" y="3125008"/>
            <a:ext cx="1414170" cy="338554"/>
          </a:xfrm>
          <a:prstGeom prst="rect">
            <a:avLst/>
          </a:prstGeom>
          <a:noFill/>
        </p:spPr>
        <p:txBody>
          <a:bodyPr wrap="none" rtlCol="0">
            <a:spAutoFit/>
          </a:bodyPr>
          <a:lstStyle/>
          <a:p>
            <a:r>
              <a:rPr kumimoji="1" lang="ja-JP" altLang="en-US" sz="1600" dirty="0"/>
              <a:t>サウンドコード</a:t>
            </a:r>
          </a:p>
        </p:txBody>
      </p:sp>
      <p:cxnSp>
        <p:nvCxnSpPr>
          <p:cNvPr id="47" name="直線コネクタ 46">
            <a:extLst>
              <a:ext uri="{FF2B5EF4-FFF2-40B4-BE49-F238E27FC236}">
                <a16:creationId xmlns:a16="http://schemas.microsoft.com/office/drawing/2014/main" id="{8FA335B2-0A7E-4FE9-80EA-A36A3E64A851}"/>
              </a:ext>
            </a:extLst>
          </p:cNvPr>
          <p:cNvCxnSpPr>
            <a:endCxn id="45" idx="2"/>
          </p:cNvCxnSpPr>
          <p:nvPr/>
        </p:nvCxnSpPr>
        <p:spPr>
          <a:xfrm flipV="1">
            <a:off x="5597834" y="3463562"/>
            <a:ext cx="0" cy="309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00E0A986-2254-469D-BD4C-90B3CB7C10C5}"/>
              </a:ext>
            </a:extLst>
          </p:cNvPr>
          <p:cNvSpPr txBox="1"/>
          <p:nvPr/>
        </p:nvSpPr>
        <p:spPr>
          <a:xfrm>
            <a:off x="4890749" y="5109897"/>
            <a:ext cx="1414170" cy="338554"/>
          </a:xfrm>
          <a:prstGeom prst="rect">
            <a:avLst/>
          </a:prstGeom>
          <a:noFill/>
        </p:spPr>
        <p:txBody>
          <a:bodyPr wrap="none" rtlCol="0">
            <a:spAutoFit/>
          </a:bodyPr>
          <a:lstStyle/>
          <a:p>
            <a:r>
              <a:rPr kumimoji="1" lang="ja-JP" altLang="en-US" sz="1600" dirty="0"/>
              <a:t>サウンドコード</a:t>
            </a:r>
          </a:p>
        </p:txBody>
      </p:sp>
      <p:cxnSp>
        <p:nvCxnSpPr>
          <p:cNvPr id="49" name="直線コネクタ 48">
            <a:extLst>
              <a:ext uri="{FF2B5EF4-FFF2-40B4-BE49-F238E27FC236}">
                <a16:creationId xmlns:a16="http://schemas.microsoft.com/office/drawing/2014/main" id="{FDD746B2-4D73-4B29-AD1A-F1749C0B306B}"/>
              </a:ext>
            </a:extLst>
          </p:cNvPr>
          <p:cNvCxnSpPr/>
          <p:nvPr/>
        </p:nvCxnSpPr>
        <p:spPr>
          <a:xfrm flipV="1">
            <a:off x="5597834" y="4834663"/>
            <a:ext cx="0" cy="3094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スライド番号プレースホルダー 49">
            <a:extLst>
              <a:ext uri="{FF2B5EF4-FFF2-40B4-BE49-F238E27FC236}">
                <a16:creationId xmlns:a16="http://schemas.microsoft.com/office/drawing/2014/main" id="{673AC423-B6DE-4EA0-A343-2FE63F316014}"/>
              </a:ext>
            </a:extLst>
          </p:cNvPr>
          <p:cNvSpPr>
            <a:spLocks noGrp="1"/>
          </p:cNvSpPr>
          <p:nvPr>
            <p:ph type="sldNum" sz="quarter" idx="12"/>
          </p:nvPr>
        </p:nvSpPr>
        <p:spPr>
          <a:xfrm>
            <a:off x="7082373" y="5974011"/>
            <a:ext cx="984019" cy="365125"/>
          </a:xfrm>
        </p:spPr>
        <p:txBody>
          <a:bodyPr/>
          <a:lstStyle/>
          <a:p>
            <a:fld id="{F5A25BB8-591D-4E4E-A0AC-FD69489EAA0F}" type="slidenum">
              <a:rPr kumimoji="1" lang="ja-JP" altLang="en-US" smtClean="0"/>
              <a:pPr/>
              <a:t>5</a:t>
            </a:fld>
            <a:endParaRPr kumimoji="1" lang="ja-JP" altLang="en-US"/>
          </a:p>
        </p:txBody>
      </p:sp>
      <p:sp>
        <p:nvSpPr>
          <p:cNvPr id="10" name="テキスト ボックス 9">
            <a:extLst>
              <a:ext uri="{FF2B5EF4-FFF2-40B4-BE49-F238E27FC236}">
                <a16:creationId xmlns:a16="http://schemas.microsoft.com/office/drawing/2014/main" id="{6F98592D-6285-4CE1-B277-9B3EDB6ED3AA}"/>
              </a:ext>
            </a:extLst>
          </p:cNvPr>
          <p:cNvSpPr txBox="1"/>
          <p:nvPr/>
        </p:nvSpPr>
        <p:spPr>
          <a:xfrm>
            <a:off x="2080568" y="4103225"/>
            <a:ext cx="810543" cy="369332"/>
          </a:xfrm>
          <a:prstGeom prst="rect">
            <a:avLst/>
          </a:prstGeom>
          <a:noFill/>
        </p:spPr>
        <p:txBody>
          <a:bodyPr wrap="none" rtlCol="0">
            <a:spAutoFit/>
          </a:bodyPr>
          <a:lstStyle/>
          <a:p>
            <a:r>
              <a:rPr kumimoji="1" lang="en-US" altLang="ja-JP" dirty="0"/>
              <a:t>4G,LTE</a:t>
            </a:r>
            <a:endParaRPr kumimoji="1" lang="ja-JP" altLang="en-US" dirty="0"/>
          </a:p>
        </p:txBody>
      </p:sp>
      <p:cxnSp>
        <p:nvCxnSpPr>
          <p:cNvPr id="13" name="直線コネクタ 12">
            <a:extLst>
              <a:ext uri="{FF2B5EF4-FFF2-40B4-BE49-F238E27FC236}">
                <a16:creationId xmlns:a16="http://schemas.microsoft.com/office/drawing/2014/main" id="{58DAF990-D00A-48A3-83EE-9953BF1F469F}"/>
              </a:ext>
            </a:extLst>
          </p:cNvPr>
          <p:cNvCxnSpPr>
            <a:cxnSpLocks/>
          </p:cNvCxnSpPr>
          <p:nvPr/>
        </p:nvCxnSpPr>
        <p:spPr>
          <a:xfrm>
            <a:off x="2919851" y="4469650"/>
            <a:ext cx="299836" cy="225015"/>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0921EB52-84CF-4E08-B90E-2A4F7146C29F}"/>
              </a:ext>
            </a:extLst>
          </p:cNvPr>
          <p:cNvCxnSpPr>
            <a:cxnSpLocks/>
          </p:cNvCxnSpPr>
          <p:nvPr/>
        </p:nvCxnSpPr>
        <p:spPr>
          <a:xfrm flipV="1">
            <a:off x="2832868" y="3989781"/>
            <a:ext cx="278357" cy="131697"/>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209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B997B-F842-43E8-BA33-4B30222E7AD6}"/>
              </a:ext>
            </a:extLst>
          </p:cNvPr>
          <p:cNvSpPr>
            <a:spLocks noGrp="1"/>
          </p:cNvSpPr>
          <p:nvPr>
            <p:ph type="title"/>
          </p:nvPr>
        </p:nvSpPr>
        <p:spPr/>
        <p:txBody>
          <a:bodyPr/>
          <a:lstStyle/>
          <a:p>
            <a:r>
              <a:rPr kumimoji="1" lang="ja-JP" altLang="en-US" dirty="0"/>
              <a:t>研究方針</a:t>
            </a:r>
          </a:p>
        </p:txBody>
      </p:sp>
      <p:sp>
        <p:nvSpPr>
          <p:cNvPr id="3" name="コンテンツ プレースホルダー 2">
            <a:extLst>
              <a:ext uri="{FF2B5EF4-FFF2-40B4-BE49-F238E27FC236}">
                <a16:creationId xmlns:a16="http://schemas.microsoft.com/office/drawing/2014/main" id="{0B686C17-7F1C-4557-A005-CDA6CAF9E0EF}"/>
              </a:ext>
            </a:extLst>
          </p:cNvPr>
          <p:cNvSpPr>
            <a:spLocks noGrp="1"/>
          </p:cNvSpPr>
          <p:nvPr>
            <p:ph idx="1"/>
          </p:nvPr>
        </p:nvSpPr>
        <p:spPr/>
        <p:txBody>
          <a:bodyPr>
            <a:normAutofit/>
          </a:bodyPr>
          <a:lstStyle/>
          <a:p>
            <a:r>
              <a:rPr kumimoji="1" lang="ja-JP" altLang="en-US" dirty="0"/>
              <a:t>＜組織構成＞</a:t>
            </a:r>
            <a:endParaRPr kumimoji="1" lang="en-US" altLang="ja-JP" dirty="0"/>
          </a:p>
          <a:p>
            <a:r>
              <a:rPr lang="ja-JP" altLang="en-US" dirty="0"/>
              <a:t>　</a:t>
            </a:r>
            <a:r>
              <a:rPr kumimoji="1" lang="ja-JP" altLang="en-US" dirty="0"/>
              <a:t>青野（担当：</a:t>
            </a:r>
            <a:r>
              <a:rPr lang="ja-JP" altLang="en-US" dirty="0"/>
              <a:t>管理サーバ</a:t>
            </a:r>
            <a:r>
              <a:rPr kumimoji="1" lang="ja-JP" altLang="en-US" dirty="0"/>
              <a:t>）、井早（担当：アプリ）</a:t>
            </a:r>
            <a:endParaRPr kumimoji="1" lang="en-US" altLang="ja-JP" dirty="0"/>
          </a:p>
          <a:p>
            <a:r>
              <a:rPr lang="ja-JP" altLang="en-US" dirty="0"/>
              <a:t>　</a:t>
            </a:r>
            <a:r>
              <a:rPr kumimoji="1" lang="ja-JP" altLang="en-US" dirty="0"/>
              <a:t>山田</a:t>
            </a:r>
            <a:r>
              <a:rPr lang="ja-JP" altLang="en-US" dirty="0"/>
              <a:t>（</a:t>
            </a:r>
            <a:r>
              <a:rPr kumimoji="1" lang="ja-JP" altLang="en-US" dirty="0"/>
              <a:t>担当</a:t>
            </a:r>
            <a:r>
              <a:rPr lang="ja-JP" altLang="en-US" dirty="0"/>
              <a:t>：宅配ボックス）</a:t>
            </a:r>
            <a:endParaRPr lang="en-US" altLang="ja-JP" dirty="0"/>
          </a:p>
          <a:p>
            <a:r>
              <a:rPr lang="ja-JP" altLang="en-US" dirty="0"/>
              <a:t>＜開発＞</a:t>
            </a:r>
            <a:endParaRPr lang="en-US" altLang="ja-JP" dirty="0"/>
          </a:p>
          <a:p>
            <a:r>
              <a:rPr lang="ja-JP" altLang="en-US" dirty="0"/>
              <a:t>・</a:t>
            </a:r>
            <a:r>
              <a:rPr lang="en-US" altLang="ja-JP" dirty="0">
                <a:solidFill>
                  <a:srgbClr val="FF0000"/>
                </a:solidFill>
              </a:rPr>
              <a:t>V</a:t>
            </a:r>
            <a:r>
              <a:rPr lang="ja-JP" altLang="en-US" dirty="0">
                <a:solidFill>
                  <a:srgbClr val="FF0000"/>
                </a:solidFill>
              </a:rPr>
              <a:t>字モデル</a:t>
            </a:r>
            <a:r>
              <a:rPr lang="ja-JP" altLang="en-US" dirty="0"/>
              <a:t>に従った開発</a:t>
            </a:r>
            <a:endParaRPr lang="en-US" altLang="ja-JP" dirty="0"/>
          </a:p>
          <a:p>
            <a:r>
              <a:rPr lang="ja-JP" altLang="en-US" dirty="0"/>
              <a:t>・開発の要求定義、設計</a:t>
            </a:r>
            <a:r>
              <a:rPr lang="en-US" altLang="ja-JP" dirty="0"/>
              <a:t>(</a:t>
            </a:r>
            <a:r>
              <a:rPr lang="en-US" altLang="ja-JP" dirty="0">
                <a:solidFill>
                  <a:srgbClr val="FF0000"/>
                </a:solidFill>
              </a:rPr>
              <a:t>UML</a:t>
            </a:r>
            <a:r>
              <a:rPr lang="ja-JP" altLang="en-US" dirty="0">
                <a:solidFill>
                  <a:srgbClr val="FF0000"/>
                </a:solidFill>
              </a:rPr>
              <a:t>図</a:t>
            </a:r>
            <a:r>
              <a:rPr lang="ja-JP" altLang="en-US" dirty="0"/>
              <a:t>を使用</a:t>
            </a:r>
            <a:r>
              <a:rPr lang="en-US" altLang="ja-JP" dirty="0"/>
              <a:t>)</a:t>
            </a:r>
          </a:p>
          <a:p>
            <a:r>
              <a:rPr lang="ja-JP" altLang="en-US" dirty="0"/>
              <a:t>・実装したシステムのテストおよび考察</a:t>
            </a:r>
            <a:endParaRPr lang="en-US" altLang="ja-JP" dirty="0"/>
          </a:p>
          <a:p>
            <a:r>
              <a:rPr lang="ja-JP" altLang="en-US" dirty="0"/>
              <a:t>・スケジュール管理にガントチャートツール</a:t>
            </a:r>
            <a:r>
              <a:rPr lang="en-US" altLang="ja-JP" dirty="0" err="1"/>
              <a:t>brabio</a:t>
            </a:r>
            <a:r>
              <a:rPr lang="ja-JP" altLang="en-US" dirty="0"/>
              <a:t>を利用</a:t>
            </a:r>
            <a:endParaRPr lang="en-US" altLang="ja-JP" dirty="0"/>
          </a:p>
        </p:txBody>
      </p:sp>
      <p:sp>
        <p:nvSpPr>
          <p:cNvPr id="4" name="スライド番号プレースホルダー 3">
            <a:extLst>
              <a:ext uri="{FF2B5EF4-FFF2-40B4-BE49-F238E27FC236}">
                <a16:creationId xmlns:a16="http://schemas.microsoft.com/office/drawing/2014/main" id="{21E7A7BC-1C47-42C3-90D8-C06262F2CA30}"/>
              </a:ext>
            </a:extLst>
          </p:cNvPr>
          <p:cNvSpPr>
            <a:spLocks noGrp="1"/>
          </p:cNvSpPr>
          <p:nvPr>
            <p:ph type="sldNum" sz="quarter" idx="12"/>
          </p:nvPr>
        </p:nvSpPr>
        <p:spPr/>
        <p:txBody>
          <a:bodyPr/>
          <a:lstStyle/>
          <a:p>
            <a:fld id="{F5A25BB8-591D-4E4E-A0AC-FD69489EAA0F}" type="slidenum">
              <a:rPr kumimoji="1" lang="ja-JP" altLang="en-US" smtClean="0"/>
              <a:pPr/>
              <a:t>6</a:t>
            </a:fld>
            <a:endParaRPr kumimoji="1" lang="ja-JP" altLang="en-US"/>
          </a:p>
        </p:txBody>
      </p:sp>
    </p:spTree>
    <p:extLst>
      <p:ext uri="{BB962C8B-B14F-4D97-AF65-F5344CB8AC3E}">
        <p14:creationId xmlns:p14="http://schemas.microsoft.com/office/powerpoint/2010/main" val="247743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878BDF-0809-4E9D-A252-11E550F483D4}"/>
              </a:ext>
            </a:extLst>
          </p:cNvPr>
          <p:cNvSpPr>
            <a:spLocks noGrp="1"/>
          </p:cNvSpPr>
          <p:nvPr>
            <p:ph type="title"/>
          </p:nvPr>
        </p:nvSpPr>
        <p:spPr/>
        <p:txBody>
          <a:bodyPr/>
          <a:lstStyle/>
          <a:p>
            <a:r>
              <a:rPr lang="ja-JP" altLang="en-US" dirty="0"/>
              <a:t>研究方針（Ｖ字モデル）</a:t>
            </a:r>
            <a:endParaRPr kumimoji="1" lang="ja-JP" altLang="en-US" dirty="0"/>
          </a:p>
        </p:txBody>
      </p:sp>
      <p:sp>
        <p:nvSpPr>
          <p:cNvPr id="4" name="スライド番号プレースホルダー 3">
            <a:extLst>
              <a:ext uri="{FF2B5EF4-FFF2-40B4-BE49-F238E27FC236}">
                <a16:creationId xmlns:a16="http://schemas.microsoft.com/office/drawing/2014/main" id="{3A70F842-8E76-481B-9841-21BD4A7A543F}"/>
              </a:ext>
            </a:extLst>
          </p:cNvPr>
          <p:cNvSpPr>
            <a:spLocks noGrp="1"/>
          </p:cNvSpPr>
          <p:nvPr>
            <p:ph type="sldNum" sz="quarter" idx="12"/>
          </p:nvPr>
        </p:nvSpPr>
        <p:spPr/>
        <p:txBody>
          <a:bodyPr/>
          <a:lstStyle/>
          <a:p>
            <a:fld id="{F5A25BB8-591D-4E4E-A0AC-FD69489EAA0F}" type="slidenum">
              <a:rPr kumimoji="1" lang="ja-JP" altLang="en-US" smtClean="0"/>
              <a:pPr/>
              <a:t>7</a:t>
            </a:fld>
            <a:endParaRPr kumimoji="1" lang="ja-JP" altLang="en-US"/>
          </a:p>
        </p:txBody>
      </p:sp>
      <p:sp>
        <p:nvSpPr>
          <p:cNvPr id="5" name="テキスト ボックス 4">
            <a:extLst>
              <a:ext uri="{FF2B5EF4-FFF2-40B4-BE49-F238E27FC236}">
                <a16:creationId xmlns:a16="http://schemas.microsoft.com/office/drawing/2014/main" id="{A5CBDE78-68AA-4842-B127-D2FEC9A58854}"/>
              </a:ext>
            </a:extLst>
          </p:cNvPr>
          <p:cNvSpPr txBox="1"/>
          <p:nvPr/>
        </p:nvSpPr>
        <p:spPr>
          <a:xfrm>
            <a:off x="2638368" y="2299188"/>
            <a:ext cx="1416616" cy="461665"/>
          </a:xfrm>
          <a:prstGeom prst="rect">
            <a:avLst/>
          </a:prstGeom>
          <a:noFill/>
          <a:ln>
            <a:solidFill>
              <a:srgbClr val="FF0000"/>
            </a:solidFill>
          </a:ln>
        </p:spPr>
        <p:txBody>
          <a:bodyPr wrap="square" rtlCol="0">
            <a:spAutoFit/>
          </a:bodyPr>
          <a:lstStyle/>
          <a:p>
            <a:r>
              <a:rPr kumimoji="1" lang="ja-JP" altLang="en-US" sz="2400" dirty="0"/>
              <a:t>要求定義</a:t>
            </a:r>
          </a:p>
        </p:txBody>
      </p:sp>
      <p:sp>
        <p:nvSpPr>
          <p:cNvPr id="6" name="テキスト ボックス 5">
            <a:extLst>
              <a:ext uri="{FF2B5EF4-FFF2-40B4-BE49-F238E27FC236}">
                <a16:creationId xmlns:a16="http://schemas.microsoft.com/office/drawing/2014/main" id="{81D90496-F96F-450D-83B3-1132E7FFBC84}"/>
              </a:ext>
            </a:extLst>
          </p:cNvPr>
          <p:cNvSpPr txBox="1"/>
          <p:nvPr/>
        </p:nvSpPr>
        <p:spPr>
          <a:xfrm>
            <a:off x="3116166" y="3431248"/>
            <a:ext cx="1416616" cy="461665"/>
          </a:xfrm>
          <a:prstGeom prst="rect">
            <a:avLst/>
          </a:prstGeom>
          <a:noFill/>
          <a:ln>
            <a:solidFill>
              <a:srgbClr val="FF0000"/>
            </a:solidFill>
          </a:ln>
        </p:spPr>
        <p:txBody>
          <a:bodyPr wrap="square" rtlCol="0">
            <a:spAutoFit/>
          </a:bodyPr>
          <a:lstStyle/>
          <a:p>
            <a:r>
              <a:rPr kumimoji="1" lang="ja-JP" altLang="en-US" sz="2400" dirty="0"/>
              <a:t>基本設計</a:t>
            </a:r>
          </a:p>
        </p:txBody>
      </p:sp>
      <p:sp>
        <p:nvSpPr>
          <p:cNvPr id="7" name="テキスト ボックス 6">
            <a:extLst>
              <a:ext uri="{FF2B5EF4-FFF2-40B4-BE49-F238E27FC236}">
                <a16:creationId xmlns:a16="http://schemas.microsoft.com/office/drawing/2014/main" id="{42E39605-5485-440D-BC30-EEA88C5F19B3}"/>
              </a:ext>
            </a:extLst>
          </p:cNvPr>
          <p:cNvSpPr txBox="1"/>
          <p:nvPr/>
        </p:nvSpPr>
        <p:spPr>
          <a:xfrm>
            <a:off x="3692310" y="4563309"/>
            <a:ext cx="1416616" cy="461665"/>
          </a:xfrm>
          <a:prstGeom prst="rect">
            <a:avLst/>
          </a:prstGeom>
          <a:noFill/>
          <a:ln>
            <a:solidFill>
              <a:srgbClr val="C00000"/>
            </a:solidFill>
          </a:ln>
        </p:spPr>
        <p:txBody>
          <a:bodyPr wrap="square" rtlCol="0">
            <a:spAutoFit/>
          </a:bodyPr>
          <a:lstStyle/>
          <a:p>
            <a:r>
              <a:rPr kumimoji="1" lang="ja-JP" altLang="en-US" sz="2400" dirty="0"/>
              <a:t>詳細設計</a:t>
            </a:r>
          </a:p>
        </p:txBody>
      </p:sp>
      <p:sp>
        <p:nvSpPr>
          <p:cNvPr id="8" name="テキスト ボックス 7">
            <a:extLst>
              <a:ext uri="{FF2B5EF4-FFF2-40B4-BE49-F238E27FC236}">
                <a16:creationId xmlns:a16="http://schemas.microsoft.com/office/drawing/2014/main" id="{2D2AABB2-6E1A-461C-AF12-B9F52F4752D0}"/>
              </a:ext>
            </a:extLst>
          </p:cNvPr>
          <p:cNvSpPr txBox="1"/>
          <p:nvPr/>
        </p:nvSpPr>
        <p:spPr>
          <a:xfrm>
            <a:off x="6640836" y="3432525"/>
            <a:ext cx="1547137" cy="461665"/>
          </a:xfrm>
          <a:prstGeom prst="rect">
            <a:avLst/>
          </a:prstGeom>
          <a:noFill/>
          <a:ln>
            <a:solidFill>
              <a:srgbClr val="FF0000"/>
            </a:solidFill>
          </a:ln>
        </p:spPr>
        <p:txBody>
          <a:bodyPr wrap="square" rtlCol="0">
            <a:spAutoFit/>
          </a:bodyPr>
          <a:lstStyle/>
          <a:p>
            <a:r>
              <a:rPr kumimoji="1" lang="ja-JP" altLang="en-US" sz="2400" dirty="0"/>
              <a:t>結合テスト</a:t>
            </a:r>
          </a:p>
        </p:txBody>
      </p:sp>
      <p:sp>
        <p:nvSpPr>
          <p:cNvPr id="9" name="テキスト ボックス 8">
            <a:extLst>
              <a:ext uri="{FF2B5EF4-FFF2-40B4-BE49-F238E27FC236}">
                <a16:creationId xmlns:a16="http://schemas.microsoft.com/office/drawing/2014/main" id="{6E27A204-6FA3-4641-827B-8C3A09FF8AEC}"/>
              </a:ext>
            </a:extLst>
          </p:cNvPr>
          <p:cNvSpPr txBox="1"/>
          <p:nvPr/>
        </p:nvSpPr>
        <p:spPr>
          <a:xfrm>
            <a:off x="5941643" y="4564586"/>
            <a:ext cx="1547137" cy="461665"/>
          </a:xfrm>
          <a:prstGeom prst="rect">
            <a:avLst/>
          </a:prstGeom>
          <a:noFill/>
          <a:ln>
            <a:solidFill>
              <a:srgbClr val="FF0000"/>
            </a:solidFill>
          </a:ln>
        </p:spPr>
        <p:txBody>
          <a:bodyPr wrap="square" rtlCol="0">
            <a:spAutoFit/>
          </a:bodyPr>
          <a:lstStyle/>
          <a:p>
            <a:r>
              <a:rPr kumimoji="1" lang="ja-JP" altLang="en-US" sz="2400" dirty="0"/>
              <a:t>単体テスト</a:t>
            </a:r>
          </a:p>
        </p:txBody>
      </p:sp>
      <p:sp>
        <p:nvSpPr>
          <p:cNvPr id="10" name="テキスト ボックス 9">
            <a:extLst>
              <a:ext uri="{FF2B5EF4-FFF2-40B4-BE49-F238E27FC236}">
                <a16:creationId xmlns:a16="http://schemas.microsoft.com/office/drawing/2014/main" id="{2D5FF56E-F9FE-438B-82CF-7C6ADA3A7847}"/>
              </a:ext>
            </a:extLst>
          </p:cNvPr>
          <p:cNvSpPr txBox="1"/>
          <p:nvPr/>
        </p:nvSpPr>
        <p:spPr>
          <a:xfrm>
            <a:off x="7244369" y="2300464"/>
            <a:ext cx="1547137" cy="461665"/>
          </a:xfrm>
          <a:prstGeom prst="rect">
            <a:avLst/>
          </a:prstGeom>
          <a:noFill/>
          <a:ln>
            <a:solidFill>
              <a:srgbClr val="FF0000"/>
            </a:solidFill>
          </a:ln>
        </p:spPr>
        <p:txBody>
          <a:bodyPr wrap="square" rtlCol="0">
            <a:spAutoFit/>
          </a:bodyPr>
          <a:lstStyle/>
          <a:p>
            <a:r>
              <a:rPr kumimoji="1" lang="ja-JP" altLang="en-US" sz="2400" dirty="0"/>
              <a:t>総合テスト</a:t>
            </a:r>
          </a:p>
        </p:txBody>
      </p:sp>
      <p:cxnSp>
        <p:nvCxnSpPr>
          <p:cNvPr id="14" name="直線矢印コネクタ 13">
            <a:extLst>
              <a:ext uri="{FF2B5EF4-FFF2-40B4-BE49-F238E27FC236}">
                <a16:creationId xmlns:a16="http://schemas.microsoft.com/office/drawing/2014/main" id="{970EFE27-2D08-4EFE-9F34-A2280CC9C9C9}"/>
              </a:ext>
            </a:extLst>
          </p:cNvPr>
          <p:cNvCxnSpPr>
            <a:cxnSpLocks/>
            <a:stCxn id="6" idx="2"/>
            <a:endCxn id="7" idx="0"/>
          </p:cNvCxnSpPr>
          <p:nvPr/>
        </p:nvCxnSpPr>
        <p:spPr>
          <a:xfrm>
            <a:off x="3824474" y="3892913"/>
            <a:ext cx="576144" cy="670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FB64ADC-746A-4DFF-B067-EC68F332284B}"/>
              </a:ext>
            </a:extLst>
          </p:cNvPr>
          <p:cNvCxnSpPr>
            <a:cxnSpLocks/>
            <a:stCxn id="9" idx="0"/>
            <a:endCxn id="8" idx="2"/>
          </p:cNvCxnSpPr>
          <p:nvPr/>
        </p:nvCxnSpPr>
        <p:spPr>
          <a:xfrm flipV="1">
            <a:off x="6715212" y="3894190"/>
            <a:ext cx="699193" cy="670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607E365-79D8-457A-B861-D4378D856776}"/>
              </a:ext>
            </a:extLst>
          </p:cNvPr>
          <p:cNvCxnSpPr>
            <a:cxnSpLocks/>
            <a:stCxn id="8" idx="0"/>
            <a:endCxn id="10" idx="2"/>
          </p:cNvCxnSpPr>
          <p:nvPr/>
        </p:nvCxnSpPr>
        <p:spPr>
          <a:xfrm flipV="1">
            <a:off x="7414405" y="2762129"/>
            <a:ext cx="603533" cy="670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2B62412-FCCB-48E8-9D82-9820F6C817C8}"/>
              </a:ext>
            </a:extLst>
          </p:cNvPr>
          <p:cNvCxnSpPr>
            <a:cxnSpLocks/>
            <a:stCxn id="9" idx="1"/>
            <a:endCxn id="7" idx="3"/>
          </p:cNvCxnSpPr>
          <p:nvPr/>
        </p:nvCxnSpPr>
        <p:spPr>
          <a:xfrm flipH="1" flipV="1">
            <a:off x="5108926" y="4794142"/>
            <a:ext cx="832717" cy="127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1DFC38E7-A4B7-4CEB-A314-D0536F4A8707}"/>
              </a:ext>
            </a:extLst>
          </p:cNvPr>
          <p:cNvCxnSpPr>
            <a:cxnSpLocks/>
            <a:stCxn id="8" idx="1"/>
            <a:endCxn id="6" idx="3"/>
          </p:cNvCxnSpPr>
          <p:nvPr/>
        </p:nvCxnSpPr>
        <p:spPr>
          <a:xfrm flipH="1" flipV="1">
            <a:off x="4532782" y="3662081"/>
            <a:ext cx="2108054" cy="127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C772E37-EE7F-4CB3-B3E7-FBF22604F56F}"/>
              </a:ext>
            </a:extLst>
          </p:cNvPr>
          <p:cNvCxnSpPr>
            <a:cxnSpLocks/>
            <a:stCxn id="10" idx="1"/>
            <a:endCxn id="5" idx="3"/>
          </p:cNvCxnSpPr>
          <p:nvPr/>
        </p:nvCxnSpPr>
        <p:spPr>
          <a:xfrm flipH="1" flipV="1">
            <a:off x="4054984" y="2530021"/>
            <a:ext cx="3189385" cy="1276"/>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948D14D6-450E-4CA6-A752-D52BFEF9F6FC}"/>
              </a:ext>
            </a:extLst>
          </p:cNvPr>
          <p:cNvSpPr txBox="1"/>
          <p:nvPr/>
        </p:nvSpPr>
        <p:spPr>
          <a:xfrm>
            <a:off x="5241252" y="2115798"/>
            <a:ext cx="646331" cy="369332"/>
          </a:xfrm>
          <a:prstGeom prst="rect">
            <a:avLst/>
          </a:prstGeom>
          <a:noFill/>
        </p:spPr>
        <p:txBody>
          <a:bodyPr wrap="none" rtlCol="0">
            <a:spAutoFit/>
          </a:bodyPr>
          <a:lstStyle/>
          <a:p>
            <a:r>
              <a:rPr kumimoji="1" lang="ja-JP" altLang="en-US" dirty="0"/>
              <a:t>検証</a:t>
            </a:r>
          </a:p>
        </p:txBody>
      </p:sp>
      <p:sp>
        <p:nvSpPr>
          <p:cNvPr id="90" name="テキスト ボックス 89">
            <a:extLst>
              <a:ext uri="{FF2B5EF4-FFF2-40B4-BE49-F238E27FC236}">
                <a16:creationId xmlns:a16="http://schemas.microsoft.com/office/drawing/2014/main" id="{F78C86F4-3B24-4332-A292-F3CC5789CE33}"/>
              </a:ext>
            </a:extLst>
          </p:cNvPr>
          <p:cNvSpPr txBox="1"/>
          <p:nvPr/>
        </p:nvSpPr>
        <p:spPr>
          <a:xfrm>
            <a:off x="5241252" y="3178610"/>
            <a:ext cx="646331" cy="369332"/>
          </a:xfrm>
          <a:prstGeom prst="rect">
            <a:avLst/>
          </a:prstGeom>
          <a:noFill/>
        </p:spPr>
        <p:txBody>
          <a:bodyPr wrap="none" rtlCol="0">
            <a:spAutoFit/>
          </a:bodyPr>
          <a:lstStyle/>
          <a:p>
            <a:r>
              <a:rPr kumimoji="1" lang="ja-JP" altLang="en-US" dirty="0"/>
              <a:t>検証</a:t>
            </a:r>
          </a:p>
        </p:txBody>
      </p:sp>
      <p:sp>
        <p:nvSpPr>
          <p:cNvPr id="91" name="テキスト ボックス 90">
            <a:extLst>
              <a:ext uri="{FF2B5EF4-FFF2-40B4-BE49-F238E27FC236}">
                <a16:creationId xmlns:a16="http://schemas.microsoft.com/office/drawing/2014/main" id="{951A8F91-2DEA-4911-A82D-BB390DC16001}"/>
              </a:ext>
            </a:extLst>
          </p:cNvPr>
          <p:cNvSpPr txBox="1"/>
          <p:nvPr/>
        </p:nvSpPr>
        <p:spPr>
          <a:xfrm>
            <a:off x="5218776" y="4310671"/>
            <a:ext cx="646331" cy="369332"/>
          </a:xfrm>
          <a:prstGeom prst="rect">
            <a:avLst/>
          </a:prstGeom>
          <a:noFill/>
        </p:spPr>
        <p:txBody>
          <a:bodyPr wrap="none" rtlCol="0">
            <a:spAutoFit/>
          </a:bodyPr>
          <a:lstStyle/>
          <a:p>
            <a:r>
              <a:rPr kumimoji="1" lang="ja-JP" altLang="en-US" dirty="0"/>
              <a:t>検証</a:t>
            </a:r>
          </a:p>
        </p:txBody>
      </p:sp>
      <p:sp>
        <p:nvSpPr>
          <p:cNvPr id="92" name="テキスト ボックス 91">
            <a:extLst>
              <a:ext uri="{FF2B5EF4-FFF2-40B4-BE49-F238E27FC236}">
                <a16:creationId xmlns:a16="http://schemas.microsoft.com/office/drawing/2014/main" id="{6780347A-2AA1-465A-B4BE-42A0F752F0A7}"/>
              </a:ext>
            </a:extLst>
          </p:cNvPr>
          <p:cNvSpPr txBox="1"/>
          <p:nvPr/>
        </p:nvSpPr>
        <p:spPr>
          <a:xfrm>
            <a:off x="5071533" y="5465815"/>
            <a:ext cx="793574" cy="461665"/>
          </a:xfrm>
          <a:prstGeom prst="rect">
            <a:avLst/>
          </a:prstGeom>
          <a:noFill/>
          <a:ln>
            <a:solidFill>
              <a:srgbClr val="FF0000"/>
            </a:solidFill>
          </a:ln>
        </p:spPr>
        <p:txBody>
          <a:bodyPr wrap="square" rtlCol="0">
            <a:spAutoFit/>
          </a:bodyPr>
          <a:lstStyle/>
          <a:p>
            <a:r>
              <a:rPr kumimoji="1" lang="ja-JP" altLang="en-US" sz="2400" dirty="0"/>
              <a:t>実装</a:t>
            </a:r>
          </a:p>
        </p:txBody>
      </p:sp>
      <p:cxnSp>
        <p:nvCxnSpPr>
          <p:cNvPr id="93" name="直線矢印コネクタ 92">
            <a:extLst>
              <a:ext uri="{FF2B5EF4-FFF2-40B4-BE49-F238E27FC236}">
                <a16:creationId xmlns:a16="http://schemas.microsoft.com/office/drawing/2014/main" id="{E026BAE7-432E-49E5-9474-0B543AFF2839}"/>
              </a:ext>
            </a:extLst>
          </p:cNvPr>
          <p:cNvCxnSpPr>
            <a:cxnSpLocks/>
            <a:stCxn id="7" idx="2"/>
            <a:endCxn id="92" idx="0"/>
          </p:cNvCxnSpPr>
          <p:nvPr/>
        </p:nvCxnSpPr>
        <p:spPr>
          <a:xfrm>
            <a:off x="4400618" y="5024974"/>
            <a:ext cx="1067702" cy="4408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F985AB6E-F543-4172-8D5C-1BE9D077CE03}"/>
              </a:ext>
            </a:extLst>
          </p:cNvPr>
          <p:cNvCxnSpPr>
            <a:cxnSpLocks/>
            <a:endCxn id="9" idx="2"/>
          </p:cNvCxnSpPr>
          <p:nvPr/>
        </p:nvCxnSpPr>
        <p:spPr>
          <a:xfrm flipV="1">
            <a:off x="5460838" y="5026251"/>
            <a:ext cx="1254374" cy="4251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E2692115-D565-4023-8E33-9E9F83AC4EDF}"/>
              </a:ext>
            </a:extLst>
          </p:cNvPr>
          <p:cNvCxnSpPr>
            <a:cxnSpLocks/>
          </p:cNvCxnSpPr>
          <p:nvPr/>
        </p:nvCxnSpPr>
        <p:spPr>
          <a:xfrm>
            <a:off x="3346676" y="2782954"/>
            <a:ext cx="477798" cy="6703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62AD074-2E49-4F0C-85B4-8AE3F31BE134}"/>
              </a:ext>
            </a:extLst>
          </p:cNvPr>
          <p:cNvSpPr txBox="1"/>
          <p:nvPr/>
        </p:nvSpPr>
        <p:spPr>
          <a:xfrm>
            <a:off x="159063" y="1934832"/>
            <a:ext cx="2546980" cy="400110"/>
          </a:xfrm>
          <a:prstGeom prst="rect">
            <a:avLst/>
          </a:prstGeom>
          <a:noFill/>
          <a:ln>
            <a:solidFill>
              <a:schemeClr val="bg1"/>
            </a:solidFill>
          </a:ln>
        </p:spPr>
        <p:txBody>
          <a:bodyPr wrap="square" rtlCol="0">
            <a:spAutoFit/>
          </a:bodyPr>
          <a:lstStyle/>
          <a:p>
            <a:r>
              <a:rPr kumimoji="1" lang="ja-JP" altLang="en-US" sz="2000" dirty="0">
                <a:solidFill>
                  <a:srgbClr val="FF0000"/>
                </a:solidFill>
              </a:rPr>
              <a:t>使用したＵＭＬ</a:t>
            </a:r>
          </a:p>
        </p:txBody>
      </p:sp>
      <p:cxnSp>
        <p:nvCxnSpPr>
          <p:cNvPr id="11" name="直線コネクタ 10">
            <a:extLst>
              <a:ext uri="{FF2B5EF4-FFF2-40B4-BE49-F238E27FC236}">
                <a16:creationId xmlns:a16="http://schemas.microsoft.com/office/drawing/2014/main" id="{886284C5-62E2-4F8D-885A-390C9FA28567}"/>
              </a:ext>
            </a:extLst>
          </p:cNvPr>
          <p:cNvCxnSpPr>
            <a:cxnSpLocks/>
            <a:stCxn id="5" idx="1"/>
          </p:cNvCxnSpPr>
          <p:nvPr/>
        </p:nvCxnSpPr>
        <p:spPr>
          <a:xfrm flipH="1" flipV="1">
            <a:off x="1743075" y="2526106"/>
            <a:ext cx="895293" cy="3915"/>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79BE655-C01D-4AFA-A398-D3F51488332F}"/>
              </a:ext>
            </a:extLst>
          </p:cNvPr>
          <p:cNvSpPr txBox="1"/>
          <p:nvPr/>
        </p:nvSpPr>
        <p:spPr>
          <a:xfrm>
            <a:off x="155817" y="2341440"/>
            <a:ext cx="1739579" cy="369332"/>
          </a:xfrm>
          <a:prstGeom prst="rect">
            <a:avLst/>
          </a:prstGeom>
          <a:noFill/>
        </p:spPr>
        <p:txBody>
          <a:bodyPr wrap="none" rtlCol="0">
            <a:spAutoFit/>
          </a:bodyPr>
          <a:lstStyle/>
          <a:p>
            <a:r>
              <a:rPr kumimoji="1" lang="ja-JP" altLang="en-US" dirty="0"/>
              <a:t>ユースケース図</a:t>
            </a:r>
          </a:p>
        </p:txBody>
      </p:sp>
      <p:cxnSp>
        <p:nvCxnSpPr>
          <p:cNvPr id="29" name="直線コネクタ 28">
            <a:extLst>
              <a:ext uri="{FF2B5EF4-FFF2-40B4-BE49-F238E27FC236}">
                <a16:creationId xmlns:a16="http://schemas.microsoft.com/office/drawing/2014/main" id="{B531F089-DBA8-4BF4-8146-881072A721C5}"/>
              </a:ext>
            </a:extLst>
          </p:cNvPr>
          <p:cNvCxnSpPr>
            <a:cxnSpLocks/>
            <a:stCxn id="6" idx="1"/>
          </p:cNvCxnSpPr>
          <p:nvPr/>
        </p:nvCxnSpPr>
        <p:spPr>
          <a:xfrm flipH="1">
            <a:off x="2200275" y="3662081"/>
            <a:ext cx="915891" cy="0"/>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0D0EDE3-DE38-4BDB-B313-02600B5683D5}"/>
              </a:ext>
            </a:extLst>
          </p:cNvPr>
          <p:cNvCxnSpPr>
            <a:cxnSpLocks/>
            <a:stCxn id="7" idx="1"/>
            <a:endCxn id="32" idx="3"/>
          </p:cNvCxnSpPr>
          <p:nvPr/>
        </p:nvCxnSpPr>
        <p:spPr>
          <a:xfrm flipH="1" flipV="1">
            <a:off x="1610083" y="4783137"/>
            <a:ext cx="2082227" cy="11005"/>
          </a:xfrm>
          <a:prstGeom prst="line">
            <a:avLst/>
          </a:prstGeom>
          <a:ln w="571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BEE295D1-AC0B-4FBF-AF82-F822DAB77B04}"/>
              </a:ext>
            </a:extLst>
          </p:cNvPr>
          <p:cNvSpPr txBox="1"/>
          <p:nvPr/>
        </p:nvSpPr>
        <p:spPr>
          <a:xfrm>
            <a:off x="-38179" y="3466410"/>
            <a:ext cx="2433680" cy="369332"/>
          </a:xfrm>
          <a:prstGeom prst="rect">
            <a:avLst/>
          </a:prstGeom>
          <a:noFill/>
        </p:spPr>
        <p:txBody>
          <a:bodyPr wrap="none" rtlCol="0">
            <a:spAutoFit/>
          </a:bodyPr>
          <a:lstStyle/>
          <a:p>
            <a:r>
              <a:rPr kumimoji="1" lang="ja-JP" altLang="en-US" dirty="0"/>
              <a:t>クラス図、シーケンス図</a:t>
            </a:r>
          </a:p>
        </p:txBody>
      </p:sp>
      <p:sp>
        <p:nvSpPr>
          <p:cNvPr id="32" name="テキスト ボックス 31">
            <a:extLst>
              <a:ext uri="{FF2B5EF4-FFF2-40B4-BE49-F238E27FC236}">
                <a16:creationId xmlns:a16="http://schemas.microsoft.com/office/drawing/2014/main" id="{346E039C-0658-4A85-86CD-FD035441A7A8}"/>
              </a:ext>
            </a:extLst>
          </p:cNvPr>
          <p:cNvSpPr txBox="1"/>
          <p:nvPr/>
        </p:nvSpPr>
        <p:spPr>
          <a:xfrm>
            <a:off x="614298" y="4598471"/>
            <a:ext cx="995785" cy="369332"/>
          </a:xfrm>
          <a:prstGeom prst="rect">
            <a:avLst/>
          </a:prstGeom>
          <a:noFill/>
        </p:spPr>
        <p:txBody>
          <a:bodyPr wrap="none" rtlCol="0">
            <a:spAutoFit/>
          </a:bodyPr>
          <a:lstStyle/>
          <a:p>
            <a:r>
              <a:rPr kumimoji="1" lang="ja-JP" altLang="en-US" dirty="0"/>
              <a:t>クラス図</a:t>
            </a:r>
          </a:p>
        </p:txBody>
      </p:sp>
      <p:sp>
        <p:nvSpPr>
          <p:cNvPr id="45" name="正方形/長方形 44">
            <a:extLst>
              <a:ext uri="{FF2B5EF4-FFF2-40B4-BE49-F238E27FC236}">
                <a16:creationId xmlns:a16="http://schemas.microsoft.com/office/drawing/2014/main" id="{8D221AA0-8F8F-486D-B2E8-CFC977E4947C}"/>
              </a:ext>
            </a:extLst>
          </p:cNvPr>
          <p:cNvSpPr/>
          <p:nvPr/>
        </p:nvSpPr>
        <p:spPr>
          <a:xfrm>
            <a:off x="2457449" y="1788081"/>
            <a:ext cx="6530734" cy="44560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29236A39-B21B-46E6-AB01-1E1BE0029F3C}"/>
              </a:ext>
            </a:extLst>
          </p:cNvPr>
          <p:cNvSpPr/>
          <p:nvPr/>
        </p:nvSpPr>
        <p:spPr>
          <a:xfrm>
            <a:off x="42652" y="1792941"/>
            <a:ext cx="2452631" cy="446295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7635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6E46C-36B4-4C63-AF17-AE5813CF70C6}"/>
              </a:ext>
            </a:extLst>
          </p:cNvPr>
          <p:cNvSpPr>
            <a:spLocks noGrp="1"/>
          </p:cNvSpPr>
          <p:nvPr>
            <p:ph type="title"/>
          </p:nvPr>
        </p:nvSpPr>
        <p:spPr>
          <a:xfrm>
            <a:off x="822960" y="286604"/>
            <a:ext cx="7978140" cy="1450757"/>
          </a:xfrm>
        </p:spPr>
        <p:txBody>
          <a:bodyPr/>
          <a:lstStyle/>
          <a:p>
            <a:r>
              <a:rPr kumimoji="1" lang="ja-JP" altLang="en-US" dirty="0"/>
              <a:t>研究方針</a:t>
            </a:r>
            <a:r>
              <a:rPr kumimoji="1" lang="en-US" altLang="ja-JP" dirty="0"/>
              <a:t>(</a:t>
            </a:r>
            <a:r>
              <a:rPr kumimoji="1" lang="ja-JP" altLang="en-US" dirty="0"/>
              <a:t>スケジュール管理</a:t>
            </a:r>
            <a:r>
              <a:rPr kumimoji="1" lang="en-US" altLang="ja-JP" dirty="0"/>
              <a:t>)</a:t>
            </a:r>
            <a:endParaRPr kumimoji="1" lang="ja-JP" altLang="en-US" dirty="0"/>
          </a:p>
        </p:txBody>
      </p:sp>
      <p:pic>
        <p:nvPicPr>
          <p:cNvPr id="6" name="コンテンツ プレースホルダー 5">
            <a:extLst>
              <a:ext uri="{FF2B5EF4-FFF2-40B4-BE49-F238E27FC236}">
                <a16:creationId xmlns:a16="http://schemas.microsoft.com/office/drawing/2014/main" id="{7DDB8FF5-48FB-48F7-9F6F-BBACFE40FFB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1293" t="6365" r="3680" b="55914"/>
          <a:stretch/>
        </p:blipFill>
        <p:spPr>
          <a:xfrm>
            <a:off x="0" y="2569002"/>
            <a:ext cx="8968902" cy="2830542"/>
          </a:xfrm>
        </p:spPr>
      </p:pic>
      <p:sp>
        <p:nvSpPr>
          <p:cNvPr id="4" name="スライド番号プレースホルダー 3">
            <a:extLst>
              <a:ext uri="{FF2B5EF4-FFF2-40B4-BE49-F238E27FC236}">
                <a16:creationId xmlns:a16="http://schemas.microsoft.com/office/drawing/2014/main" id="{7828F337-5BF1-445D-90FF-2BBF26AAABAA}"/>
              </a:ext>
            </a:extLst>
          </p:cNvPr>
          <p:cNvSpPr>
            <a:spLocks noGrp="1"/>
          </p:cNvSpPr>
          <p:nvPr>
            <p:ph type="sldNum" sz="quarter" idx="12"/>
          </p:nvPr>
        </p:nvSpPr>
        <p:spPr/>
        <p:txBody>
          <a:bodyPr/>
          <a:lstStyle/>
          <a:p>
            <a:fld id="{F5A25BB8-591D-4E4E-A0AC-FD69489EAA0F}" type="slidenum">
              <a:rPr kumimoji="1" lang="ja-JP" altLang="en-US" smtClean="0"/>
              <a:pPr/>
              <a:t>8</a:t>
            </a:fld>
            <a:endParaRPr kumimoji="1" lang="ja-JP" altLang="en-US"/>
          </a:p>
        </p:txBody>
      </p:sp>
    </p:spTree>
    <p:extLst>
      <p:ext uri="{BB962C8B-B14F-4D97-AF65-F5344CB8AC3E}">
        <p14:creationId xmlns:p14="http://schemas.microsoft.com/office/powerpoint/2010/main" val="1910491664"/>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11363</TotalTime>
  <Words>908</Words>
  <Application>Microsoft Office PowerPoint</Application>
  <PresentationFormat>画面に合わせる (4:3)</PresentationFormat>
  <Paragraphs>206</Paragraphs>
  <Slides>19</Slides>
  <Notes>6</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ＭＳ Ｐゴシック</vt:lpstr>
      <vt:lpstr>游ゴシック</vt:lpstr>
      <vt:lpstr>Calibri</vt:lpstr>
      <vt:lpstr>Calibri Light</vt:lpstr>
      <vt:lpstr>レトロスペクト</vt:lpstr>
      <vt:lpstr>サウンドコード技術を利用した IOTセキュリティシステムのシステム開発</vt:lpstr>
      <vt:lpstr>概要</vt:lpstr>
      <vt:lpstr>研究背景(サウンドコード)</vt:lpstr>
      <vt:lpstr>研究背景(セキュリティシステム）</vt:lpstr>
      <vt:lpstr>研究目的</vt:lpstr>
      <vt:lpstr>宅配ボックスシステムの概要</vt:lpstr>
      <vt:lpstr>研究方針</vt:lpstr>
      <vt:lpstr>研究方針（Ｖ字モデル）</vt:lpstr>
      <vt:lpstr>研究方針(スケジュール管理)</vt:lpstr>
      <vt:lpstr>開発</vt:lpstr>
      <vt:lpstr>要求定義、設計</vt:lpstr>
      <vt:lpstr>役割分担</vt:lpstr>
      <vt:lpstr>実装(管理サーバ)</vt:lpstr>
      <vt:lpstr>単体テスト・結合テスト</vt:lpstr>
      <vt:lpstr>総合テスト</vt:lpstr>
      <vt:lpstr>まとめ</vt:lpstr>
      <vt:lpstr>まとめ</vt:lpstr>
      <vt:lpstr>研究目的</vt:lpstr>
      <vt:lpstr>研究背景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サウンドコードによる宅配ボックスシステムの開発</dc:title>
  <dc:creator>B4_2017</dc:creator>
  <cp:lastModifiedBy>Tomoki Aono</cp:lastModifiedBy>
  <cp:revision>141</cp:revision>
  <dcterms:created xsi:type="dcterms:W3CDTF">2017-12-04T04:52:29Z</dcterms:created>
  <dcterms:modified xsi:type="dcterms:W3CDTF">2018-02-19T02:00:41Z</dcterms:modified>
</cp:coreProperties>
</file>