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57" r:id="rId4"/>
    <p:sldId id="267" r:id="rId5"/>
    <p:sldId id="258" r:id="rId6"/>
    <p:sldId id="265" r:id="rId7"/>
    <p:sldId id="271" r:id="rId8"/>
    <p:sldId id="274" r:id="rId9"/>
    <p:sldId id="275" r:id="rId10"/>
    <p:sldId id="272" r:id="rId11"/>
    <p:sldId id="259" r:id="rId12"/>
    <p:sldId id="262" r:id="rId13"/>
    <p:sldId id="283" r:id="rId14"/>
    <p:sldId id="279" r:id="rId15"/>
    <p:sldId id="273" r:id="rId16"/>
    <p:sldId id="260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0369" autoAdjust="0"/>
  </p:normalViewPr>
  <p:slideViewPr>
    <p:cSldViewPr>
      <p:cViewPr>
        <p:scale>
          <a:sx n="100" d="100"/>
          <a:sy n="100" d="100"/>
        </p:scale>
        <p:origin x="-67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E51C-0BE1-42F4-A3FE-93DC5524E4A7}" type="datetimeFigureOut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83C6-B317-4558-880D-AE2CCB8892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開発対象は、宅配業者アプリ・利用者アプリ・管理サーバ・宅配ボックスである。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アプリと宅配ボックスはサウンドコードでやり取りを行い、サーバと宅配ボックスは直接やり取りは行わない。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宅配ボックスの開扉は、サウンドコードで行う。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このシステムを</a:t>
            </a:r>
            <a:r>
              <a:rPr kumimoji="1" lang="en-US" altLang="ja-JP" dirty="0" smtClean="0"/>
              <a:t>V</a:t>
            </a:r>
            <a:r>
              <a:rPr kumimoji="1" lang="ja-JP" altLang="en-US" dirty="0" smtClean="0"/>
              <a:t>字開発モデルに従って開発していきます。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ユースケース図で、システムに対して課せられている基本機能やサービス項目などを表現し、要件定義を行いました。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シーケンス図で、時間経過の中でどう動くかという動的なふるまいを表現し、基本設計を行いました。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クラス図で、オブジェクト指向分析設計を行いました。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このクラス図を用いて役割分担を行いました。私はアプリ開発を行います。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アプリケーションの設計はクラス図で行いました。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各アプリの機能は</a:t>
            </a:r>
            <a:r>
              <a:rPr kumimoji="1" lang="ja-JP" altLang="en-US" dirty="0" err="1" smtClean="0"/>
              <a:t>、、、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実装したモジュールを説明します。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83C6-B317-4558-880D-AE2CCB8892F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6D2EDB-D615-437B-857E-64F461568939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356-1898-4915-BC9D-8795E5AA2552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D301-9F9D-42AE-B772-20990648159C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BB808B-1744-4F66-AA7C-4864C41FFE0E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A1C796-5EF0-4E78-A063-567FB6CAF7B0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7FB2-66A9-4172-9052-55219EFEE791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6D6-1E95-4C1B-A28F-C7481EA2C10E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611C18-8F67-4ECC-B8AF-4F98799B3576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45B-8EE7-4E74-ACF8-CAF83A5CE343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13AE8A-654B-467C-B955-5882252313C4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E813D-7EDD-406B-BB1F-D210120B6FFB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9A6915-F5C9-437E-8270-879635126D0B}" type="datetime1">
              <a:rPr kumimoji="1" lang="ja-JP" altLang="en-US" smtClean="0"/>
              <a:pPr/>
              <a:t>2018/2/19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E3ACC7-D43D-4F44-8D28-62AB488DA5A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サウンドコード技術を利用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IoT</a:t>
            </a:r>
            <a:r>
              <a:rPr lang="ja-JP" altLang="en-US" dirty="0" smtClean="0"/>
              <a:t>セキュリティシステムの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ソフトウェア開発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計算機システム研究室　</a:t>
            </a:r>
            <a:r>
              <a:rPr kumimoji="1" lang="en-US" altLang="ja-JP" dirty="0" smtClean="0"/>
              <a:t>B4</a:t>
            </a:r>
          </a:p>
          <a:p>
            <a:pPr algn="r"/>
            <a:r>
              <a:rPr lang="en-US" altLang="ja-JP" dirty="0" smtClean="0"/>
              <a:t>4535010C</a:t>
            </a:r>
          </a:p>
          <a:p>
            <a:pPr algn="r"/>
            <a:r>
              <a:rPr lang="ja-JP" altLang="en-US" dirty="0" smtClean="0"/>
              <a:t>井早千裕</a:t>
            </a:r>
            <a:endParaRPr kumimoji="1" lang="ja-JP" altLang="en-US" dirty="0"/>
          </a:p>
        </p:txBody>
      </p:sp>
    </p:spTree>
  </p:cSld>
  <p:clrMapOvr>
    <a:masterClrMapping/>
  </p:clrMapOvr>
  <p:transition advTm="99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pic>
        <p:nvPicPr>
          <p:cNvPr id="5" name="コンテンツ プレースホルダ 4" descr="yakuwari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19783"/>
            <a:ext cx="7467600" cy="4634459"/>
          </a:xfrm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アプリケーション開発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設計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04664"/>
          </a:xfrm>
        </p:spPr>
        <p:txBody>
          <a:bodyPr/>
          <a:lstStyle/>
          <a:p>
            <a:r>
              <a:rPr kumimoji="1" lang="ja-JP" altLang="en-US" dirty="0" smtClean="0"/>
              <a:t>アプリケーションのクラス図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F6AE9977-609C-494B-AB1A-C7CE2D737D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74" t="4287" r="4754" b="7174"/>
          <a:stretch>
            <a:fillRect/>
          </a:stretch>
        </p:blipFill>
        <p:spPr>
          <a:xfrm>
            <a:off x="4672584" y="2204864"/>
            <a:ext cx="3672408" cy="28803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6807B500-AB26-442F-9546-4CABB4A136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2236" t="9305" r="5697" b="13294"/>
          <a:stretch>
            <a:fillRect/>
          </a:stretch>
        </p:blipFill>
        <p:spPr>
          <a:xfrm>
            <a:off x="309808" y="2233440"/>
            <a:ext cx="3888432" cy="267176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09808" y="5278233"/>
            <a:ext cx="4104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 dirty="0"/>
              <a:t>宅配業者向けアプリ</a:t>
            </a:r>
            <a:endParaRPr lang="en-US" altLang="ja-JP" sz="2400" dirty="0"/>
          </a:p>
          <a:p>
            <a:pPr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・利用</a:t>
            </a:r>
            <a:r>
              <a:rPr lang="ja-JP" altLang="en-US" dirty="0"/>
              <a:t>登録　</a:t>
            </a:r>
            <a:r>
              <a:rPr lang="ja-JP" altLang="en-US" dirty="0" smtClean="0"/>
              <a:t>   </a:t>
            </a:r>
            <a:r>
              <a:rPr lang="ja-JP" altLang="en-US" dirty="0"/>
              <a:t>　　　</a:t>
            </a:r>
            <a:r>
              <a:rPr lang="ja-JP" altLang="en-US" dirty="0" smtClean="0"/>
              <a:t>　　 ・預け入れ</a:t>
            </a:r>
            <a:endParaRPr lang="en-US" altLang="ja-JP" dirty="0"/>
          </a:p>
          <a:p>
            <a:r>
              <a:rPr lang="ja-JP" altLang="en-US" dirty="0" smtClean="0"/>
              <a:t>　　・預け入れ状況</a:t>
            </a:r>
            <a:r>
              <a:rPr lang="ja-JP" altLang="en-US" dirty="0"/>
              <a:t>検索</a:t>
            </a:r>
            <a:r>
              <a:rPr lang="en-US" altLang="ja-JP" dirty="0" smtClean="0"/>
              <a:t>  </a:t>
            </a:r>
            <a:r>
              <a:rPr lang="ja-JP" altLang="en-US" dirty="0" smtClean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・受領書閲覧  　　　</a:t>
            </a:r>
            <a:endParaRPr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672584" y="5278233"/>
            <a:ext cx="3341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 dirty="0" smtClean="0"/>
              <a:t>利用者向けアプリ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r>
              <a:rPr lang="ja-JP" altLang="en-US" dirty="0"/>
              <a:t>・</a:t>
            </a:r>
            <a:r>
              <a:rPr lang="ja-JP" altLang="en-US" dirty="0" smtClean="0"/>
              <a:t>預け入れ通知　 ・取り出し　　　　　 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・利用登録　　 　  ・再登録　 　　　　　　</a:t>
            </a:r>
            <a:endParaRPr lang="ja-JP" altLang="en-US" dirty="0"/>
          </a:p>
        </p:txBody>
      </p:sp>
      <p:pic>
        <p:nvPicPr>
          <p:cNvPr id="10" name="図 9" descr="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8640"/>
            <a:ext cx="3234804" cy="1978902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930725" y="1350195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30404"/>
            <a:ext cx="4186808" cy="1143000"/>
          </a:xfrm>
        </p:spPr>
        <p:txBody>
          <a:bodyPr/>
          <a:lstStyle/>
          <a:p>
            <a:r>
              <a:rPr kumimoji="1" lang="ja-JP" altLang="en-US" dirty="0" smtClean="0"/>
              <a:t>アプリケーション開発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lang="ja-JP" altLang="en-US" dirty="0" smtClean="0"/>
              <a:t>コーディング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5" name="コンテンツ プレースホル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31465788"/>
              </p:ext>
            </p:extLst>
          </p:nvPr>
        </p:nvGraphicFramePr>
        <p:xfrm>
          <a:off x="201768" y="2630017"/>
          <a:ext cx="7924136" cy="3823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1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75588"/>
              </a:tblGrid>
              <a:tr h="41767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モジュール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エンコード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音声ファイル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サウンドコード生成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326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音声ファイル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サウンドコード解析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受領書閲覧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受領書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サーバのデータベースに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保存されている受領書を取り出す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預け入れ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状況検索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ボックス番号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シリアルコード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預け入れ可否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サーバのデータベースに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保存されている荷物有無情報を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取り出す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図 6" descr="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76672"/>
            <a:ext cx="3234804" cy="1978902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6444208" y="2089129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アプリケーション動作例</a:t>
            </a:r>
            <a:r>
              <a:rPr lang="en-US" altLang="ja-JP" dirty="0" smtClean="0"/>
              <a:t>(</a:t>
            </a:r>
            <a:r>
              <a:rPr lang="ja-JP" altLang="en-US" dirty="0" smtClean="0"/>
              <a:t>預け入れ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 4" descr="2017-12-17-112129_1680x1050_scr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3996" t="6519" r="76312" b="70652"/>
          <a:stretch>
            <a:fillRect/>
          </a:stretch>
        </p:blipFill>
        <p:spPr>
          <a:xfrm>
            <a:off x="145604" y="1594892"/>
            <a:ext cx="2730946" cy="1978751"/>
          </a:xfrm>
          <a:ln>
            <a:solidFill>
              <a:schemeClr val="tx1"/>
            </a:solidFill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8" name="図 7" descr="2017-12-17-112243_1680x1050_scrot.png"/>
          <p:cNvPicPr>
            <a:picLocks noChangeAspect="1"/>
          </p:cNvPicPr>
          <p:nvPr/>
        </p:nvPicPr>
        <p:blipFill>
          <a:blip r:embed="rId3" cstate="print"/>
          <a:srcRect t="14697" r="78923" b="76380"/>
          <a:stretch>
            <a:fillRect/>
          </a:stretch>
        </p:blipFill>
        <p:spPr>
          <a:xfrm>
            <a:off x="5148064" y="2104281"/>
            <a:ext cx="3625892" cy="959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 descr="2017-12-17-112255_1680x1050_scrot.png"/>
          <p:cNvPicPr>
            <a:picLocks noChangeAspect="1"/>
          </p:cNvPicPr>
          <p:nvPr/>
        </p:nvPicPr>
        <p:blipFill>
          <a:blip r:embed="rId4" cstate="print"/>
          <a:srcRect l="4048" t="36071" r="81500" b="51594"/>
          <a:stretch>
            <a:fillRect/>
          </a:stretch>
        </p:blipFill>
        <p:spPr>
          <a:xfrm>
            <a:off x="2944391" y="4543425"/>
            <a:ext cx="2905742" cy="1549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2A3C3CE2-316F-4A01-BC5C-0488C8A6BF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03" t="40136" r="72422" b="48843"/>
          <a:stretch/>
        </p:blipFill>
        <p:spPr>
          <a:xfrm>
            <a:off x="3491880" y="2106505"/>
            <a:ext cx="1088323" cy="890447"/>
          </a:xfrm>
          <a:prstGeom prst="rect">
            <a:avLst/>
          </a:prstGeom>
        </p:spPr>
      </p:pic>
      <p:pic>
        <p:nvPicPr>
          <p:cNvPr id="11" name="図 10" descr="How To Make The Samsung D900 Speaker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25829"/>
            <a:ext cx="537842" cy="718232"/>
          </a:xfrm>
          <a:prstGeom prst="rect">
            <a:avLst/>
          </a:prstGeom>
        </p:spPr>
      </p:pic>
      <p:pic>
        <p:nvPicPr>
          <p:cNvPr id="12" name="図 11" descr="黒いマイク無料アイコン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75395" y="2312909"/>
            <a:ext cx="769274" cy="576064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03366" y="2192515"/>
            <a:ext cx="2631688" cy="240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05099" y="2442304"/>
            <a:ext cx="576064" cy="185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01022" y="2776390"/>
            <a:ext cx="467047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025924" y="5742781"/>
            <a:ext cx="467047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 rot="2290674">
            <a:off x="4708399" y="3145528"/>
            <a:ext cx="360040" cy="1264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5604" y="3645024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エンコード</a:t>
            </a:r>
            <a:endParaRPr kumimoji="1" lang="en-US" altLang="ja-JP" sz="2000" b="1" dirty="0" smtClean="0"/>
          </a:p>
          <a:p>
            <a:pPr algn="ctr"/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サウンドコード生成</a:t>
            </a:r>
            <a:r>
              <a:rPr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96136" y="314096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デコード</a:t>
            </a:r>
            <a:endParaRPr kumimoji="1" lang="en-US" altLang="ja-JP" sz="2000" b="1" dirty="0" smtClean="0"/>
          </a:p>
          <a:p>
            <a:pPr algn="ctr"/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サウンドコード解析</a:t>
            </a:r>
            <a:r>
              <a:rPr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56806" y="616530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サーバへ</a:t>
            </a:r>
            <a:r>
              <a:rPr kumimoji="1" lang="en-US" altLang="ja-JP" sz="2000" b="1" dirty="0" smtClean="0"/>
              <a:t>PHP</a:t>
            </a:r>
            <a:r>
              <a:rPr kumimoji="1" lang="ja-JP" altLang="en-US" sz="2000" b="1" dirty="0" smtClean="0"/>
              <a:t>送信</a:t>
            </a:r>
            <a:endParaRPr kumimoji="1" lang="ja-JP" altLang="en-US" sz="2000" b="1" dirty="0"/>
          </a:p>
        </p:txBody>
      </p:sp>
      <p:pic>
        <p:nvPicPr>
          <p:cNvPr id="24" name="図 23" descr="2017-12-17-112255_1680x1050_scrot.png"/>
          <p:cNvPicPr>
            <a:picLocks noChangeAspect="1"/>
          </p:cNvPicPr>
          <p:nvPr/>
        </p:nvPicPr>
        <p:blipFill>
          <a:blip r:embed="rId4" cstate="print"/>
          <a:srcRect l="4048" t="34652" r="82343" b="62337"/>
          <a:stretch>
            <a:fillRect/>
          </a:stretch>
        </p:blipFill>
        <p:spPr>
          <a:xfrm>
            <a:off x="2949724" y="4562078"/>
            <a:ext cx="2736304" cy="3783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アプリケーション開発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731712"/>
            <a:ext cx="8219256" cy="2785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実装したモジュールが正しく動いているか、スピーカーや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 マイクを用いてテストを行った</a:t>
            </a:r>
            <a:endParaRPr kumimoji="1"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6" name="図 5" descr="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76672"/>
            <a:ext cx="3234804" cy="1978902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7092280" y="1638227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891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結合テスト・総合テスト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2285980"/>
            <a:ext cx="8363272" cy="3629000"/>
          </a:xfrm>
        </p:spPr>
        <p:txBody>
          <a:bodyPr/>
          <a:lstStyle/>
          <a:p>
            <a:r>
              <a:rPr kumimoji="1" lang="ja-JP" altLang="en-US" dirty="0" smtClean="0"/>
              <a:t>結合テスト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サーバとスマートフォンアプリの通信</a:t>
            </a:r>
            <a:r>
              <a:rPr lang="en-US" altLang="ja-JP" dirty="0" smtClean="0"/>
              <a:t>(PHP)</a:t>
            </a:r>
            <a:r>
              <a:rPr lang="ja-JP" altLang="en-US" dirty="0" smtClean="0"/>
              <a:t>・宅配ボックスと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 スマートフォンアプリの通信</a:t>
            </a:r>
            <a:r>
              <a:rPr lang="en-US" altLang="ja-JP" dirty="0" smtClean="0"/>
              <a:t>(</a:t>
            </a:r>
            <a:r>
              <a:rPr lang="ja-JP" altLang="en-US" dirty="0" smtClean="0"/>
              <a:t>サウンドコード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それぞれできているかを確認</a:t>
            </a:r>
            <a:endParaRPr kumimoji="1" lang="en-US" altLang="ja-JP" dirty="0" smtClean="0"/>
          </a:p>
          <a:p>
            <a:r>
              <a:rPr lang="ja-JP" altLang="en-US" dirty="0" smtClean="0"/>
              <a:t>総合テスト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架空の利用者を想定してテストを行い、要求を満たしているかを確認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5" name="図 4" descr="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76672"/>
            <a:ext cx="3234804" cy="197890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7768633" y="476672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452320" y="1062163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まとめ・考察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グループで</a:t>
            </a:r>
            <a:r>
              <a:rPr lang="en-US" altLang="ja-JP" dirty="0" smtClean="0"/>
              <a:t>V</a:t>
            </a:r>
            <a:r>
              <a:rPr lang="ja-JP" altLang="en-US" dirty="0" smtClean="0"/>
              <a:t>字開発モデルに従って、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セキュリティシステムを開発することができた</a:t>
            </a:r>
            <a:endParaRPr lang="en-US" altLang="ja-JP" dirty="0" smtClean="0"/>
          </a:p>
          <a:p>
            <a:r>
              <a:rPr lang="ja-JP" altLang="en-US" dirty="0" smtClean="0"/>
              <a:t>有効性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人には聞こえない音であり、情報が漏れにくい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録音ファイルのデコードができない</a:t>
            </a:r>
            <a:endParaRPr lang="en-US" altLang="ja-JP" dirty="0" smtClean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送られてくるサウンドコードの情報を指定しないと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   サウンドコードをデコードできない</a:t>
            </a:r>
            <a:endParaRPr lang="en-US" altLang="ja-JP" dirty="0" smtClean="0"/>
          </a:p>
          <a:p>
            <a:r>
              <a:rPr kumimoji="1" lang="ja-JP" altLang="en-US" dirty="0" smtClean="0"/>
              <a:t>今後の課題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サウンドコードのプロトコル整備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lang="en-US" altLang="ja-JP" dirty="0" smtClean="0"/>
          </a:p>
          <a:p>
            <a:r>
              <a:rPr kumimoji="1" lang="ja-JP" altLang="en-US" dirty="0" smtClean="0"/>
              <a:t>研究目的・目標</a:t>
            </a:r>
            <a:endParaRPr kumimoji="1" lang="en-US" altLang="ja-JP" dirty="0" smtClean="0"/>
          </a:p>
          <a:p>
            <a:r>
              <a:rPr lang="ja-JP" altLang="en-US" dirty="0" smtClean="0"/>
              <a:t>宅配ボックスシステムについて</a:t>
            </a:r>
            <a:endParaRPr lang="en-US" altLang="ja-JP" dirty="0" smtClean="0"/>
          </a:p>
          <a:p>
            <a:r>
              <a:rPr kumimoji="1" lang="ja-JP" altLang="en-US" dirty="0" smtClean="0"/>
              <a:t>要件定義</a:t>
            </a:r>
            <a:endParaRPr kumimoji="1" lang="en-US" altLang="ja-JP" dirty="0" smtClean="0"/>
          </a:p>
          <a:p>
            <a:r>
              <a:rPr lang="ja-JP" altLang="en-US" dirty="0" smtClean="0"/>
              <a:t>設計</a:t>
            </a:r>
            <a:endParaRPr lang="en-US" altLang="ja-JP" dirty="0" smtClean="0"/>
          </a:p>
          <a:p>
            <a:r>
              <a:rPr kumimoji="1" lang="ja-JP" altLang="en-US" dirty="0" smtClean="0"/>
              <a:t>アプリケーション開発</a:t>
            </a:r>
            <a:endParaRPr kumimoji="1" lang="en-US" altLang="ja-JP" dirty="0" smtClean="0"/>
          </a:p>
          <a:p>
            <a:r>
              <a:rPr lang="ja-JP" altLang="en-US" dirty="0" smtClean="0"/>
              <a:t>テスト</a:t>
            </a:r>
            <a:endParaRPr lang="en-US" altLang="ja-JP" dirty="0" smtClean="0"/>
          </a:p>
          <a:p>
            <a:r>
              <a:rPr lang="ja-JP" altLang="en-US" dirty="0" smtClean="0"/>
              <a:t>まとめ・考察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ransition advTm="335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サウンドコード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211144" cy="46371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サウンドコードとは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 　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などの文字情報を音に変換して送信する新しい音声通信技術</a:t>
            </a:r>
            <a:endParaRPr lang="en-US" altLang="ja-JP" dirty="0" smtClean="0"/>
          </a:p>
        </p:txBody>
      </p:sp>
      <p:pic>
        <p:nvPicPr>
          <p:cNvPr id="43" name="図 42" descr="soundcode2.png"/>
          <p:cNvPicPr>
            <a:picLocks noChangeAspect="1"/>
          </p:cNvPicPr>
          <p:nvPr/>
        </p:nvPicPr>
        <p:blipFill>
          <a:blip r:embed="rId3" cstate="print"/>
          <a:srcRect t="2359"/>
          <a:stretch>
            <a:fillRect/>
          </a:stretch>
        </p:blipFill>
        <p:spPr>
          <a:xfrm>
            <a:off x="827584" y="2971934"/>
            <a:ext cx="6807864" cy="312136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スライド番号プレースホルダ 4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ransition advTm="6909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サウンドコードの応用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211144" cy="44210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サウンドコードの特徴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機密性が高い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導入コストが低い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サウンドコードの生成・解析が容易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2699792" y="2996952"/>
            <a:ext cx="64807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21297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>
                <a:solidFill>
                  <a:srgbClr val="FF0000"/>
                </a:solidFill>
              </a:rPr>
              <a:t>セキュリティシステム</a:t>
            </a:r>
            <a:r>
              <a:rPr lang="ja-JP" altLang="en-US" sz="2400" dirty="0" smtClean="0">
                <a:solidFill>
                  <a:srgbClr val="FF0000"/>
                </a:solidFill>
              </a:rPr>
              <a:t>への応用に適する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5095151"/>
            <a:ext cx="43924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 smtClean="0"/>
              <a:t>本研究　：　</a:t>
            </a:r>
            <a:r>
              <a:rPr kumimoji="1" lang="ja-JP" altLang="en-US" sz="2100" u="sng" dirty="0" smtClean="0"/>
              <a:t>宅配ボックスシステム</a:t>
            </a:r>
            <a:endParaRPr kumimoji="1" lang="ja-JP" altLang="en-US" sz="2100" u="sng" dirty="0"/>
          </a:p>
        </p:txBody>
      </p:sp>
      <p:sp>
        <p:nvSpPr>
          <p:cNvPr id="14" name="正方形/長方形 13"/>
          <p:cNvSpPr/>
          <p:nvPr/>
        </p:nvSpPr>
        <p:spPr>
          <a:xfrm>
            <a:off x="4355976" y="5167159"/>
            <a:ext cx="3753381" cy="1477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 smtClean="0"/>
              <a:t>理由</a:t>
            </a:r>
            <a:r>
              <a:rPr lang="en-US" altLang="ja-JP" dirty="0" smtClean="0"/>
              <a:t>&gt;</a:t>
            </a:r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宅配貨物の再配達が全体の約</a:t>
            </a:r>
            <a:r>
              <a:rPr lang="en-US" altLang="ja-JP" dirty="0" smtClean="0"/>
              <a:t>2</a:t>
            </a:r>
            <a:r>
              <a:rPr lang="ja-JP" altLang="en-US" dirty="0" smtClean="0"/>
              <a:t>割</a:t>
            </a:r>
            <a:endParaRPr lang="en-US" altLang="ja-JP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dirty="0"/>
              <a:t>年間</a:t>
            </a:r>
            <a:r>
              <a:rPr lang="en-US" altLang="ja-JP" dirty="0"/>
              <a:t>9</a:t>
            </a:r>
            <a:r>
              <a:rPr lang="ja-JP" altLang="en-US" dirty="0"/>
              <a:t>万人の労働力に相当</a:t>
            </a:r>
            <a:endParaRPr lang="en-US" altLang="ja-JP" dirty="0"/>
          </a:p>
          <a:p>
            <a:pPr lvl="1">
              <a:buFont typeface="Arial" pitchFamily="34" charset="0"/>
              <a:buChar char="•"/>
            </a:pPr>
            <a:r>
              <a:rPr lang="ja-JP" altLang="en-US" dirty="0" smtClean="0"/>
              <a:t>排出される二酸化炭素の量</a:t>
            </a:r>
            <a:endParaRPr lang="en-US" altLang="ja-JP" dirty="0" smtClean="0"/>
          </a:p>
          <a:p>
            <a:pPr lvl="1"/>
            <a:r>
              <a:rPr lang="ja-JP" altLang="en-US" dirty="0"/>
              <a:t>　</a:t>
            </a:r>
            <a:r>
              <a:rPr lang="ja-JP" altLang="en-US" dirty="0" smtClean="0"/>
              <a:t>約</a:t>
            </a:r>
            <a:r>
              <a:rPr lang="en-US" altLang="ja-JP" dirty="0" smtClean="0"/>
              <a:t>42</a:t>
            </a:r>
            <a:r>
              <a:rPr lang="ja-JP" altLang="en-US" dirty="0" smtClean="0"/>
              <a:t>万トン</a:t>
            </a:r>
            <a:endParaRPr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619672" y="4077072"/>
            <a:ext cx="3168352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/>
            <a:r>
              <a:rPr lang="ja-JP" altLang="en-US" b="1" dirty="0" smtClean="0"/>
              <a:t>暗証番号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・漏れやすく機密性が低い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・忘れてしまう可能性</a:t>
            </a:r>
            <a:endParaRPr lang="en-US" altLang="ja-JP" dirty="0" smtClean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3069259" y="5527199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059832" y="5959247"/>
            <a:ext cx="100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 descr="... テンキーによる暗証番号開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4077064"/>
            <a:ext cx="997205" cy="936000"/>
          </a:xfrm>
          <a:prstGeom prst="rect">
            <a:avLst/>
          </a:prstGeom>
        </p:spPr>
      </p:pic>
      <p:pic>
        <p:nvPicPr>
          <p:cNvPr id="34" name="図 33" descr="インテリジェント電気錠「iE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128" y="4077064"/>
            <a:ext cx="936000" cy="936000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5364088" y="4077072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b="1" dirty="0" smtClean="0"/>
              <a:t>IC</a:t>
            </a:r>
            <a:r>
              <a:rPr lang="ja-JP" altLang="en-US" b="1" dirty="0" smtClean="0"/>
              <a:t>カード</a:t>
            </a:r>
            <a:endParaRPr lang="en-US" altLang="ja-JP" b="1" dirty="0"/>
          </a:p>
          <a:p>
            <a:pPr lvl="1"/>
            <a:r>
              <a:rPr lang="ja-JP" altLang="en-US" dirty="0" smtClean="0"/>
              <a:t>・紛失しやすく機密性が低い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・導入コストが高い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683568" y="3717032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 smtClean="0"/>
              <a:t>従来のセキュリティシステム</a:t>
            </a:r>
            <a:r>
              <a:rPr lang="en-US" altLang="ja-JP" dirty="0" smtClean="0"/>
              <a:t>&gt;</a:t>
            </a:r>
          </a:p>
        </p:txBody>
      </p:sp>
      <p:sp>
        <p:nvSpPr>
          <p:cNvPr id="37" name="左大かっこ 36"/>
          <p:cNvSpPr/>
          <p:nvPr/>
        </p:nvSpPr>
        <p:spPr>
          <a:xfrm>
            <a:off x="611560" y="3789040"/>
            <a:ext cx="180000" cy="115212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大かっこ 37"/>
          <p:cNvSpPr/>
          <p:nvPr/>
        </p:nvSpPr>
        <p:spPr>
          <a:xfrm>
            <a:off x="8523013" y="3789040"/>
            <a:ext cx="178316" cy="115212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研究目的・目標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サウンドコード技術を利用した</a:t>
            </a:r>
            <a:r>
              <a:rPr lang="en-US" altLang="ja-JP" dirty="0" err="1" smtClean="0"/>
              <a:t>IoT</a:t>
            </a:r>
            <a:r>
              <a:rPr lang="en-US" altLang="ja-JP" dirty="0" smtClean="0"/>
              <a:t> </a:t>
            </a:r>
            <a:r>
              <a:rPr lang="ja-JP" altLang="en-US" dirty="0" smtClean="0"/>
              <a:t>宅配ボックスシステムを開発</a:t>
            </a:r>
          </a:p>
          <a:p>
            <a:pPr lvl="1"/>
            <a:r>
              <a:rPr lang="ja-JP" altLang="en-US" dirty="0" smtClean="0"/>
              <a:t>サウンドコード技術をセキュリティシステムに応用する問題点や有効性を確認</a:t>
            </a:r>
            <a:endParaRPr lang="en-US" altLang="ja-JP" dirty="0" smtClean="0"/>
          </a:p>
          <a:p>
            <a:r>
              <a:rPr kumimoji="1" lang="ja-JP" altLang="en-US" dirty="0" smtClean="0"/>
              <a:t>目標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グループで</a:t>
            </a:r>
            <a:r>
              <a:rPr lang="en-US" altLang="ja-JP" dirty="0" smtClean="0"/>
              <a:t>V</a:t>
            </a:r>
            <a:r>
              <a:rPr lang="ja-JP" altLang="en-US" dirty="0" smtClean="0"/>
              <a:t>字開発モデルに従って開発を行い</a:t>
            </a:r>
            <a:r>
              <a:rPr lang="en-US" altLang="ja-JP" sz="2500" dirty="0" smtClean="0"/>
              <a:t>, </a:t>
            </a:r>
            <a:r>
              <a:rPr lang="ja-JP" altLang="en-US" dirty="0" smtClean="0"/>
              <a:t>宅配ボックスシステムの評価を行う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5" name="図 4" descr="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4114394"/>
            <a:ext cx="4176464" cy="2554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宅配ボックスシステムについて</a:t>
            </a:r>
            <a:endParaRPr kumimoji="1" lang="ja-JP" altLang="en-US" dirty="0"/>
          </a:p>
        </p:txBody>
      </p:sp>
      <p:pic>
        <p:nvPicPr>
          <p:cNvPr id="5" name="コンテンツ プレースホルダ 4" descr="system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324882" y="2060848"/>
            <a:ext cx="6991534" cy="3303759"/>
          </a:xfrm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7353" y="2078778"/>
            <a:ext cx="7344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アプリ</a:t>
            </a:r>
            <a:endParaRPr kumimoji="1" lang="ja-JP" altLang="en-US" sz="1700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11555" y="3986846"/>
            <a:ext cx="7344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アプリ</a:t>
            </a:r>
            <a:endParaRPr kumimoji="1" lang="ja-JP" altLang="en-US" sz="1700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39552" y="3356992"/>
            <a:ext cx="1512168" cy="576064"/>
          </a:xfrm>
          <a:prstGeom prst="wedgeRoundRectCallout">
            <a:avLst>
              <a:gd name="adj1" fmla="val 70609"/>
              <a:gd name="adj2" fmla="val 2281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本研究では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PHP</a:t>
            </a:r>
            <a:r>
              <a:rPr lang="ja-JP" altLang="en-US" dirty="0" smtClean="0">
                <a:solidFill>
                  <a:schemeClr val="tx1"/>
                </a:solidFill>
              </a:rPr>
              <a:t>を使用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要求定義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ユースケース図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12" name="図 11" descr="yusukesu.png"/>
          <p:cNvPicPr>
            <a:picLocks noChangeAspect="1"/>
          </p:cNvPicPr>
          <p:nvPr/>
        </p:nvPicPr>
        <p:blipFill>
          <a:blip r:embed="rId3" cstate="print"/>
          <a:srcRect l="5901" t="6475" r="20863" b="6475"/>
          <a:stretch>
            <a:fillRect/>
          </a:stretch>
        </p:blipFill>
        <p:spPr>
          <a:xfrm>
            <a:off x="323528" y="1513928"/>
            <a:ext cx="6120680" cy="5133473"/>
          </a:xfrm>
          <a:prstGeom prst="rect">
            <a:avLst/>
          </a:prstGeom>
        </p:spPr>
      </p:pic>
      <p:pic>
        <p:nvPicPr>
          <p:cNvPr id="14" name="図 13" descr="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476672"/>
            <a:ext cx="3234804" cy="1978902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5388961" y="495526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基本設計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シーケンス図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1" name="図 10" descr="sikensu1.png"/>
          <p:cNvPicPr>
            <a:picLocks noChangeAspect="1"/>
          </p:cNvPicPr>
          <p:nvPr/>
        </p:nvPicPr>
        <p:blipFill>
          <a:blip r:embed="rId3" cstate="print"/>
          <a:srcRect r="24165" b="43213"/>
          <a:stretch>
            <a:fillRect/>
          </a:stretch>
        </p:blipFill>
        <p:spPr>
          <a:xfrm>
            <a:off x="827584" y="1354488"/>
            <a:ext cx="4680520" cy="5385917"/>
          </a:xfrm>
          <a:prstGeom prst="rect">
            <a:avLst/>
          </a:prstGeom>
        </p:spPr>
      </p:pic>
      <p:pic>
        <p:nvPicPr>
          <p:cNvPr id="8" name="図 7" descr="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476672"/>
            <a:ext cx="3234804" cy="197890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5633266" y="1052736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基本・詳細設計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CE3ACC7-D43D-4F44-8D28-62AB488DA5A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コンテンツ プレースホルダ 7" descr="kurasu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73206" y="1467090"/>
            <a:ext cx="7039154" cy="5202270"/>
          </a:xfrm>
        </p:spPr>
      </p:pic>
      <p:pic>
        <p:nvPicPr>
          <p:cNvPr id="10" name="図 9" descr="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476672"/>
            <a:ext cx="3234804" cy="1978902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5627247" y="1052736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930725" y="1638227"/>
            <a:ext cx="936104" cy="4320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1688</TotalTime>
  <Words>566</Words>
  <Application>Microsoft Office PowerPoint</Application>
  <PresentationFormat>画面に合わせる (4:3)</PresentationFormat>
  <Paragraphs>146</Paragraphs>
  <Slides>16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スパイス</vt:lpstr>
      <vt:lpstr>サウンドコード技術を利用した IoTセキュリティシステムの ソフトウェア開発</vt:lpstr>
      <vt:lpstr>発表概要</vt:lpstr>
      <vt:lpstr>研究背景(サウンドコード)</vt:lpstr>
      <vt:lpstr>研究背景(サウンドコードの応用)</vt:lpstr>
      <vt:lpstr>研究目的・目標</vt:lpstr>
      <vt:lpstr>宅配ボックスシステムについて</vt:lpstr>
      <vt:lpstr>要求定義(ユースケース図)</vt:lpstr>
      <vt:lpstr>基本設計(シーケンス図)</vt:lpstr>
      <vt:lpstr>基本・詳細設計(クラス図)</vt:lpstr>
      <vt:lpstr>役割分担</vt:lpstr>
      <vt:lpstr>アプリケーション開発(設計)</vt:lpstr>
      <vt:lpstr>アプリケーション開発 (コーディング)</vt:lpstr>
      <vt:lpstr>アプリケーション動作例(預け入れ)</vt:lpstr>
      <vt:lpstr>アプリケーション開発(単体テスト)</vt:lpstr>
      <vt:lpstr>結合テスト・総合テスト</vt:lpstr>
      <vt:lpstr>まとめ・考察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B4_2017</dc:creator>
  <cp:lastModifiedBy>B4_2017</cp:lastModifiedBy>
  <cp:revision>68</cp:revision>
  <dcterms:created xsi:type="dcterms:W3CDTF">2018-02-14T05:50:02Z</dcterms:created>
  <dcterms:modified xsi:type="dcterms:W3CDTF">2018-02-19T02:49:11Z</dcterms:modified>
</cp:coreProperties>
</file>