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21"/>
  </p:notesMasterIdLst>
  <p:handoutMasterIdLst>
    <p:handoutMasterId r:id="rId22"/>
  </p:handoutMasterIdLst>
  <p:sldIdLst>
    <p:sldId id="256" r:id="rId2"/>
    <p:sldId id="257" r:id="rId3"/>
    <p:sldId id="296" r:id="rId4"/>
    <p:sldId id="297" r:id="rId5"/>
    <p:sldId id="295" r:id="rId6"/>
    <p:sldId id="294" r:id="rId7"/>
    <p:sldId id="303" r:id="rId8"/>
    <p:sldId id="276" r:id="rId9"/>
    <p:sldId id="318" r:id="rId10"/>
    <p:sldId id="319" r:id="rId11"/>
    <p:sldId id="320" r:id="rId12"/>
    <p:sldId id="292" r:id="rId13"/>
    <p:sldId id="300" r:id="rId14"/>
    <p:sldId id="304" r:id="rId15"/>
    <p:sldId id="305" r:id="rId16"/>
    <p:sldId id="317" r:id="rId17"/>
    <p:sldId id="302" r:id="rId18"/>
    <p:sldId id="290" r:id="rId19"/>
    <p:sldId id="299" r:id="rId2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83922" autoAdjust="0"/>
  </p:normalViewPr>
  <p:slideViewPr>
    <p:cSldViewPr snapToGrid="0">
      <p:cViewPr varScale="1">
        <p:scale>
          <a:sx n="110" d="100"/>
          <a:sy n="110" d="100"/>
        </p:scale>
        <p:origin x="3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F608E-D655-4523-942C-3E4CB94578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B810E428-B3FB-4612-BE40-707B9F98423B}">
      <dgm:prSet phldrT="[テキスト]"/>
      <dgm:spPr/>
      <dgm:t>
        <a:bodyPr/>
        <a:lstStyle/>
        <a:p>
          <a:r>
            <a:rPr kumimoji="1" lang="ja-JP" altLang="en-US" smtClean="0"/>
            <a:t>利点</a:t>
          </a:r>
          <a:endParaRPr kumimoji="1" lang="ja-JP" altLang="en-US"/>
        </a:p>
      </dgm:t>
    </dgm:pt>
    <dgm:pt modelId="{0E44D524-91DF-40F2-A18B-BA874BDDD2F2}" type="parTrans" cxnId="{46D2A9ED-45E3-4AE9-88E9-3D06563EAD03}">
      <dgm:prSet/>
      <dgm:spPr/>
      <dgm:t>
        <a:bodyPr/>
        <a:lstStyle/>
        <a:p>
          <a:endParaRPr kumimoji="1" lang="ja-JP" altLang="en-US"/>
        </a:p>
      </dgm:t>
    </dgm:pt>
    <dgm:pt modelId="{C08719F6-2A09-4212-97EA-BE9E7087CF13}" type="sibTrans" cxnId="{46D2A9ED-45E3-4AE9-88E9-3D06563EAD03}">
      <dgm:prSet/>
      <dgm:spPr/>
      <dgm:t>
        <a:bodyPr/>
        <a:lstStyle/>
        <a:p>
          <a:endParaRPr kumimoji="1" lang="ja-JP" altLang="en-US"/>
        </a:p>
      </dgm:t>
    </dgm:pt>
    <dgm:pt modelId="{B00D3269-CDAD-4670-A62C-D0F840EE856C}">
      <dgm:prSet phldrT="[テキスト]"/>
      <dgm:spPr/>
      <dgm:t>
        <a:bodyPr/>
        <a:lstStyle/>
        <a:p>
          <a:r>
            <a:rPr kumimoji="1" lang="ja-JP" altLang="en-US" smtClean="0"/>
            <a:t>低コスト</a:t>
          </a:r>
          <a:endParaRPr kumimoji="1" lang="ja-JP" altLang="en-US"/>
        </a:p>
      </dgm:t>
    </dgm:pt>
    <dgm:pt modelId="{E2D58274-58FC-4ECB-8285-47A6C4C5F7DD}" type="parTrans" cxnId="{42F3A937-5664-4267-8AD1-FA1234BBA512}">
      <dgm:prSet/>
      <dgm:spPr/>
      <dgm:t>
        <a:bodyPr/>
        <a:lstStyle/>
        <a:p>
          <a:endParaRPr kumimoji="1" lang="ja-JP" altLang="en-US"/>
        </a:p>
      </dgm:t>
    </dgm:pt>
    <dgm:pt modelId="{A35A0425-51AB-4539-882B-A8899F8062B6}" type="sibTrans" cxnId="{42F3A937-5664-4267-8AD1-FA1234BBA512}">
      <dgm:prSet/>
      <dgm:spPr/>
      <dgm:t>
        <a:bodyPr/>
        <a:lstStyle/>
        <a:p>
          <a:endParaRPr kumimoji="1" lang="ja-JP" altLang="en-US"/>
        </a:p>
      </dgm:t>
    </dgm:pt>
    <dgm:pt modelId="{F4A391A4-705B-406E-A549-08C8E26DDC42}">
      <dgm:prSet phldrT="[テキスト]"/>
      <dgm:spPr/>
      <dgm:t>
        <a:bodyPr/>
        <a:lstStyle/>
        <a:p>
          <a:r>
            <a:rPr kumimoji="1" lang="ja-JP" altLang="en-US" smtClean="0"/>
            <a:t>拡張性</a:t>
          </a:r>
          <a:endParaRPr kumimoji="1" lang="ja-JP" altLang="en-US"/>
        </a:p>
      </dgm:t>
    </dgm:pt>
    <dgm:pt modelId="{F650B10F-69DD-4BEC-B277-B1852AEB8551}" type="parTrans" cxnId="{EAF712E3-2C2D-4451-88EE-BE709C162423}">
      <dgm:prSet/>
      <dgm:spPr/>
      <dgm:t>
        <a:bodyPr/>
        <a:lstStyle/>
        <a:p>
          <a:endParaRPr kumimoji="1" lang="ja-JP" altLang="en-US"/>
        </a:p>
      </dgm:t>
    </dgm:pt>
    <dgm:pt modelId="{BAE781B4-D32D-40DB-8EAD-B2E2FEC0EB0C}" type="sibTrans" cxnId="{EAF712E3-2C2D-4451-88EE-BE709C162423}">
      <dgm:prSet/>
      <dgm:spPr/>
      <dgm:t>
        <a:bodyPr/>
        <a:lstStyle/>
        <a:p>
          <a:endParaRPr kumimoji="1" lang="ja-JP" altLang="en-US"/>
        </a:p>
      </dgm:t>
    </dgm:pt>
    <dgm:pt modelId="{5471A3EF-9A15-4F0C-AEE8-444C115BCB7C}">
      <dgm:prSet phldrT="[テキスト]"/>
      <dgm:spPr/>
      <dgm:t>
        <a:bodyPr/>
        <a:lstStyle/>
        <a:p>
          <a:r>
            <a:rPr kumimoji="1" lang="ja-JP" altLang="en-US" smtClean="0"/>
            <a:t>問題点</a:t>
          </a:r>
          <a:endParaRPr kumimoji="1" lang="ja-JP" altLang="en-US"/>
        </a:p>
      </dgm:t>
    </dgm:pt>
    <dgm:pt modelId="{E95F2E66-1456-451C-A887-BD77A41C9DB1}" type="parTrans" cxnId="{D0B6DF02-442B-41A9-A5FB-D7235A8B5200}">
      <dgm:prSet/>
      <dgm:spPr/>
      <dgm:t>
        <a:bodyPr/>
        <a:lstStyle/>
        <a:p>
          <a:endParaRPr kumimoji="1" lang="ja-JP" altLang="en-US"/>
        </a:p>
      </dgm:t>
    </dgm:pt>
    <dgm:pt modelId="{3992A040-F7E7-4D57-AE6D-B3B984349295}" type="sibTrans" cxnId="{D0B6DF02-442B-41A9-A5FB-D7235A8B5200}">
      <dgm:prSet/>
      <dgm:spPr/>
      <dgm:t>
        <a:bodyPr/>
        <a:lstStyle/>
        <a:p>
          <a:endParaRPr kumimoji="1" lang="ja-JP" altLang="en-US"/>
        </a:p>
      </dgm:t>
    </dgm:pt>
    <dgm:pt modelId="{7BA107B0-E989-4D17-853A-79E311EE1F46}">
      <dgm:prSet phldrT="[テキスト]"/>
      <dgm:spPr/>
      <dgm:t>
        <a:bodyPr/>
        <a:lstStyle/>
        <a:p>
          <a:r>
            <a:rPr kumimoji="1" lang="ja-JP" altLang="en-US" dirty="0" smtClean="0"/>
            <a:t>保守が難しい</a:t>
          </a:r>
          <a:endParaRPr kumimoji="1" lang="ja-JP" altLang="en-US" dirty="0"/>
        </a:p>
      </dgm:t>
    </dgm:pt>
    <dgm:pt modelId="{F1AE2D3A-7DEB-4C84-B32A-5480CDDB225A}" type="parTrans" cxnId="{743CA477-5B06-4A0C-BF7D-1D841F803CB0}">
      <dgm:prSet/>
      <dgm:spPr/>
      <dgm:t>
        <a:bodyPr/>
        <a:lstStyle/>
        <a:p>
          <a:endParaRPr kumimoji="1" lang="ja-JP" altLang="en-US"/>
        </a:p>
      </dgm:t>
    </dgm:pt>
    <dgm:pt modelId="{48E6F638-79AB-48C8-A925-2D4BB03AD814}" type="sibTrans" cxnId="{743CA477-5B06-4A0C-BF7D-1D841F803CB0}">
      <dgm:prSet/>
      <dgm:spPr/>
      <dgm:t>
        <a:bodyPr/>
        <a:lstStyle/>
        <a:p>
          <a:endParaRPr kumimoji="1" lang="ja-JP" altLang="en-US"/>
        </a:p>
      </dgm:t>
    </dgm:pt>
    <dgm:pt modelId="{EC2DC2C9-6A1A-41CC-AAF1-06D941C4D810}">
      <dgm:prSet phldrT="[テキスト]"/>
      <dgm:spPr/>
      <dgm:t>
        <a:bodyPr/>
        <a:lstStyle/>
        <a:p>
          <a:r>
            <a:rPr kumimoji="1" lang="ja-JP" altLang="en-US" smtClean="0"/>
            <a:t>解決策</a:t>
          </a:r>
          <a:endParaRPr kumimoji="1" lang="ja-JP" altLang="en-US"/>
        </a:p>
      </dgm:t>
    </dgm:pt>
    <dgm:pt modelId="{BC169D4C-78B0-4858-A526-75BD60025323}" type="parTrans" cxnId="{C1E7F46B-894D-45C0-94D9-951F48310291}">
      <dgm:prSet/>
      <dgm:spPr/>
      <dgm:t>
        <a:bodyPr/>
        <a:lstStyle/>
        <a:p>
          <a:endParaRPr kumimoji="1" lang="ja-JP" altLang="en-US"/>
        </a:p>
      </dgm:t>
    </dgm:pt>
    <dgm:pt modelId="{A6B6A07F-354C-45DA-8497-9CB806267623}" type="sibTrans" cxnId="{C1E7F46B-894D-45C0-94D9-951F48310291}">
      <dgm:prSet/>
      <dgm:spPr/>
      <dgm:t>
        <a:bodyPr/>
        <a:lstStyle/>
        <a:p>
          <a:endParaRPr kumimoji="1" lang="ja-JP" altLang="en-US"/>
        </a:p>
      </dgm:t>
    </dgm:pt>
    <dgm:pt modelId="{B6794460-E815-45FD-8F41-3C6DF7ECEA31}">
      <dgm:prSet phldrT="[テキスト]"/>
      <dgm:spPr/>
      <dgm:t>
        <a:bodyPr/>
        <a:lstStyle/>
        <a:p>
          <a:r>
            <a:rPr kumimoji="1" lang="ja-JP" altLang="en-US" smtClean="0"/>
            <a:t>安定度を高める</a:t>
          </a:r>
          <a:endParaRPr kumimoji="1" lang="ja-JP" altLang="en-US"/>
        </a:p>
      </dgm:t>
    </dgm:pt>
    <dgm:pt modelId="{B0C833CE-0856-42D8-B2FA-F0D2A0C9B1FB}" type="parTrans" cxnId="{46B89143-39B4-4F08-B03C-2A41D33451F3}">
      <dgm:prSet/>
      <dgm:spPr/>
      <dgm:t>
        <a:bodyPr/>
        <a:lstStyle/>
        <a:p>
          <a:endParaRPr kumimoji="1" lang="ja-JP" altLang="en-US"/>
        </a:p>
      </dgm:t>
    </dgm:pt>
    <dgm:pt modelId="{6772D2CB-3F72-4D34-AB1E-7F7E449E7EEA}" type="sibTrans" cxnId="{46B89143-39B4-4F08-B03C-2A41D33451F3}">
      <dgm:prSet/>
      <dgm:spPr/>
      <dgm:t>
        <a:bodyPr/>
        <a:lstStyle/>
        <a:p>
          <a:endParaRPr kumimoji="1" lang="ja-JP" altLang="en-US"/>
        </a:p>
      </dgm:t>
    </dgm:pt>
    <dgm:pt modelId="{429FA377-C221-485C-A770-53FA815AA513}">
      <dgm:prSet phldrT="[テキスト]"/>
      <dgm:spPr/>
      <dgm:t>
        <a:bodyPr/>
        <a:lstStyle/>
        <a:p>
          <a:endParaRPr kumimoji="1" lang="ja-JP" altLang="en-US"/>
        </a:p>
      </dgm:t>
    </dgm:pt>
    <dgm:pt modelId="{54AFC9F2-ADA7-4666-9DB3-F7A968A00170}" type="parTrans" cxnId="{E7A1EE4E-9B0E-4387-978B-748DBDE76E9A}">
      <dgm:prSet/>
      <dgm:spPr/>
      <dgm:t>
        <a:bodyPr/>
        <a:lstStyle/>
        <a:p>
          <a:endParaRPr kumimoji="1" lang="ja-JP" altLang="en-US"/>
        </a:p>
      </dgm:t>
    </dgm:pt>
    <dgm:pt modelId="{E6EC8097-23E3-47D4-B4F0-7C967191A55C}" type="sibTrans" cxnId="{E7A1EE4E-9B0E-4387-978B-748DBDE76E9A}">
      <dgm:prSet/>
      <dgm:spPr/>
      <dgm:t>
        <a:bodyPr/>
        <a:lstStyle/>
        <a:p>
          <a:endParaRPr kumimoji="1" lang="ja-JP" altLang="en-US"/>
        </a:p>
      </dgm:t>
    </dgm:pt>
    <dgm:pt modelId="{C4CAA383-2190-4C55-BF56-105B5ED8401C}" type="pres">
      <dgm:prSet presAssocID="{423F608E-D655-4523-942C-3E4CB94578FB}" presName="Name0" presStyleCnt="0">
        <dgm:presLayoutVars>
          <dgm:dir/>
          <dgm:animLvl val="lvl"/>
          <dgm:resizeHandles val="exact"/>
        </dgm:presLayoutVars>
      </dgm:prSet>
      <dgm:spPr/>
      <dgm:t>
        <a:bodyPr/>
        <a:lstStyle/>
        <a:p>
          <a:endParaRPr kumimoji="1" lang="ja-JP" altLang="en-US"/>
        </a:p>
      </dgm:t>
    </dgm:pt>
    <dgm:pt modelId="{7B1C823B-3FB5-491C-BCB9-59C20B5E79B9}" type="pres">
      <dgm:prSet presAssocID="{B810E428-B3FB-4612-BE40-707B9F98423B}" presName="composite" presStyleCnt="0"/>
      <dgm:spPr/>
    </dgm:pt>
    <dgm:pt modelId="{973ABDD8-7039-46EB-8E97-DB72FA02F785}" type="pres">
      <dgm:prSet presAssocID="{B810E428-B3FB-4612-BE40-707B9F98423B}" presName="parTx" presStyleLbl="alignNode1" presStyleIdx="0" presStyleCnt="3">
        <dgm:presLayoutVars>
          <dgm:chMax val="0"/>
          <dgm:chPref val="0"/>
          <dgm:bulletEnabled val="1"/>
        </dgm:presLayoutVars>
      </dgm:prSet>
      <dgm:spPr/>
      <dgm:t>
        <a:bodyPr/>
        <a:lstStyle/>
        <a:p>
          <a:endParaRPr kumimoji="1" lang="ja-JP" altLang="en-US"/>
        </a:p>
      </dgm:t>
    </dgm:pt>
    <dgm:pt modelId="{78F7F389-BF77-4E32-ABE3-2F0C09F25B1D}" type="pres">
      <dgm:prSet presAssocID="{B810E428-B3FB-4612-BE40-707B9F98423B}" presName="desTx" presStyleLbl="alignAccFollowNode1" presStyleIdx="0" presStyleCnt="3">
        <dgm:presLayoutVars>
          <dgm:bulletEnabled val="1"/>
        </dgm:presLayoutVars>
      </dgm:prSet>
      <dgm:spPr/>
      <dgm:t>
        <a:bodyPr/>
        <a:lstStyle/>
        <a:p>
          <a:endParaRPr kumimoji="1" lang="ja-JP" altLang="en-US"/>
        </a:p>
      </dgm:t>
    </dgm:pt>
    <dgm:pt modelId="{6FCD83BC-9AF2-4CD8-87D5-BA9F93923972}" type="pres">
      <dgm:prSet presAssocID="{C08719F6-2A09-4212-97EA-BE9E7087CF13}" presName="space" presStyleCnt="0"/>
      <dgm:spPr/>
    </dgm:pt>
    <dgm:pt modelId="{B13F3512-721F-4474-8723-1512DF8D8705}" type="pres">
      <dgm:prSet presAssocID="{5471A3EF-9A15-4F0C-AEE8-444C115BCB7C}" presName="composite" presStyleCnt="0"/>
      <dgm:spPr/>
    </dgm:pt>
    <dgm:pt modelId="{30D38AB3-F15D-4434-A6D5-3E6662A4B33B}" type="pres">
      <dgm:prSet presAssocID="{5471A3EF-9A15-4F0C-AEE8-444C115BCB7C}" presName="parTx" presStyleLbl="alignNode1" presStyleIdx="1" presStyleCnt="3">
        <dgm:presLayoutVars>
          <dgm:chMax val="0"/>
          <dgm:chPref val="0"/>
          <dgm:bulletEnabled val="1"/>
        </dgm:presLayoutVars>
      </dgm:prSet>
      <dgm:spPr/>
      <dgm:t>
        <a:bodyPr/>
        <a:lstStyle/>
        <a:p>
          <a:endParaRPr kumimoji="1" lang="ja-JP" altLang="en-US"/>
        </a:p>
      </dgm:t>
    </dgm:pt>
    <dgm:pt modelId="{6D233FD1-2776-4DB2-9DE0-7C4A7328BF23}" type="pres">
      <dgm:prSet presAssocID="{5471A3EF-9A15-4F0C-AEE8-444C115BCB7C}" presName="desTx" presStyleLbl="alignAccFollowNode1" presStyleIdx="1" presStyleCnt="3">
        <dgm:presLayoutVars>
          <dgm:bulletEnabled val="1"/>
        </dgm:presLayoutVars>
      </dgm:prSet>
      <dgm:spPr/>
      <dgm:t>
        <a:bodyPr/>
        <a:lstStyle/>
        <a:p>
          <a:endParaRPr kumimoji="1" lang="ja-JP" altLang="en-US"/>
        </a:p>
      </dgm:t>
    </dgm:pt>
    <dgm:pt modelId="{9E5A614F-5C8A-4DE1-94F7-67B0A0C3A7C0}" type="pres">
      <dgm:prSet presAssocID="{3992A040-F7E7-4D57-AE6D-B3B984349295}" presName="space" presStyleCnt="0"/>
      <dgm:spPr/>
    </dgm:pt>
    <dgm:pt modelId="{D8A82384-A921-4441-B8A6-1E75B3F8DF14}" type="pres">
      <dgm:prSet presAssocID="{EC2DC2C9-6A1A-41CC-AAF1-06D941C4D810}" presName="composite" presStyleCnt="0"/>
      <dgm:spPr/>
    </dgm:pt>
    <dgm:pt modelId="{CF24EE4A-6727-45E3-88CF-9A89099D6AED}" type="pres">
      <dgm:prSet presAssocID="{EC2DC2C9-6A1A-41CC-AAF1-06D941C4D810}" presName="parTx" presStyleLbl="alignNode1" presStyleIdx="2" presStyleCnt="3">
        <dgm:presLayoutVars>
          <dgm:chMax val="0"/>
          <dgm:chPref val="0"/>
          <dgm:bulletEnabled val="1"/>
        </dgm:presLayoutVars>
      </dgm:prSet>
      <dgm:spPr/>
      <dgm:t>
        <a:bodyPr/>
        <a:lstStyle/>
        <a:p>
          <a:endParaRPr kumimoji="1" lang="ja-JP" altLang="en-US"/>
        </a:p>
      </dgm:t>
    </dgm:pt>
    <dgm:pt modelId="{9B84A7D4-344E-4C63-84DE-82DE2214B413}" type="pres">
      <dgm:prSet presAssocID="{EC2DC2C9-6A1A-41CC-AAF1-06D941C4D810}" presName="desTx" presStyleLbl="alignAccFollowNode1" presStyleIdx="2" presStyleCnt="3">
        <dgm:presLayoutVars>
          <dgm:bulletEnabled val="1"/>
        </dgm:presLayoutVars>
      </dgm:prSet>
      <dgm:spPr/>
      <dgm:t>
        <a:bodyPr/>
        <a:lstStyle/>
        <a:p>
          <a:endParaRPr kumimoji="1" lang="ja-JP" altLang="en-US"/>
        </a:p>
      </dgm:t>
    </dgm:pt>
  </dgm:ptLst>
  <dgm:cxnLst>
    <dgm:cxn modelId="{C9616C69-199F-4AB1-8572-54EB33764F8F}" type="presOf" srcId="{B00D3269-CDAD-4670-A62C-D0F840EE856C}" destId="{78F7F389-BF77-4E32-ABE3-2F0C09F25B1D}" srcOrd="0" destOrd="0" presId="urn:microsoft.com/office/officeart/2005/8/layout/hList1"/>
    <dgm:cxn modelId="{9AAD7AB8-F656-4314-9220-C55A5B01FB83}" type="presOf" srcId="{429FA377-C221-485C-A770-53FA815AA513}" destId="{9B84A7D4-344E-4C63-84DE-82DE2214B413}" srcOrd="0" destOrd="1" presId="urn:microsoft.com/office/officeart/2005/8/layout/hList1"/>
    <dgm:cxn modelId="{4503B4AC-29BE-4777-B627-3F2FB70F201A}" type="presOf" srcId="{5471A3EF-9A15-4F0C-AEE8-444C115BCB7C}" destId="{30D38AB3-F15D-4434-A6D5-3E6662A4B33B}" srcOrd="0" destOrd="0" presId="urn:microsoft.com/office/officeart/2005/8/layout/hList1"/>
    <dgm:cxn modelId="{2A5CF87C-A8D1-44B0-B129-5412027EE432}" type="presOf" srcId="{423F608E-D655-4523-942C-3E4CB94578FB}" destId="{C4CAA383-2190-4C55-BF56-105B5ED8401C}" srcOrd="0" destOrd="0" presId="urn:microsoft.com/office/officeart/2005/8/layout/hList1"/>
    <dgm:cxn modelId="{743CA477-5B06-4A0C-BF7D-1D841F803CB0}" srcId="{5471A3EF-9A15-4F0C-AEE8-444C115BCB7C}" destId="{7BA107B0-E989-4D17-853A-79E311EE1F46}" srcOrd="0" destOrd="0" parTransId="{F1AE2D3A-7DEB-4C84-B32A-5480CDDB225A}" sibTransId="{48E6F638-79AB-48C8-A925-2D4BB03AD814}"/>
    <dgm:cxn modelId="{46D2A9ED-45E3-4AE9-88E9-3D06563EAD03}" srcId="{423F608E-D655-4523-942C-3E4CB94578FB}" destId="{B810E428-B3FB-4612-BE40-707B9F98423B}" srcOrd="0" destOrd="0" parTransId="{0E44D524-91DF-40F2-A18B-BA874BDDD2F2}" sibTransId="{C08719F6-2A09-4212-97EA-BE9E7087CF13}"/>
    <dgm:cxn modelId="{03538F57-94E8-4C85-B9F5-6754B7E6362C}" type="presOf" srcId="{F4A391A4-705B-406E-A549-08C8E26DDC42}" destId="{78F7F389-BF77-4E32-ABE3-2F0C09F25B1D}" srcOrd="0" destOrd="1" presId="urn:microsoft.com/office/officeart/2005/8/layout/hList1"/>
    <dgm:cxn modelId="{E3EB39F2-6A0D-4CF1-B561-2C5C1C0978D2}" type="presOf" srcId="{7BA107B0-E989-4D17-853A-79E311EE1F46}" destId="{6D233FD1-2776-4DB2-9DE0-7C4A7328BF23}" srcOrd="0" destOrd="0" presId="urn:microsoft.com/office/officeart/2005/8/layout/hList1"/>
    <dgm:cxn modelId="{B76CCE60-0159-443D-B023-DB0085882B54}" type="presOf" srcId="{EC2DC2C9-6A1A-41CC-AAF1-06D941C4D810}" destId="{CF24EE4A-6727-45E3-88CF-9A89099D6AED}" srcOrd="0" destOrd="0" presId="urn:microsoft.com/office/officeart/2005/8/layout/hList1"/>
    <dgm:cxn modelId="{B927A90E-E5C2-458F-A524-A8B49927B880}" type="presOf" srcId="{B810E428-B3FB-4612-BE40-707B9F98423B}" destId="{973ABDD8-7039-46EB-8E97-DB72FA02F785}" srcOrd="0" destOrd="0" presId="urn:microsoft.com/office/officeart/2005/8/layout/hList1"/>
    <dgm:cxn modelId="{C1E7F46B-894D-45C0-94D9-951F48310291}" srcId="{423F608E-D655-4523-942C-3E4CB94578FB}" destId="{EC2DC2C9-6A1A-41CC-AAF1-06D941C4D810}" srcOrd="2" destOrd="0" parTransId="{BC169D4C-78B0-4858-A526-75BD60025323}" sibTransId="{A6B6A07F-354C-45DA-8497-9CB806267623}"/>
    <dgm:cxn modelId="{E7A1EE4E-9B0E-4387-978B-748DBDE76E9A}" srcId="{EC2DC2C9-6A1A-41CC-AAF1-06D941C4D810}" destId="{429FA377-C221-485C-A770-53FA815AA513}" srcOrd="1" destOrd="0" parTransId="{54AFC9F2-ADA7-4666-9DB3-F7A968A00170}" sibTransId="{E6EC8097-23E3-47D4-B4F0-7C967191A55C}"/>
    <dgm:cxn modelId="{42F3A937-5664-4267-8AD1-FA1234BBA512}" srcId="{B810E428-B3FB-4612-BE40-707B9F98423B}" destId="{B00D3269-CDAD-4670-A62C-D0F840EE856C}" srcOrd="0" destOrd="0" parTransId="{E2D58274-58FC-4ECB-8285-47A6C4C5F7DD}" sibTransId="{A35A0425-51AB-4539-882B-A8899F8062B6}"/>
    <dgm:cxn modelId="{EAF712E3-2C2D-4451-88EE-BE709C162423}" srcId="{B810E428-B3FB-4612-BE40-707B9F98423B}" destId="{F4A391A4-705B-406E-A549-08C8E26DDC42}" srcOrd="1" destOrd="0" parTransId="{F650B10F-69DD-4BEC-B277-B1852AEB8551}" sibTransId="{BAE781B4-D32D-40DB-8EAD-B2E2FEC0EB0C}"/>
    <dgm:cxn modelId="{46B89143-39B4-4F08-B03C-2A41D33451F3}" srcId="{EC2DC2C9-6A1A-41CC-AAF1-06D941C4D810}" destId="{B6794460-E815-45FD-8F41-3C6DF7ECEA31}" srcOrd="0" destOrd="0" parTransId="{B0C833CE-0856-42D8-B2FA-F0D2A0C9B1FB}" sibTransId="{6772D2CB-3F72-4D34-AB1E-7F7E449E7EEA}"/>
    <dgm:cxn modelId="{D0B6DF02-442B-41A9-A5FB-D7235A8B5200}" srcId="{423F608E-D655-4523-942C-3E4CB94578FB}" destId="{5471A3EF-9A15-4F0C-AEE8-444C115BCB7C}" srcOrd="1" destOrd="0" parTransId="{E95F2E66-1456-451C-A887-BD77A41C9DB1}" sibTransId="{3992A040-F7E7-4D57-AE6D-B3B984349295}"/>
    <dgm:cxn modelId="{F65CCCF2-E39B-47C1-81D9-0A0ECD1892B6}" type="presOf" srcId="{B6794460-E815-45FD-8F41-3C6DF7ECEA31}" destId="{9B84A7D4-344E-4C63-84DE-82DE2214B413}" srcOrd="0" destOrd="0" presId="urn:microsoft.com/office/officeart/2005/8/layout/hList1"/>
    <dgm:cxn modelId="{E627A9F5-52DB-4FFB-9C79-5F180F6BB025}" type="presParOf" srcId="{C4CAA383-2190-4C55-BF56-105B5ED8401C}" destId="{7B1C823B-3FB5-491C-BCB9-59C20B5E79B9}" srcOrd="0" destOrd="0" presId="urn:microsoft.com/office/officeart/2005/8/layout/hList1"/>
    <dgm:cxn modelId="{1D71D7B5-6008-4404-9CEE-E0B751BDD474}" type="presParOf" srcId="{7B1C823B-3FB5-491C-BCB9-59C20B5E79B9}" destId="{973ABDD8-7039-46EB-8E97-DB72FA02F785}" srcOrd="0" destOrd="0" presId="urn:microsoft.com/office/officeart/2005/8/layout/hList1"/>
    <dgm:cxn modelId="{5173CAB2-7640-4406-914C-271C5823A175}" type="presParOf" srcId="{7B1C823B-3FB5-491C-BCB9-59C20B5E79B9}" destId="{78F7F389-BF77-4E32-ABE3-2F0C09F25B1D}" srcOrd="1" destOrd="0" presId="urn:microsoft.com/office/officeart/2005/8/layout/hList1"/>
    <dgm:cxn modelId="{4EFFFB5D-1163-4D12-BB13-E74B3C194D2E}" type="presParOf" srcId="{C4CAA383-2190-4C55-BF56-105B5ED8401C}" destId="{6FCD83BC-9AF2-4CD8-87D5-BA9F93923972}" srcOrd="1" destOrd="0" presId="urn:microsoft.com/office/officeart/2005/8/layout/hList1"/>
    <dgm:cxn modelId="{0407B2CA-960B-400C-86C9-EA25EA8179B2}" type="presParOf" srcId="{C4CAA383-2190-4C55-BF56-105B5ED8401C}" destId="{B13F3512-721F-4474-8723-1512DF8D8705}" srcOrd="2" destOrd="0" presId="urn:microsoft.com/office/officeart/2005/8/layout/hList1"/>
    <dgm:cxn modelId="{4F28D225-3843-47D8-9547-4F5D22970807}" type="presParOf" srcId="{B13F3512-721F-4474-8723-1512DF8D8705}" destId="{30D38AB3-F15D-4434-A6D5-3E6662A4B33B}" srcOrd="0" destOrd="0" presId="urn:microsoft.com/office/officeart/2005/8/layout/hList1"/>
    <dgm:cxn modelId="{BAD446CD-ED5E-4E05-A808-307534FED3CB}" type="presParOf" srcId="{B13F3512-721F-4474-8723-1512DF8D8705}" destId="{6D233FD1-2776-4DB2-9DE0-7C4A7328BF23}" srcOrd="1" destOrd="0" presId="urn:microsoft.com/office/officeart/2005/8/layout/hList1"/>
    <dgm:cxn modelId="{F303F561-217B-44AE-BACE-7BBBFF19406D}" type="presParOf" srcId="{C4CAA383-2190-4C55-BF56-105B5ED8401C}" destId="{9E5A614F-5C8A-4DE1-94F7-67B0A0C3A7C0}" srcOrd="3" destOrd="0" presId="urn:microsoft.com/office/officeart/2005/8/layout/hList1"/>
    <dgm:cxn modelId="{204417E7-EAC4-4371-959B-2C99D60BAB7C}" type="presParOf" srcId="{C4CAA383-2190-4C55-BF56-105B5ED8401C}" destId="{D8A82384-A921-4441-B8A6-1E75B3F8DF14}" srcOrd="4" destOrd="0" presId="urn:microsoft.com/office/officeart/2005/8/layout/hList1"/>
    <dgm:cxn modelId="{D49DEC9B-6722-49E4-907D-BE12ACE2A5E8}" type="presParOf" srcId="{D8A82384-A921-4441-B8A6-1E75B3F8DF14}" destId="{CF24EE4A-6727-45E3-88CF-9A89099D6AED}" srcOrd="0" destOrd="0" presId="urn:microsoft.com/office/officeart/2005/8/layout/hList1"/>
    <dgm:cxn modelId="{52EE5543-7DC1-4714-AFBD-42FB8F59B9AB}" type="presParOf" srcId="{D8A82384-A921-4441-B8A6-1E75B3F8DF14}" destId="{9B84A7D4-344E-4C63-84DE-82DE2214B41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ABDD8-7039-46EB-8E97-DB72FA02F785}">
      <dsp:nvSpPr>
        <dsp:cNvPr id="0" name=""/>
        <dsp:cNvSpPr/>
      </dsp:nvSpPr>
      <dsp:spPr>
        <a:xfrm>
          <a:off x="3143" y="23269"/>
          <a:ext cx="3064668" cy="12258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186944" rIns="327152" bIns="186944" numCol="1" spcCol="1270" anchor="ctr" anchorCtr="0">
          <a:noAutofit/>
        </a:bodyPr>
        <a:lstStyle/>
        <a:p>
          <a:pPr lvl="0" algn="ctr" defTabSz="2044700">
            <a:lnSpc>
              <a:spcPct val="90000"/>
            </a:lnSpc>
            <a:spcBef>
              <a:spcPct val="0"/>
            </a:spcBef>
            <a:spcAft>
              <a:spcPct val="35000"/>
            </a:spcAft>
          </a:pPr>
          <a:r>
            <a:rPr kumimoji="1" lang="ja-JP" altLang="en-US" sz="4600" kern="1200" smtClean="0"/>
            <a:t>利点</a:t>
          </a:r>
          <a:endParaRPr kumimoji="1" lang="ja-JP" altLang="en-US" sz="4600" kern="1200"/>
        </a:p>
      </dsp:txBody>
      <dsp:txXfrm>
        <a:off x="3143" y="23269"/>
        <a:ext cx="3064668" cy="1225867"/>
      </dsp:txXfrm>
    </dsp:sp>
    <dsp:sp modelId="{78F7F389-BF77-4E32-ABE3-2F0C09F25B1D}">
      <dsp:nvSpPr>
        <dsp:cNvPr id="0" name=""/>
        <dsp:cNvSpPr/>
      </dsp:nvSpPr>
      <dsp:spPr>
        <a:xfrm>
          <a:off x="3143" y="1249137"/>
          <a:ext cx="3064668" cy="2750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364" tIns="245364" rIns="327152" bIns="368046" numCol="1" spcCol="1270" anchor="t" anchorCtr="0">
          <a:noAutofit/>
        </a:bodyPr>
        <a:lstStyle/>
        <a:p>
          <a:pPr marL="285750" lvl="1" indent="-285750" algn="l" defTabSz="2044700">
            <a:lnSpc>
              <a:spcPct val="90000"/>
            </a:lnSpc>
            <a:spcBef>
              <a:spcPct val="0"/>
            </a:spcBef>
            <a:spcAft>
              <a:spcPct val="15000"/>
            </a:spcAft>
            <a:buChar char="••"/>
          </a:pPr>
          <a:r>
            <a:rPr kumimoji="1" lang="ja-JP" altLang="en-US" sz="4600" kern="1200" smtClean="0"/>
            <a:t>低コスト</a:t>
          </a:r>
          <a:endParaRPr kumimoji="1" lang="ja-JP" altLang="en-US" sz="4600" kern="1200"/>
        </a:p>
        <a:p>
          <a:pPr marL="285750" lvl="1" indent="-285750" algn="l" defTabSz="2044700">
            <a:lnSpc>
              <a:spcPct val="90000"/>
            </a:lnSpc>
            <a:spcBef>
              <a:spcPct val="0"/>
            </a:spcBef>
            <a:spcAft>
              <a:spcPct val="15000"/>
            </a:spcAft>
            <a:buChar char="••"/>
          </a:pPr>
          <a:r>
            <a:rPr kumimoji="1" lang="ja-JP" altLang="en-US" sz="4600" kern="1200" smtClean="0"/>
            <a:t>拡張性</a:t>
          </a:r>
          <a:endParaRPr kumimoji="1" lang="ja-JP" altLang="en-US" sz="4600" kern="1200"/>
        </a:p>
      </dsp:txBody>
      <dsp:txXfrm>
        <a:off x="3143" y="1249137"/>
        <a:ext cx="3064668" cy="2750318"/>
      </dsp:txXfrm>
    </dsp:sp>
    <dsp:sp modelId="{30D38AB3-F15D-4434-A6D5-3E6662A4B33B}">
      <dsp:nvSpPr>
        <dsp:cNvPr id="0" name=""/>
        <dsp:cNvSpPr/>
      </dsp:nvSpPr>
      <dsp:spPr>
        <a:xfrm>
          <a:off x="3496865" y="23269"/>
          <a:ext cx="3064668" cy="12258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186944" rIns="327152" bIns="186944" numCol="1" spcCol="1270" anchor="ctr" anchorCtr="0">
          <a:noAutofit/>
        </a:bodyPr>
        <a:lstStyle/>
        <a:p>
          <a:pPr lvl="0" algn="ctr" defTabSz="2044700">
            <a:lnSpc>
              <a:spcPct val="90000"/>
            </a:lnSpc>
            <a:spcBef>
              <a:spcPct val="0"/>
            </a:spcBef>
            <a:spcAft>
              <a:spcPct val="35000"/>
            </a:spcAft>
          </a:pPr>
          <a:r>
            <a:rPr kumimoji="1" lang="ja-JP" altLang="en-US" sz="4600" kern="1200" smtClean="0"/>
            <a:t>問題点</a:t>
          </a:r>
          <a:endParaRPr kumimoji="1" lang="ja-JP" altLang="en-US" sz="4600" kern="1200"/>
        </a:p>
      </dsp:txBody>
      <dsp:txXfrm>
        <a:off x="3496865" y="23269"/>
        <a:ext cx="3064668" cy="1225867"/>
      </dsp:txXfrm>
    </dsp:sp>
    <dsp:sp modelId="{6D233FD1-2776-4DB2-9DE0-7C4A7328BF23}">
      <dsp:nvSpPr>
        <dsp:cNvPr id="0" name=""/>
        <dsp:cNvSpPr/>
      </dsp:nvSpPr>
      <dsp:spPr>
        <a:xfrm>
          <a:off x="3496865" y="1249137"/>
          <a:ext cx="3064668" cy="2750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364" tIns="245364" rIns="327152" bIns="368046" numCol="1" spcCol="1270" anchor="t" anchorCtr="0">
          <a:noAutofit/>
        </a:bodyPr>
        <a:lstStyle/>
        <a:p>
          <a:pPr marL="285750" lvl="1" indent="-285750" algn="l" defTabSz="2044700">
            <a:lnSpc>
              <a:spcPct val="90000"/>
            </a:lnSpc>
            <a:spcBef>
              <a:spcPct val="0"/>
            </a:spcBef>
            <a:spcAft>
              <a:spcPct val="15000"/>
            </a:spcAft>
            <a:buChar char="••"/>
          </a:pPr>
          <a:r>
            <a:rPr kumimoji="1" lang="ja-JP" altLang="en-US" sz="4600" kern="1200" dirty="0" smtClean="0"/>
            <a:t>保守が難しい</a:t>
          </a:r>
          <a:endParaRPr kumimoji="1" lang="ja-JP" altLang="en-US" sz="4600" kern="1200" dirty="0"/>
        </a:p>
      </dsp:txBody>
      <dsp:txXfrm>
        <a:off x="3496865" y="1249137"/>
        <a:ext cx="3064668" cy="2750318"/>
      </dsp:txXfrm>
    </dsp:sp>
    <dsp:sp modelId="{CF24EE4A-6727-45E3-88CF-9A89099D6AED}">
      <dsp:nvSpPr>
        <dsp:cNvPr id="0" name=""/>
        <dsp:cNvSpPr/>
      </dsp:nvSpPr>
      <dsp:spPr>
        <a:xfrm>
          <a:off x="6990588" y="23269"/>
          <a:ext cx="3064668" cy="12258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186944" rIns="327152" bIns="186944" numCol="1" spcCol="1270" anchor="ctr" anchorCtr="0">
          <a:noAutofit/>
        </a:bodyPr>
        <a:lstStyle/>
        <a:p>
          <a:pPr lvl="0" algn="ctr" defTabSz="2044700">
            <a:lnSpc>
              <a:spcPct val="90000"/>
            </a:lnSpc>
            <a:spcBef>
              <a:spcPct val="0"/>
            </a:spcBef>
            <a:spcAft>
              <a:spcPct val="35000"/>
            </a:spcAft>
          </a:pPr>
          <a:r>
            <a:rPr kumimoji="1" lang="ja-JP" altLang="en-US" sz="4600" kern="1200" smtClean="0"/>
            <a:t>解決策</a:t>
          </a:r>
          <a:endParaRPr kumimoji="1" lang="ja-JP" altLang="en-US" sz="4600" kern="1200"/>
        </a:p>
      </dsp:txBody>
      <dsp:txXfrm>
        <a:off x="6990588" y="23269"/>
        <a:ext cx="3064668" cy="1225867"/>
      </dsp:txXfrm>
    </dsp:sp>
    <dsp:sp modelId="{9B84A7D4-344E-4C63-84DE-82DE2214B413}">
      <dsp:nvSpPr>
        <dsp:cNvPr id="0" name=""/>
        <dsp:cNvSpPr/>
      </dsp:nvSpPr>
      <dsp:spPr>
        <a:xfrm>
          <a:off x="6990588" y="1249137"/>
          <a:ext cx="3064668" cy="2750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364" tIns="245364" rIns="327152" bIns="368046" numCol="1" spcCol="1270" anchor="t" anchorCtr="0">
          <a:noAutofit/>
        </a:bodyPr>
        <a:lstStyle/>
        <a:p>
          <a:pPr marL="285750" lvl="1" indent="-285750" algn="l" defTabSz="2044700">
            <a:lnSpc>
              <a:spcPct val="90000"/>
            </a:lnSpc>
            <a:spcBef>
              <a:spcPct val="0"/>
            </a:spcBef>
            <a:spcAft>
              <a:spcPct val="15000"/>
            </a:spcAft>
            <a:buChar char="••"/>
          </a:pPr>
          <a:r>
            <a:rPr kumimoji="1" lang="ja-JP" altLang="en-US" sz="4600" kern="1200" smtClean="0"/>
            <a:t>安定度を高める</a:t>
          </a:r>
          <a:endParaRPr kumimoji="1" lang="ja-JP" altLang="en-US" sz="4600" kern="1200"/>
        </a:p>
        <a:p>
          <a:pPr marL="285750" lvl="1" indent="-285750" algn="l" defTabSz="2044700">
            <a:lnSpc>
              <a:spcPct val="90000"/>
            </a:lnSpc>
            <a:spcBef>
              <a:spcPct val="0"/>
            </a:spcBef>
            <a:spcAft>
              <a:spcPct val="15000"/>
            </a:spcAft>
            <a:buChar char="••"/>
          </a:pPr>
          <a:endParaRPr kumimoji="1" lang="ja-JP" altLang="en-US" sz="4600" kern="1200"/>
        </a:p>
      </dsp:txBody>
      <dsp:txXfrm>
        <a:off x="6990588" y="1249137"/>
        <a:ext cx="3064668" cy="27503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2020/2/11</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2020/2/11</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これから、</a:t>
            </a:r>
            <a:r>
              <a:rPr kumimoji="1" lang="en-US" altLang="ja-JP" smtClean="0"/>
              <a:t>We</a:t>
            </a:r>
            <a:r>
              <a:rPr kumimoji="1" lang="ja-JP" altLang="en-US" smtClean="0"/>
              <a:t>ｂカメラとセンシング技術を組み合わせた商品識別システムの開発と題しまして、</a:t>
            </a:r>
            <a:r>
              <a:rPr lang="ja-JP" altLang="en-US" smtClean="0"/>
              <a:t>計算機システム研究室</a:t>
            </a:r>
            <a:r>
              <a:rPr kumimoji="1" lang="ja-JP" altLang="en-US" smtClean="0"/>
              <a:t>の</a:t>
            </a:r>
            <a:r>
              <a:rPr lang="ja-JP" altLang="en-US" smtClean="0"/>
              <a:t>段原　丞治と真鍋　樹が発表させていただきます。</a:t>
            </a:r>
            <a:endParaRPr kumimoji="1" lang="en-US" altLang="ja-JP"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en-US" altLang="ja-JP" smtClean="0"/>
              <a:t>Raspberry pi</a:t>
            </a:r>
            <a:r>
              <a:rPr kumimoji="1" lang="ja-JP" altLang="en-US" smtClean="0"/>
              <a:t>が使用する各種センサとバーコード読み取りシステム等の各種モジュールをオブジェクト指向にならい、クラス分けしました。スライドの図には、各クラスが保有する関数と変数が示されています。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402343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こちらのシーケンス図は、システムが実際に動作する際の、具体的なデータのやり取りを時系列に沿って表現したものです。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1657986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スケジュール管理にはガントチャートを使用し、グループでの開発を進めました。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11</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次に実装・検証についてお話しします。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12</a:t>
            </a:fld>
            <a:endParaRPr kumimoji="1" lang="ja-JP" altLang="en-US"/>
          </a:p>
        </p:txBody>
      </p:sp>
    </p:spTree>
    <p:extLst>
      <p:ext uri="{BB962C8B-B14F-4D97-AF65-F5344CB8AC3E}">
        <p14:creationId xmlns:p14="http://schemas.microsoft.com/office/powerpoint/2010/main" val="148133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実装環境について説明します。画像解析はサーバで行いました。サーバの</a:t>
            </a:r>
            <a:r>
              <a:rPr kumimoji="1" lang="en-US" altLang="ja-JP" smtClean="0"/>
              <a:t>OS</a:t>
            </a:r>
            <a:r>
              <a:rPr kumimoji="1" lang="ja-JP" altLang="en-US" smtClean="0"/>
              <a:t>は</a:t>
            </a:r>
            <a:r>
              <a:rPr kumimoji="1" lang="en-US" altLang="ja-JP" smtClean="0"/>
              <a:t>Windows10</a:t>
            </a:r>
            <a:r>
              <a:rPr kumimoji="1" lang="ja-JP" altLang="en-US" smtClean="0"/>
              <a:t>です。エッジ側は</a:t>
            </a:r>
            <a:r>
              <a:rPr kumimoji="1" lang="en-US" altLang="ja-JP" smtClean="0"/>
              <a:t>raspberry pi</a:t>
            </a:r>
            <a:r>
              <a:rPr kumimoji="1" lang="ja-JP" altLang="en-US" baseline="0" smtClean="0"/>
              <a:t> </a:t>
            </a:r>
            <a:r>
              <a:rPr kumimoji="1" lang="en-US" altLang="ja-JP" baseline="0" smtClean="0"/>
              <a:t>3B</a:t>
            </a:r>
            <a:r>
              <a:rPr kumimoji="1" lang="ja-JP" altLang="en-US" smtClean="0"/>
              <a:t>を使用しました。</a:t>
            </a:r>
            <a:r>
              <a:rPr kumimoji="1" lang="en-US" altLang="ja-JP" smtClean="0"/>
              <a:t>Web</a:t>
            </a:r>
            <a:r>
              <a:rPr kumimoji="1" lang="ja-JP" altLang="en-US" smtClean="0"/>
              <a:t>カメラはロジクールの</a:t>
            </a:r>
            <a:r>
              <a:rPr kumimoji="1" lang="en-US" altLang="ja-JP" smtClean="0"/>
              <a:t>C615</a:t>
            </a:r>
            <a:r>
              <a:rPr kumimoji="1" lang="ja-JP" altLang="en-US" smtClean="0"/>
              <a:t>モデルを使用しています。ユーザの動きを検知するために超音波距離センサモジュールを使用しました。商品の重量を検知するセンサとして、ロードセルを使用しました。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13</a:t>
            </a:fld>
            <a:endParaRPr kumimoji="1" lang="ja-JP" altLang="en-US"/>
          </a:p>
        </p:txBody>
      </p:sp>
    </p:spTree>
    <p:extLst>
      <p:ext uri="{BB962C8B-B14F-4D97-AF65-F5344CB8AC3E}">
        <p14:creationId xmlns:p14="http://schemas.microsoft.com/office/powerpoint/2010/main" val="2613592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サーバ側、エッジ側双方で開発言語として</a:t>
            </a:r>
            <a:r>
              <a:rPr kumimoji="1" lang="en-US" altLang="ja-JP" smtClean="0"/>
              <a:t>Python3</a:t>
            </a:r>
            <a:r>
              <a:rPr kumimoji="1" lang="ja-JP" altLang="en-US" smtClean="0"/>
              <a:t>を使用しました。本研究では、画像からバーコードの位置を特定し、バーコード部分のみを切り取るために</a:t>
            </a:r>
            <a:r>
              <a:rPr kumimoji="1" lang="en-US" altLang="ja-JP" smtClean="0"/>
              <a:t>Yolo</a:t>
            </a:r>
            <a:r>
              <a:rPr kumimoji="1" lang="ja-JP" altLang="en-US" smtClean="0"/>
              <a:t>を使用しました。</a:t>
            </a:r>
            <a:r>
              <a:rPr kumimoji="1" lang="en-US" altLang="ja-JP" smtClean="0"/>
              <a:t>Yolo</a:t>
            </a:r>
            <a:r>
              <a:rPr kumimoji="1" lang="ja-JP" altLang="en-US" smtClean="0"/>
              <a:t>とは</a:t>
            </a:r>
            <a:r>
              <a:rPr kumimoji="1" lang="ja-JP" altLang="en-US" sz="1200" b="0" i="0" u="none" strike="noStrike" kern="1200" baseline="0" smtClean="0">
                <a:solidFill>
                  <a:schemeClr val="tx1"/>
                </a:solidFill>
                <a:latin typeface="+mn-lt"/>
                <a:ea typeface="+mn-ea"/>
                <a:cs typeface="+mn-cs"/>
              </a:rPr>
              <a:t>リアルタイムでのオブジェクト識別が可能なアルゴリズムであり、</a:t>
            </a:r>
            <a:r>
              <a:rPr kumimoji="1" lang="en-US" altLang="ja-JP" sz="1200" b="0" i="0" u="none" strike="noStrike" kern="1200" baseline="0" smtClean="0">
                <a:solidFill>
                  <a:schemeClr val="tx1"/>
                </a:solidFill>
                <a:latin typeface="+mn-lt"/>
                <a:ea typeface="+mn-ea"/>
                <a:cs typeface="+mn-cs"/>
              </a:rPr>
              <a:t>Web </a:t>
            </a:r>
            <a:r>
              <a:rPr kumimoji="1" lang="ja-JP" altLang="en-US" sz="1200" b="0" i="0" u="none" strike="noStrike" kern="1200" baseline="0" smtClean="0">
                <a:solidFill>
                  <a:schemeClr val="tx1"/>
                </a:solidFill>
                <a:latin typeface="+mn-lt"/>
                <a:ea typeface="+mn-ea"/>
                <a:cs typeface="+mn-cs"/>
              </a:rPr>
              <a:t>カメラ</a:t>
            </a:r>
          </a:p>
          <a:p>
            <a:r>
              <a:rPr kumimoji="1" lang="ja-JP" altLang="en-US" sz="1200" b="0" i="0" u="none" strike="noStrike" kern="1200" baseline="0" smtClean="0">
                <a:solidFill>
                  <a:schemeClr val="tx1"/>
                </a:solidFill>
                <a:latin typeface="+mn-lt"/>
                <a:ea typeface="+mn-ea"/>
                <a:cs typeface="+mn-cs"/>
              </a:rPr>
              <a:t>を利用したリアルタイム検出も可能となっています。</a:t>
            </a:r>
            <a:r>
              <a:rPr kumimoji="1" lang="en-US" altLang="ja-JP" sz="1200" b="0" i="0" u="none" strike="noStrike" kern="1200" baseline="0" smtClean="0">
                <a:solidFill>
                  <a:schemeClr val="tx1"/>
                </a:solidFill>
                <a:latin typeface="+mn-lt"/>
                <a:ea typeface="+mn-ea"/>
                <a:cs typeface="+mn-cs"/>
              </a:rPr>
              <a:t>Yolo</a:t>
            </a:r>
            <a:r>
              <a:rPr kumimoji="1" lang="ja-JP" altLang="en-US" sz="1200" b="0" i="0" u="none" strike="noStrike" kern="1200" baseline="0" smtClean="0">
                <a:solidFill>
                  <a:schemeClr val="tx1"/>
                </a:solidFill>
                <a:latin typeface="+mn-lt"/>
                <a:ea typeface="+mn-ea"/>
                <a:cs typeface="+mn-cs"/>
              </a:rPr>
              <a:t>単体では、バーコードの識別は可能ですが番号自体の解析はできません。番号の識別を行うために、</a:t>
            </a:r>
            <a:r>
              <a:rPr kumimoji="1" lang="en-US" altLang="ja-JP" sz="1200" b="0" i="0" u="none" strike="noStrike" kern="1200" baseline="0" smtClean="0">
                <a:solidFill>
                  <a:schemeClr val="tx1"/>
                </a:solidFill>
                <a:latin typeface="+mn-lt"/>
                <a:ea typeface="+mn-ea"/>
                <a:cs typeface="+mn-cs"/>
              </a:rPr>
              <a:t>pyzbar</a:t>
            </a:r>
            <a:r>
              <a:rPr kumimoji="1" lang="ja-JP" altLang="en-US" sz="1200" b="0" i="0" u="none" strike="noStrike" kern="1200" baseline="0" smtClean="0">
                <a:solidFill>
                  <a:schemeClr val="tx1"/>
                </a:solidFill>
                <a:latin typeface="+mn-lt"/>
                <a:ea typeface="+mn-ea"/>
                <a:cs typeface="+mn-cs"/>
              </a:rPr>
              <a:t>（パイズバー）というライブラリを使用して、画像から番号への識別を行いました。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14</a:t>
            </a:fld>
            <a:endParaRPr kumimoji="1" lang="ja-JP" altLang="en-US"/>
          </a:p>
        </p:txBody>
      </p:sp>
    </p:spTree>
    <p:extLst>
      <p:ext uri="{BB962C8B-B14F-4D97-AF65-F5344CB8AC3E}">
        <p14:creationId xmlns:p14="http://schemas.microsoft.com/office/powerpoint/2010/main" val="3197617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サーバ側の入出力を</a:t>
            </a:r>
            <a:r>
              <a:rPr kumimoji="1" lang="ja-JP" altLang="en-US" dirty="0"/>
              <a:t>説明します。</a:t>
            </a:r>
            <a:endParaRPr kumimoji="1" lang="en-US" altLang="ja-JP" dirty="0"/>
          </a:p>
          <a:p>
            <a:r>
              <a:rPr kumimoji="1" lang="ja-JP" altLang="en-US"/>
              <a:t>入力</a:t>
            </a:r>
            <a:r>
              <a:rPr kumimoji="1" lang="ja-JP" altLang="en-US" smtClean="0"/>
              <a:t>は</a:t>
            </a:r>
            <a:r>
              <a:rPr kumimoji="1" lang="en-US" altLang="ja-JP" smtClean="0"/>
              <a:t>raspberrypi</a:t>
            </a:r>
            <a:r>
              <a:rPr kumimoji="1" lang="ja-JP" altLang="en-US" smtClean="0"/>
              <a:t>から</a:t>
            </a:r>
            <a:r>
              <a:rPr kumimoji="1" lang="ja-JP" altLang="en-US" dirty="0"/>
              <a:t>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a:t>
            </a:r>
            <a:r>
              <a:rPr kumimoji="1" lang="ja-JP" altLang="en-US"/>
              <a:t>から</a:t>
            </a:r>
            <a:r>
              <a:rPr kumimoji="1" lang="ja-JP" altLang="en-US" smtClean="0"/>
              <a:t>バーコードが写って</a:t>
            </a:r>
            <a:r>
              <a:rPr kumimoji="1" lang="ja-JP" altLang="en-US" dirty="0"/>
              <a:t>いる座標を取得します。</a:t>
            </a:r>
            <a:endParaRPr kumimoji="1" lang="en-US" altLang="ja-JP" dirty="0"/>
          </a:p>
          <a:p>
            <a:r>
              <a:rPr kumimoji="1" lang="ja-JP" altLang="en-US" dirty="0"/>
              <a:t>画像を切り取りグレイスケール化したのち</a:t>
            </a:r>
            <a:r>
              <a:rPr kumimoji="1" lang="en-US" altLang="ja-JP" dirty="0" err="1"/>
              <a:t>pyzbar</a:t>
            </a:r>
            <a:r>
              <a:rPr kumimoji="1" lang="ja-JP" altLang="en-US" dirty="0"/>
              <a:t>に画像を投げ番号を取得</a:t>
            </a:r>
            <a:r>
              <a:rPr kumimoji="1" lang="ja-JP" altLang="en-US"/>
              <a:t>します</a:t>
            </a:r>
            <a:r>
              <a:rPr kumimoji="1" lang="ja-JP" altLang="en-US" smtClean="0"/>
              <a:t>。</a:t>
            </a:r>
            <a:endParaRPr kumimoji="1" lang="en-US" altLang="ja-JP" smtClean="0"/>
          </a:p>
          <a:p>
            <a:r>
              <a:rPr kumimoji="1" lang="en-US" altLang="ja-JP" smtClean="0"/>
              <a:t>Pyzbar</a:t>
            </a:r>
            <a:r>
              <a:rPr kumimoji="1" lang="ja-JP" altLang="en-US" smtClean="0"/>
              <a:t>ライブラリは画像に占めるバーコードの割合が少ないと精度が下がる問題があります。</a:t>
            </a:r>
            <a:endParaRPr kumimoji="1" lang="en-US" altLang="ja-JP" smtClean="0"/>
          </a:p>
          <a:p>
            <a:r>
              <a:rPr kumimoji="1" lang="ja-JP" altLang="en-US" smtClean="0"/>
              <a:t>特に、カメラと商品の距離が離れているときに問題が顕著化します。</a:t>
            </a:r>
            <a:endParaRPr kumimoji="1" lang="en-US" altLang="ja-JP" smtClean="0"/>
          </a:p>
          <a:p>
            <a:r>
              <a:rPr kumimoji="1" lang="ja-JP" altLang="en-US" smtClean="0"/>
              <a:t>そこで、</a:t>
            </a:r>
            <a:r>
              <a:rPr kumimoji="1" lang="en-US" altLang="ja-JP" smtClean="0"/>
              <a:t>Yolo</a:t>
            </a:r>
            <a:r>
              <a:rPr kumimoji="1" lang="ja-JP" altLang="en-US" smtClean="0"/>
              <a:t>を使用し画像の中のバーコードの部分のみを切り取り、</a:t>
            </a:r>
            <a:r>
              <a:rPr kumimoji="1" lang="en-US" altLang="ja-JP" smtClean="0"/>
              <a:t>pyzbar</a:t>
            </a:r>
            <a:r>
              <a:rPr kumimoji="1" lang="ja-JP" altLang="en-US" smtClean="0"/>
              <a:t>ライブラリに渡すことで精度向上を試みました。</a:t>
            </a:r>
            <a:endParaRPr kumimoji="1" lang="en-US" altLang="ja-JP" smtClean="0"/>
          </a:p>
          <a:p>
            <a:r>
              <a:rPr kumimoji="1" lang="ja-JP" altLang="en-US" smtClean="0"/>
              <a:t>出力は、</a:t>
            </a:r>
            <a:r>
              <a:rPr kumimoji="1" lang="en-US" altLang="ja-JP" smtClean="0"/>
              <a:t>pyzbar</a:t>
            </a:r>
            <a:r>
              <a:rPr kumimoji="1" lang="ja-JP" altLang="en-US" smtClean="0"/>
              <a:t>で識別したバーコード番号とラズベリーパイ側に送信する解析の結果です。</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15</a:t>
            </a:fld>
            <a:endParaRPr kumimoji="1" lang="ja-JP" altLang="en-US"/>
          </a:p>
        </p:txBody>
      </p:sp>
    </p:spTree>
    <p:extLst>
      <p:ext uri="{BB962C8B-B14F-4D97-AF65-F5344CB8AC3E}">
        <p14:creationId xmlns:p14="http://schemas.microsoft.com/office/powerpoint/2010/main" val="1264029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本システム</a:t>
            </a:r>
            <a:r>
              <a:rPr kumimoji="1" lang="ja-JP" altLang="en-US" dirty="0" smtClean="0"/>
              <a:t>を実装し、テスト項目にて要件の確認を行ったのち、システム全体の評価と考察を行いました。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16</a:t>
            </a:fld>
            <a:endParaRPr kumimoji="1" lang="ja-JP" altLang="en-US"/>
          </a:p>
        </p:txBody>
      </p:sp>
    </p:spTree>
    <p:extLst>
      <p:ext uri="{BB962C8B-B14F-4D97-AF65-F5344CB8AC3E}">
        <p14:creationId xmlns:p14="http://schemas.microsoft.com/office/powerpoint/2010/main" val="1903801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lang="ja-JP" altLang="en-US" smtClean="0"/>
              <a:t>本システム</a:t>
            </a:r>
            <a:r>
              <a:rPr lang="ja-JP" altLang="en-US" dirty="0" smtClean="0"/>
              <a:t>のメリットの一つとして、低コストの実現が挙げられます。例として、中小規模店舗のスーパーマーケットを仮定し、従来のセルフレジの導入と本システムの導入を比較しました。</a:t>
            </a:r>
            <a:endParaRPr lang="en-US" altLang="ja-JP" dirty="0" smtClean="0"/>
          </a:p>
          <a:p>
            <a:r>
              <a:rPr lang="ja-JP" altLang="en-US" dirty="0" smtClean="0"/>
              <a:t>登録機 </a:t>
            </a:r>
            <a:r>
              <a:rPr lang="en-US" altLang="ja-JP" smtClean="0"/>
              <a:t>1 </a:t>
            </a:r>
            <a:r>
              <a:rPr lang="ja-JP" altLang="en-US" smtClean="0"/>
              <a:t>台と精算機</a:t>
            </a:r>
            <a:r>
              <a:rPr lang="en-US" altLang="ja-JP" smtClean="0"/>
              <a:t>7</a:t>
            </a:r>
            <a:r>
              <a:rPr lang="ja-JP" altLang="en-US" smtClean="0"/>
              <a:t>台 </a:t>
            </a:r>
            <a:r>
              <a:rPr lang="ja-JP" altLang="en-US" dirty="0" smtClean="0"/>
              <a:t>として，</a:t>
            </a:r>
            <a:r>
              <a:rPr lang="ja-JP" altLang="en-US" smtClean="0"/>
              <a:t>合わせておよそ</a:t>
            </a:r>
            <a:r>
              <a:rPr lang="en-US" altLang="ja-JP" smtClean="0"/>
              <a:t>2100</a:t>
            </a:r>
            <a:r>
              <a:rPr lang="ja-JP" altLang="en-US" smtClean="0"/>
              <a:t>万円程度と</a:t>
            </a:r>
            <a:r>
              <a:rPr lang="ja-JP" altLang="en-US" dirty="0" smtClean="0"/>
              <a:t>なる。</a:t>
            </a:r>
            <a:endParaRPr lang="en-US" altLang="ja-JP" dirty="0" smtClean="0"/>
          </a:p>
          <a:p>
            <a:r>
              <a:rPr lang="en-US" altLang="ja-JP" smtClean="0"/>
              <a:t>Raspberry Pi</a:t>
            </a:r>
            <a:r>
              <a:rPr lang="ja-JP" altLang="en-US" smtClean="0"/>
              <a:t>と各種センサ、周辺</a:t>
            </a:r>
            <a:r>
              <a:rPr lang="ja-JP" altLang="en-US" dirty="0" smtClean="0"/>
              <a:t>機器</a:t>
            </a:r>
            <a:r>
              <a:rPr lang="ja-JP" altLang="en-US" smtClean="0"/>
              <a:t>の合計金額は約</a:t>
            </a:r>
            <a:r>
              <a:rPr lang="en-US" altLang="ja-JP" smtClean="0"/>
              <a:t>9,200 </a:t>
            </a:r>
            <a:r>
              <a:rPr lang="ja-JP" altLang="en-US" smtClean="0"/>
              <a:t>円となり、サーバにかかる金額が約</a:t>
            </a:r>
            <a:r>
              <a:rPr lang="en-US" altLang="ja-JP" smtClean="0"/>
              <a:t>15</a:t>
            </a:r>
            <a:r>
              <a:rPr lang="ja-JP" altLang="en-US" smtClean="0"/>
              <a:t>万円となる．サーバ</a:t>
            </a:r>
            <a:r>
              <a:rPr lang="en-US" altLang="ja-JP" smtClean="0"/>
              <a:t>1</a:t>
            </a:r>
            <a:r>
              <a:rPr lang="ja-JP" altLang="en-US" smtClean="0"/>
              <a:t>台とカゴ</a:t>
            </a:r>
            <a:r>
              <a:rPr lang="en-US" altLang="ja-JP" smtClean="0"/>
              <a:t>90</a:t>
            </a:r>
            <a:r>
              <a:rPr lang="ja-JP" altLang="en-US" smtClean="0"/>
              <a:t>個とすると，本システムでかかる金額は約</a:t>
            </a:r>
            <a:r>
              <a:rPr lang="en-US" altLang="ja-JP" smtClean="0"/>
              <a:t>97</a:t>
            </a:r>
            <a:r>
              <a:rPr lang="ja-JP" altLang="en-US" smtClean="0"/>
              <a:t>万円</a:t>
            </a:r>
            <a:r>
              <a:rPr lang="ja-JP" altLang="en-US" dirty="0" smtClean="0"/>
              <a:t>となり，従来</a:t>
            </a:r>
            <a:r>
              <a:rPr lang="ja-JP" altLang="en-US" smtClean="0"/>
              <a:t>のセルフレジの約</a:t>
            </a:r>
            <a:r>
              <a:rPr lang="en-US" altLang="ja-JP" smtClean="0"/>
              <a:t>5</a:t>
            </a:r>
            <a:r>
              <a:rPr lang="en-US" altLang="ja-JP" dirty="0" smtClean="0"/>
              <a:t>%</a:t>
            </a:r>
            <a:r>
              <a:rPr lang="ja-JP" altLang="en-US" smtClean="0"/>
              <a:t>程の金額と</a:t>
            </a:r>
            <a:r>
              <a:rPr lang="ja-JP" altLang="en-US" dirty="0" smtClean="0"/>
              <a:t>なること</a:t>
            </a:r>
            <a:r>
              <a:rPr lang="ja-JP" altLang="en-US" smtClean="0"/>
              <a:t>が分かりました．</a:t>
            </a:r>
            <a:endParaRPr lang="en-US" altLang="ja-JP" dirty="0" smtClean="0"/>
          </a:p>
          <a:p>
            <a:endParaRPr kumimoji="1" lang="en-US" altLang="ja-JP" dirty="0" smtClean="0"/>
          </a:p>
          <a:p>
            <a:r>
              <a:rPr kumimoji="1" lang="en-US" altLang="ja-JP" dirty="0" smtClean="0"/>
              <a:t>------------------------------------------------------------------------</a:t>
            </a:r>
          </a:p>
          <a:p>
            <a:r>
              <a:rPr lang="ja-JP" altLang="en-US" dirty="0" smtClean="0"/>
              <a:t>表 </a:t>
            </a:r>
            <a:r>
              <a:rPr lang="en-US" altLang="ja-JP" dirty="0" smtClean="0"/>
              <a:t>3.1 </a:t>
            </a:r>
            <a:r>
              <a:rPr lang="ja-JP" altLang="en-US" dirty="0" smtClean="0"/>
              <a:t>を対象として設定した理由を下記に述べる．本研究では小規模店舗と中規模店 舗のスーパーマーケットを対象とする．小規模店舗は「売場面積</a:t>
            </a:r>
            <a:r>
              <a:rPr lang="en-US" altLang="ja-JP" dirty="0" smtClean="0"/>
              <a:t>800m2</a:t>
            </a:r>
            <a:r>
              <a:rPr lang="ja-JP" altLang="en-US" dirty="0" smtClean="0"/>
              <a:t>未満」あるいは「 売場面積 </a:t>
            </a:r>
            <a:r>
              <a:rPr lang="en-US" altLang="ja-JP" dirty="0" smtClean="0"/>
              <a:t>800m2</a:t>
            </a:r>
            <a:r>
              <a:rPr lang="ja-JP" altLang="en-US" dirty="0" smtClean="0"/>
              <a:t>～</a:t>
            </a:r>
            <a:r>
              <a:rPr lang="en-US" altLang="ja-JP" dirty="0" smtClean="0"/>
              <a:t>1, 200m2</a:t>
            </a:r>
            <a:r>
              <a:rPr lang="ja-JP" altLang="en-US" dirty="0" smtClean="0"/>
              <a:t>未満」の店舗，中規模店舗は「売場面積 </a:t>
            </a:r>
            <a:r>
              <a:rPr lang="en-US" altLang="ja-JP" dirty="0" smtClean="0"/>
              <a:t>800m2</a:t>
            </a:r>
            <a:r>
              <a:rPr lang="ja-JP" altLang="en-US" dirty="0" smtClean="0"/>
              <a:t>～</a:t>
            </a:r>
            <a:r>
              <a:rPr lang="en-US" altLang="ja-JP" dirty="0" smtClean="0"/>
              <a:t>1, 200m2</a:t>
            </a:r>
            <a:r>
              <a:rPr lang="ja-JP" altLang="en-US" dirty="0" smtClean="0"/>
              <a:t>未 満」または「売場面積</a:t>
            </a:r>
            <a:r>
              <a:rPr lang="en-US" altLang="ja-JP" dirty="0" smtClean="0"/>
              <a:t>1, 200m2</a:t>
            </a:r>
            <a:r>
              <a:rPr lang="ja-JP" altLang="en-US" dirty="0" smtClean="0"/>
              <a:t>～</a:t>
            </a:r>
            <a:r>
              <a:rPr lang="en-US" altLang="ja-JP" dirty="0" smtClean="0"/>
              <a:t>1, 600m2</a:t>
            </a:r>
            <a:r>
              <a:rPr lang="ja-JP" altLang="en-US" dirty="0" smtClean="0"/>
              <a:t>未満」の店舗を指す </a:t>
            </a:r>
            <a:r>
              <a:rPr lang="en-US" altLang="ja-JP" dirty="0" smtClean="0"/>
              <a:t>[2]</a:t>
            </a:r>
            <a:r>
              <a:rPr lang="ja-JP" altLang="en-US" dirty="0" err="1" smtClean="0"/>
              <a:t>．</a:t>
            </a:r>
            <a:r>
              <a:rPr lang="ja-JP" altLang="en-US" dirty="0" smtClean="0"/>
              <a:t>本研究では，小規模 店舗と中規模店舗の平均である，売り場面積</a:t>
            </a:r>
            <a:r>
              <a:rPr lang="en-US" altLang="ja-JP" dirty="0" smtClean="0"/>
              <a:t>1, 200m2</a:t>
            </a:r>
            <a:r>
              <a:rPr lang="ja-JP" altLang="en-US" dirty="0" smtClean="0"/>
              <a:t>の店舗を本研究の対象の店舗と</a:t>
            </a:r>
            <a:r>
              <a:rPr lang="ja-JP" altLang="en-US" dirty="0" err="1" smtClean="0"/>
              <a:t>す</a:t>
            </a:r>
            <a:r>
              <a:rPr lang="ja-JP" altLang="en-US" dirty="0" smtClean="0"/>
              <a:t> る．売場面積 </a:t>
            </a:r>
            <a:r>
              <a:rPr lang="en-US" altLang="ja-JP" dirty="0" smtClean="0"/>
              <a:t>1, 000m2</a:t>
            </a:r>
            <a:r>
              <a:rPr lang="ja-JP" altLang="en-US" dirty="0" smtClean="0"/>
              <a:t>あたりレジ台数は，平均 </a:t>
            </a:r>
            <a:r>
              <a:rPr lang="en-US" altLang="ja-JP" dirty="0" smtClean="0"/>
              <a:t>5.7 </a:t>
            </a:r>
            <a:r>
              <a:rPr lang="ja-JP" altLang="en-US" dirty="0" smtClean="0"/>
              <a:t>台のため，対象の売場面積 </a:t>
            </a:r>
            <a:r>
              <a:rPr lang="en-US" altLang="ja-JP" dirty="0" smtClean="0"/>
              <a:t>1, 200m2 </a:t>
            </a:r>
            <a:r>
              <a:rPr lang="ja-JP" altLang="en-US" dirty="0" smtClean="0"/>
              <a:t>の店舗ではレジ台数平均 </a:t>
            </a:r>
            <a:r>
              <a:rPr lang="en-US" altLang="ja-JP" dirty="0" smtClean="0"/>
              <a:t>6.84 </a:t>
            </a:r>
            <a:r>
              <a:rPr lang="ja-JP" altLang="en-US" dirty="0" smtClean="0"/>
              <a:t>台と仮定できる </a:t>
            </a:r>
            <a:r>
              <a:rPr lang="en-US" altLang="ja-JP" dirty="0" smtClean="0"/>
              <a:t>[2]</a:t>
            </a:r>
            <a:r>
              <a:rPr lang="ja-JP" altLang="en-US" dirty="0" err="1" smtClean="0"/>
              <a:t>．</a:t>
            </a:r>
            <a:r>
              <a:rPr lang="ja-JP" altLang="en-US" dirty="0" smtClean="0"/>
              <a:t>四捨五入してレジ台数は </a:t>
            </a:r>
            <a:r>
              <a:rPr lang="en-US" altLang="ja-JP" dirty="0" smtClean="0"/>
              <a:t>7 </a:t>
            </a:r>
            <a:r>
              <a:rPr lang="ja-JP" altLang="en-US" dirty="0" smtClean="0"/>
              <a:t>台とし ，対象のレジ台数とする．また，売場面積が </a:t>
            </a:r>
            <a:r>
              <a:rPr lang="en-US" altLang="ja-JP" dirty="0" smtClean="0"/>
              <a:t>1, 200m2</a:t>
            </a:r>
            <a:r>
              <a:rPr lang="ja-JP" altLang="en-US" dirty="0" smtClean="0"/>
              <a:t>～</a:t>
            </a:r>
            <a:r>
              <a:rPr lang="en-US" altLang="ja-JP" dirty="0" smtClean="0"/>
              <a:t>1, 600m2 </a:t>
            </a:r>
            <a:r>
              <a:rPr lang="ja-JP" altLang="en-US" dirty="0" smtClean="0"/>
              <a:t>のスーパーマーケッ トの場合，平日レジ一台あたり一日客数は中央値として </a:t>
            </a:r>
            <a:r>
              <a:rPr lang="en-US" altLang="ja-JP" dirty="0" smtClean="0"/>
              <a:t>225.5 </a:t>
            </a:r>
            <a:r>
              <a:rPr lang="ja-JP" altLang="en-US" dirty="0" smtClean="0"/>
              <a:t>人である </a:t>
            </a:r>
            <a:r>
              <a:rPr lang="en-US" altLang="ja-JP" dirty="0" smtClean="0"/>
              <a:t>[2]</a:t>
            </a:r>
            <a:r>
              <a:rPr lang="ja-JP" altLang="en-US" dirty="0" err="1" smtClean="0"/>
              <a:t>．</a:t>
            </a:r>
            <a:r>
              <a:rPr lang="ja-JP" altLang="en-US" dirty="0" smtClean="0"/>
              <a:t>なお，平均営業時間は </a:t>
            </a:r>
            <a:r>
              <a:rPr lang="en-US" altLang="ja-JP" dirty="0" smtClean="0"/>
              <a:t>12.3 </a:t>
            </a:r>
            <a:r>
              <a:rPr lang="ja-JP" altLang="en-US" dirty="0" smtClean="0"/>
              <a:t>時間のため，一時間あたり約 </a:t>
            </a:r>
            <a:r>
              <a:rPr lang="en-US" altLang="ja-JP" dirty="0" smtClean="0"/>
              <a:t>18 </a:t>
            </a:r>
            <a:r>
              <a:rPr lang="ja-JP" altLang="en-US" dirty="0" smtClean="0"/>
              <a:t>人の客がレジを使用すると予測で きる </a:t>
            </a:r>
            <a:r>
              <a:rPr lang="en-US" altLang="ja-JP" dirty="0" smtClean="0"/>
              <a:t>[2]</a:t>
            </a:r>
            <a:r>
              <a:rPr lang="ja-JP" altLang="en-US" dirty="0" err="1" smtClean="0"/>
              <a:t>．</a:t>
            </a:r>
            <a:r>
              <a:rPr lang="en-US" altLang="ja-JP" dirty="0" smtClean="0"/>
              <a:t>1 </a:t>
            </a:r>
            <a:r>
              <a:rPr lang="ja-JP" altLang="en-US" dirty="0" smtClean="0"/>
              <a:t>人につき </a:t>
            </a:r>
            <a:r>
              <a:rPr lang="en-US" altLang="ja-JP" dirty="0" smtClean="0"/>
              <a:t>1 </a:t>
            </a:r>
            <a:r>
              <a:rPr lang="ja-JP" altLang="en-US" dirty="0" smtClean="0"/>
              <a:t>個のカゴを使用しピーク時等の客入りを </a:t>
            </a:r>
            <a:r>
              <a:rPr lang="en-US" altLang="ja-JP" dirty="0" smtClean="0"/>
              <a:t>5 </a:t>
            </a:r>
            <a:r>
              <a:rPr lang="ja-JP" altLang="en-US" dirty="0" smtClean="0"/>
              <a:t>倍，かつ店内に滞在 する時間を </a:t>
            </a:r>
            <a:r>
              <a:rPr lang="en-US" altLang="ja-JP" dirty="0" smtClean="0"/>
              <a:t>1 </a:t>
            </a:r>
            <a:r>
              <a:rPr lang="ja-JP" altLang="en-US" dirty="0" smtClean="0"/>
              <a:t>人につき </a:t>
            </a:r>
            <a:r>
              <a:rPr lang="en-US" altLang="ja-JP" dirty="0" smtClean="0"/>
              <a:t>1 </a:t>
            </a:r>
            <a:r>
              <a:rPr lang="ja-JP" altLang="en-US" dirty="0" smtClean="0"/>
              <a:t>時間と仮定すると，約 </a:t>
            </a:r>
            <a:r>
              <a:rPr lang="en-US" altLang="ja-JP" dirty="0" smtClean="0"/>
              <a:t>90 </a:t>
            </a:r>
            <a:r>
              <a:rPr lang="ja-JP" altLang="en-US" dirty="0" smtClean="0"/>
              <a:t>個のカゴが必要と仮定した．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17</a:t>
            </a:fld>
            <a:endParaRPr kumimoji="1" lang="ja-JP" altLang="en-US"/>
          </a:p>
        </p:txBody>
      </p:sp>
    </p:spTree>
    <p:extLst>
      <p:ext uri="{BB962C8B-B14F-4D97-AF65-F5344CB8AC3E}">
        <p14:creationId xmlns:p14="http://schemas.microsoft.com/office/powerpoint/2010/main" val="3623538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本システム</a:t>
            </a:r>
            <a:r>
              <a:rPr kumimoji="1" lang="ja-JP" altLang="en-US" dirty="0" smtClean="0"/>
              <a:t>の利点としまして、先ほど述べたコストの件と、拡張性がある点が挙げられます。</a:t>
            </a:r>
            <a:endParaRPr kumimoji="1" lang="en-US" altLang="ja-JP" dirty="0" smtClean="0"/>
          </a:p>
          <a:p>
            <a:r>
              <a:rPr kumimoji="1" lang="ja-JP" altLang="en-US" dirty="0" smtClean="0"/>
              <a:t>本システムでバーコードを読み取る方法としてバーコードリーダではなく</a:t>
            </a:r>
            <a:r>
              <a:rPr kumimoji="1" lang="en-US" altLang="ja-JP" dirty="0" smtClean="0"/>
              <a:t>WEB</a:t>
            </a:r>
            <a:r>
              <a:rPr kumimoji="1" lang="ja-JP" altLang="en-US" dirty="0" smtClean="0"/>
              <a:t>カメラを使用したことが</a:t>
            </a:r>
            <a:r>
              <a:rPr kumimoji="1" lang="ja-JP" altLang="en-US" smtClean="0"/>
              <a:t>本システムの特徴の</a:t>
            </a:r>
            <a:r>
              <a:rPr kumimoji="1" lang="ja-JP" altLang="en-US" dirty="0" smtClean="0"/>
              <a:t>一つであると考えられます。</a:t>
            </a:r>
            <a:endParaRPr kumimoji="1" lang="en-US" altLang="ja-JP" dirty="0" smtClean="0"/>
          </a:p>
          <a:p>
            <a:r>
              <a:rPr kumimoji="1" lang="en-US" altLang="ja-JP" dirty="0" smtClean="0"/>
              <a:t>WEB</a:t>
            </a:r>
            <a:r>
              <a:rPr kumimoji="1" lang="ja-JP" altLang="en-US" dirty="0" smtClean="0"/>
              <a:t>カメラと</a:t>
            </a:r>
            <a:r>
              <a:rPr kumimoji="1" lang="en-US" altLang="ja-JP" smtClean="0"/>
              <a:t>Yolo</a:t>
            </a:r>
            <a:r>
              <a:rPr kumimoji="1" lang="ja-JP" altLang="en-US" smtClean="0"/>
              <a:t>を使用した</a:t>
            </a:r>
            <a:r>
              <a:rPr kumimoji="1" lang="ja-JP" altLang="en-US" dirty="0" smtClean="0"/>
              <a:t>ことにより、バーコード情報のみならず、商品のカテゴリ分け等が期待されます。</a:t>
            </a:r>
            <a:endParaRPr kumimoji="1" lang="en-US" altLang="ja-JP" dirty="0" smtClean="0"/>
          </a:p>
          <a:p>
            <a:endParaRPr kumimoji="1" lang="en-US" altLang="ja-JP" dirty="0" smtClean="0"/>
          </a:p>
          <a:p>
            <a:r>
              <a:rPr kumimoji="1" lang="ja-JP" altLang="en-US" dirty="0" smtClean="0"/>
              <a:t>問題点としては、設計上システムを導入する際にカゴの個数分だけ設備を用意する必要があり、カゴに取り付けられたセンサ等の保守が難しいという点があります。</a:t>
            </a:r>
            <a:endParaRPr kumimoji="1" lang="en-US" altLang="ja-JP" dirty="0" smtClean="0"/>
          </a:p>
          <a:p>
            <a:r>
              <a:rPr kumimoji="1" lang="ja-JP" altLang="en-US" dirty="0" smtClean="0"/>
              <a:t>カゴ周辺機器のセンサの固定や、動作の安定度と信頼性をあげることで解決が見込めると考えています。</a:t>
            </a:r>
            <a:endParaRPr kumimoji="1" lang="en-US" altLang="ja-JP" dirty="0" smtClean="0"/>
          </a:p>
          <a:p>
            <a:endParaRPr kumimoji="1" lang="en-US" altLang="ja-JP" dirty="0" smtClean="0"/>
          </a:p>
          <a:p>
            <a:r>
              <a:rPr kumimoji="1" lang="en-US" altLang="ja-JP" dirty="0" smtClean="0"/>
              <a:t>--------------------------------------</a:t>
            </a:r>
          </a:p>
          <a:p>
            <a:r>
              <a:rPr kumimoji="1" lang="ja-JP" altLang="en-US" dirty="0" smtClean="0"/>
              <a:t>バーコードの向きが固定されることに対しての解決策：</a:t>
            </a:r>
            <a:endParaRPr kumimoji="1" lang="en-US" altLang="ja-JP" dirty="0" smtClean="0"/>
          </a:p>
          <a:p>
            <a:r>
              <a:rPr lang="ja-JP" altLang="en-US" dirty="0" smtClean="0"/>
              <a:t>バーコードが </a:t>
            </a:r>
            <a:r>
              <a:rPr lang="en-US" altLang="ja-JP" dirty="0" smtClean="0"/>
              <a:t>Web </a:t>
            </a:r>
            <a:r>
              <a:rPr lang="ja-JP" altLang="en-US" dirty="0" smtClean="0"/>
              <a:t>カメラに向けて置かれなかった場合 についても，</a:t>
            </a:r>
            <a:r>
              <a:rPr lang="en-US" altLang="ja-JP" dirty="0" smtClean="0"/>
              <a:t>YOLO</a:t>
            </a:r>
            <a:r>
              <a:rPr lang="ja-JP" altLang="en-US" dirty="0" smtClean="0"/>
              <a:t>などの物体識別技術開発が進めば、商品のジャンルを判定できる可能性がある．</a:t>
            </a:r>
            <a:endParaRPr lang="en-US" altLang="ja-JP" dirty="0" smtClean="0"/>
          </a:p>
          <a:p>
            <a:r>
              <a:rPr lang="ja-JP" altLang="en-US" dirty="0" smtClean="0"/>
              <a:t>重量データと掛け合わせて商 品を確定することができる可能性もある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18</a:t>
            </a:fld>
            <a:endParaRPr kumimoji="1" lang="ja-JP" altLang="en-US"/>
          </a:p>
        </p:txBody>
      </p:sp>
    </p:spTree>
    <p:extLst>
      <p:ext uri="{BB962C8B-B14F-4D97-AF65-F5344CB8AC3E}">
        <p14:creationId xmlns:p14="http://schemas.microsoft.com/office/powerpoint/2010/main" val="1861182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目次はこのようになっております。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研究背景としましては、現在日本では少子高齢化が進んでおり、働き手が減少しております。普段私たちが使用しているスーパーマーケットでは、人手不足対策としてセルフレジの導入を進めております。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しかしながらセルフレジについて、中小店ではコストの点から導入が難しいという問題があります。そこで私たちは、中小店でも導入できる安価なシステムの開発を本研究の目的としました。</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私たちが開発したシステムの概要をこれから説明します。このシステムは</a:t>
            </a:r>
            <a:r>
              <a:rPr kumimoji="1" lang="en-US" altLang="ja-JP" smtClean="0"/>
              <a:t>3</a:t>
            </a:r>
            <a:r>
              <a:rPr kumimoji="1" lang="ja-JP" altLang="en-US" smtClean="0"/>
              <a:t>つのステップで構成されています。一つ目に、顧客情報の登録、二つ目に商品情報取得、三つ目に決済となります。今回私たちが実装を行ったのは、二つ目と三つ目のステップになっております。理由としましては、研究目的の達成のため、実装優先度の高いステップを選定した次第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商品情報取得するために、今回は</a:t>
            </a:r>
            <a:r>
              <a:rPr kumimoji="1" lang="en-US" altLang="ja-JP" smtClean="0"/>
              <a:t>Raspberry</a:t>
            </a:r>
            <a:r>
              <a:rPr kumimoji="1" lang="en-US" altLang="ja-JP" baseline="0" smtClean="0"/>
              <a:t> pi</a:t>
            </a:r>
            <a:r>
              <a:rPr kumimoji="1" lang="ja-JP" altLang="en-US" baseline="0" smtClean="0"/>
              <a:t>と</a:t>
            </a:r>
            <a:r>
              <a:rPr kumimoji="1" lang="en-US" altLang="ja-JP" baseline="0" smtClean="0"/>
              <a:t>web</a:t>
            </a:r>
            <a:r>
              <a:rPr kumimoji="1" lang="ja-JP" altLang="en-US" baseline="0" smtClean="0"/>
              <a:t>カメラを使用し、</a:t>
            </a:r>
            <a:r>
              <a:rPr kumimoji="1" lang="ja-JP" altLang="en-US" smtClean="0"/>
              <a:t>バーコードを読み取るという方法をとりました。今回</a:t>
            </a:r>
            <a:r>
              <a:rPr kumimoji="1" lang="en-US" altLang="ja-JP" smtClean="0"/>
              <a:t>Raspberry</a:t>
            </a:r>
            <a:r>
              <a:rPr kumimoji="1" lang="en-US" altLang="ja-JP" baseline="0" smtClean="0"/>
              <a:t> pi</a:t>
            </a:r>
            <a:r>
              <a:rPr kumimoji="1" lang="ja-JP" altLang="en-US" baseline="0" smtClean="0"/>
              <a:t>で</a:t>
            </a:r>
            <a:r>
              <a:rPr kumimoji="1" lang="ja-JP" altLang="en-US" smtClean="0"/>
              <a:t>使用した、センサ類はスライドのとおりとなっております。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5</a:t>
            </a:fld>
            <a:endParaRPr kumimoji="1" lang="ja-JP" altLang="en-US"/>
          </a:p>
        </p:txBody>
      </p:sp>
    </p:spTree>
    <p:extLst>
      <p:ext uri="{BB962C8B-B14F-4D97-AF65-F5344CB8AC3E}">
        <p14:creationId xmlns:p14="http://schemas.microsoft.com/office/powerpoint/2010/main" val="33653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Tree>
    <p:extLst>
      <p:ext uri="{BB962C8B-B14F-4D97-AF65-F5344CB8AC3E}">
        <p14:creationId xmlns:p14="http://schemas.microsoft.com/office/powerpoint/2010/main" val="248483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本研究では、グループで開発を行いました。開発者同士のコミュニケーションギャップの解消のため、</a:t>
            </a:r>
            <a:r>
              <a:rPr kumimoji="1" lang="en-US" altLang="ja-JP" smtClean="0"/>
              <a:t>V</a:t>
            </a:r>
            <a:r>
              <a:rPr kumimoji="1" lang="ja-JP" altLang="en-US" smtClean="0"/>
              <a:t>字モデルに従い開発・検証を行いました。設計の際には、</a:t>
            </a:r>
            <a:r>
              <a:rPr kumimoji="1" lang="en-US" altLang="ja-JP" smtClean="0"/>
              <a:t>Unified Modeling Language</a:t>
            </a:r>
            <a:r>
              <a:rPr kumimoji="1" lang="ja-JP" altLang="en-US" smtClean="0"/>
              <a:t>という統一モデリング言語を用い、あいまいな定義になるのを防ぎました。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ユースケース図とはシステムがどのように機能すべきかという振る舞いとその外部環境を表します。本研究ではグループで開発を行いました。私が、バーコード読み取る機能の実装と、決済システムの実装を行いました。真鍋が、</a:t>
            </a:r>
            <a:r>
              <a:rPr kumimoji="1" lang="en-US" altLang="ja-JP" smtClean="0"/>
              <a:t>Raspberry pi</a:t>
            </a:r>
            <a:r>
              <a:rPr kumimoji="1" lang="ja-JP" altLang="en-US" smtClean="0"/>
              <a:t>と各種センサのハードウェア構築と、制御ソフトウェアを実装しました。</a:t>
            </a:r>
            <a:endParaRPr kumimoji="1" lang="en-US" altLang="ja-JP" smtClean="0"/>
          </a:p>
          <a:p>
            <a:r>
              <a:rPr kumimoji="1" lang="ja-JP" altLang="en-US" smtClean="0"/>
              <a:t>これから、システムの動きを順に説明します。まずはじめに、ユーザが商品をカートに入れます。カートに入れる際、</a:t>
            </a:r>
            <a:r>
              <a:rPr kumimoji="1" lang="en-US" altLang="ja-JP" smtClean="0"/>
              <a:t>Raspberry pi</a:t>
            </a:r>
            <a:r>
              <a:rPr kumimoji="1" lang="ja-JP" altLang="en-US" smtClean="0"/>
              <a:t>と各種センサが連動してユーザの動きを検知します。センサが検知後、</a:t>
            </a:r>
            <a:r>
              <a:rPr kumimoji="1" lang="en-US" altLang="ja-JP" smtClean="0"/>
              <a:t>web</a:t>
            </a:r>
            <a:r>
              <a:rPr kumimoji="1" lang="ja-JP" altLang="en-US" smtClean="0"/>
              <a:t>カメラで商品のバーコードを撮影します。次に、画像データをサーバへ送信し、画像の解析を行います。ユーザが決済する際は、データベースに保存していた購入予定の商品情報を参照し、所持金額から合計金額を引き、終了します。</a:t>
            </a:r>
            <a:endParaRPr kumimoji="1" lang="en-US" altLang="ja-JP"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350606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2B1C8DF-EAB5-43F7-8462-42F0F4F3EEAD}"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01C14695-FF6C-4395-B911-F0729EE23D79}" type="datetime1">
              <a:rPr lang="ja-JP" altLang="en-US" smtClean="0"/>
              <a:t>2020/2/11</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2020/2/11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0B2C0-68FC-49CF-B0BB-3155B45D6910}" type="datetime1">
              <a:rPr kumimoji="1" lang="ja-JP" altLang="en-US" smtClean="0"/>
              <a:t>2020/2/11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2020/2/11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5"/>
            <a:ext cx="10058400" cy="2032908"/>
          </a:xfrm>
        </p:spPr>
        <p:txBody>
          <a:bodyPr>
            <a:noAutofit/>
          </a:bodyPr>
          <a:lstStyle/>
          <a:p>
            <a:r>
              <a:rPr lang="ja-JP" altLang="en-US" sz="4400" dirty="0"/>
              <a:t>画像情報によるスマートセルフ精算システムの開発</a:t>
            </a:r>
            <a:endParaRPr kumimoji="1" lang="ja-JP" altLang="en-US" sz="4200" dirty="0"/>
          </a:p>
        </p:txBody>
      </p:sp>
      <p:sp>
        <p:nvSpPr>
          <p:cNvPr id="3" name="サブタイトル 2"/>
          <p:cNvSpPr>
            <a:spLocks noGrp="1"/>
          </p:cNvSpPr>
          <p:nvPr>
            <p:ph type="subTitle" idx="1"/>
          </p:nvPr>
        </p:nvSpPr>
        <p:spPr>
          <a:xfrm>
            <a:off x="1124544" y="4487176"/>
            <a:ext cx="10058400" cy="1143000"/>
          </a:xfrm>
        </p:spPr>
        <p:txBody>
          <a:bodyPr>
            <a:noAutofit/>
          </a:bodyPr>
          <a:lstStyle/>
          <a:p>
            <a:r>
              <a:rPr kumimoji="1" lang="en-US" altLang="ja-JP" dirty="0" smtClean="0"/>
              <a:t>2019/02/05</a:t>
            </a:r>
          </a:p>
          <a:p>
            <a:r>
              <a:rPr lang="ja-JP" altLang="en-US" dirty="0" smtClean="0"/>
              <a:t>計算機システム研究室</a:t>
            </a:r>
            <a:endParaRPr lang="en-US" altLang="ja-JP" dirty="0" smtClean="0"/>
          </a:p>
          <a:p>
            <a:r>
              <a:rPr lang="ja-JP" altLang="en-US" dirty="0"/>
              <a:t>段</a:t>
            </a:r>
            <a:r>
              <a:rPr lang="ja-JP" altLang="en-US" dirty="0" smtClean="0"/>
              <a:t>原　丞</a:t>
            </a:r>
            <a:r>
              <a:rPr lang="ja-JP" altLang="en-US" dirty="0" smtClean="0"/>
              <a:t>治</a:t>
            </a:r>
            <a:endParaRPr kumimoji="1" lang="en-US" altLang="ja-JP"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02" y="2133601"/>
            <a:ext cx="11231757" cy="3050970"/>
          </a:xfrm>
          <a:prstGeom prst="rect">
            <a:avLst/>
          </a:prstGeom>
        </p:spPr>
      </p:pic>
      <p:sp>
        <p:nvSpPr>
          <p:cNvPr id="6" name="角丸四角形 5"/>
          <p:cNvSpPr/>
          <p:nvPr/>
        </p:nvSpPr>
        <p:spPr>
          <a:xfrm>
            <a:off x="346035" y="1985319"/>
            <a:ext cx="3023685" cy="330067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886533" y="223742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3399803" y="1911176"/>
            <a:ext cx="8575723" cy="337482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1414427" y="4142208"/>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sp>
        <p:nvSpPr>
          <p:cNvPr id="10" name="タイトル 3"/>
          <p:cNvSpPr txBox="1">
            <a:spLocks/>
          </p:cNvSpPr>
          <p:nvPr/>
        </p:nvSpPr>
        <p:spPr>
          <a:xfrm>
            <a:off x="141691" y="286482"/>
            <a:ext cx="2337898" cy="669106"/>
          </a:xfrm>
          <a:prstGeom prst="rect">
            <a:avLst/>
          </a:prstGeom>
          <a:solidFill>
            <a:schemeClr val="bg1">
              <a:lumMod val="95000"/>
            </a:schemeClr>
          </a:solidFill>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mtClean="0"/>
              <a:t>クラス図</a:t>
            </a:r>
            <a:endParaRPr lang="ja-JP" altLang="en-US"/>
          </a:p>
        </p:txBody>
      </p:sp>
    </p:spTree>
    <p:extLst>
      <p:ext uri="{BB962C8B-B14F-4D97-AF65-F5344CB8AC3E}">
        <p14:creationId xmlns:p14="http://schemas.microsoft.com/office/powerpoint/2010/main" val="2984441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404" y="0"/>
            <a:ext cx="6979191" cy="6858000"/>
          </a:xfrm>
          <a:prstGeom prst="rect">
            <a:avLst/>
          </a:prstGeom>
        </p:spPr>
      </p:pic>
      <p:sp>
        <p:nvSpPr>
          <p:cNvPr id="7" name="角丸四角形 6"/>
          <p:cNvSpPr/>
          <p:nvPr/>
        </p:nvSpPr>
        <p:spPr>
          <a:xfrm>
            <a:off x="2726724" y="700217"/>
            <a:ext cx="3277783" cy="23205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482605" y="840005"/>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5049694" cy="383721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762916" y="3263391"/>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sp>
        <p:nvSpPr>
          <p:cNvPr id="11" name="タイトル 3"/>
          <p:cNvSpPr txBox="1">
            <a:spLocks/>
          </p:cNvSpPr>
          <p:nvPr/>
        </p:nvSpPr>
        <p:spPr>
          <a:xfrm>
            <a:off x="8138164" y="872298"/>
            <a:ext cx="3572691" cy="693113"/>
          </a:xfrm>
          <a:prstGeom prst="rect">
            <a:avLst/>
          </a:prstGeom>
          <a:solidFill>
            <a:schemeClr val="bg1">
              <a:lumMod val="95000"/>
            </a:schemeClr>
          </a:solidFill>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mtClean="0"/>
              <a:t>シーケンス図</a:t>
            </a:r>
            <a:endParaRPr lang="ja-JP" altLang="en-US"/>
          </a:p>
        </p:txBody>
      </p:sp>
    </p:spTree>
    <p:extLst>
      <p:ext uri="{BB962C8B-B14F-4D97-AF65-F5344CB8AC3E}">
        <p14:creationId xmlns:p14="http://schemas.microsoft.com/office/powerpoint/2010/main" val="109206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smtClean="0"/>
              <a:t>スケジュール管理</a:t>
            </a:r>
            <a:endParaRPr kumimoji="1" lang="ja-JP" altLang="en-US"/>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11</a:t>
            </a:fld>
            <a:endParaRPr kumimoji="1" lang="ja-JP" altLang="en-US" sz="32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693"/>
            <a:ext cx="12192000" cy="2684613"/>
          </a:xfrm>
          <a:prstGeom prst="rect">
            <a:avLst/>
          </a:prstGeom>
        </p:spPr>
      </p:pic>
    </p:spTree>
    <p:extLst>
      <p:ext uri="{BB962C8B-B14F-4D97-AF65-F5344CB8AC3E}">
        <p14:creationId xmlns:p14="http://schemas.microsoft.com/office/powerpoint/2010/main" val="4270521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実装・検証</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12</a:t>
            </a:fld>
            <a:endParaRPr lang="ja-JP" altLang="en-US"/>
          </a:p>
        </p:txBody>
      </p:sp>
    </p:spTree>
    <p:extLst>
      <p:ext uri="{BB962C8B-B14F-4D97-AF65-F5344CB8AC3E}">
        <p14:creationId xmlns:p14="http://schemas.microsoft.com/office/powerpoint/2010/main" val="2202627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13</a:t>
            </a:fld>
            <a:endParaRPr lang="ja-JP" altLang="en-US"/>
          </a:p>
        </p:txBody>
      </p:sp>
      <p:sp>
        <p:nvSpPr>
          <p:cNvPr id="2" name="タイトル 1"/>
          <p:cNvSpPr>
            <a:spLocks noGrp="1"/>
          </p:cNvSpPr>
          <p:nvPr>
            <p:ph type="title" idx="4294967295"/>
          </p:nvPr>
        </p:nvSpPr>
        <p:spPr>
          <a:xfrm>
            <a:off x="867721" y="-337246"/>
            <a:ext cx="10058400" cy="1449387"/>
          </a:xfrm>
        </p:spPr>
        <p:txBody>
          <a:bodyPr/>
          <a:lstStyle/>
          <a:p>
            <a:r>
              <a:rPr lang="ja-JP" altLang="en-US" smtClean="0"/>
              <a:t>実装</a:t>
            </a:r>
            <a:r>
              <a:rPr lang="ja-JP" altLang="en-US"/>
              <a:t>環境</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73275" y="3183317"/>
            <a:ext cx="8085644" cy="2922368"/>
          </a:xfrm>
        </p:spPr>
      </p:pic>
      <p:pic>
        <p:nvPicPr>
          <p:cNvPr id="6" name="コンテンツ プレースホルダ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721" y="1289191"/>
            <a:ext cx="11096512" cy="1540026"/>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14</a:t>
            </a:fld>
            <a:endParaRPr lang="ja-JP" altLang="en-US"/>
          </a:p>
        </p:txBody>
      </p:sp>
      <p:sp>
        <p:nvSpPr>
          <p:cNvPr id="2" name="タイトル 1"/>
          <p:cNvSpPr>
            <a:spLocks noGrp="1"/>
          </p:cNvSpPr>
          <p:nvPr>
            <p:ph type="title" idx="4294967295"/>
          </p:nvPr>
        </p:nvSpPr>
        <p:spPr>
          <a:xfrm>
            <a:off x="1153672" y="194552"/>
            <a:ext cx="9420293" cy="920109"/>
          </a:xfrm>
        </p:spPr>
        <p:txBody>
          <a:bodyPr/>
          <a:lstStyle/>
          <a:p>
            <a:r>
              <a:rPr kumimoji="1" lang="ja-JP" altLang="en-US" smtClean="0"/>
              <a:t>使用ライブラリ</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38888" y="1202210"/>
            <a:ext cx="7649860" cy="4831691"/>
          </a:xfrm>
        </p:spPr>
      </p:pic>
    </p:spTree>
    <p:extLst>
      <p:ext uri="{BB962C8B-B14F-4D97-AF65-F5344CB8AC3E}">
        <p14:creationId xmlns:p14="http://schemas.microsoft.com/office/powerpoint/2010/main" val="3215748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15</a:t>
            </a:fld>
            <a:endParaRPr kumimoji="1" lang="ja-JP" altLang="en-US" dirty="0"/>
          </a:p>
        </p:txBody>
      </p:sp>
      <p:sp>
        <p:nvSpPr>
          <p:cNvPr id="3" name="タイトル 2"/>
          <p:cNvSpPr>
            <a:spLocks noGrp="1"/>
          </p:cNvSpPr>
          <p:nvPr>
            <p:ph type="title" idx="4294967295"/>
          </p:nvPr>
        </p:nvSpPr>
        <p:spPr>
          <a:xfrm>
            <a:off x="2035629" y="245145"/>
            <a:ext cx="10058400" cy="904875"/>
          </a:xfrm>
        </p:spPr>
        <p:txBody>
          <a:bodyPr/>
          <a:lstStyle/>
          <a:p>
            <a:r>
              <a:rPr kumimoji="1" lang="ja-JP" altLang="en-US" dirty="0"/>
              <a:t>解析システムの実装方法</a:t>
            </a:r>
          </a:p>
        </p:txBody>
      </p:sp>
      <p:sp>
        <p:nvSpPr>
          <p:cNvPr id="2" name="テキスト ボックス 1"/>
          <p:cNvSpPr txBox="1"/>
          <p:nvPr/>
        </p:nvSpPr>
        <p:spPr>
          <a:xfrm>
            <a:off x="1593022" y="1290989"/>
            <a:ext cx="885213" cy="461665"/>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a:t>入力</a:t>
            </a:r>
          </a:p>
        </p:txBody>
      </p:sp>
      <p:sp>
        <p:nvSpPr>
          <p:cNvPr id="5" name="テキスト ボックス 4"/>
          <p:cNvSpPr txBox="1"/>
          <p:nvPr/>
        </p:nvSpPr>
        <p:spPr>
          <a:xfrm>
            <a:off x="9480293" y="1261984"/>
            <a:ext cx="840328"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955413" y="1261984"/>
            <a:ext cx="1723409"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a:t>サーバ処理</a:t>
            </a:r>
            <a:endParaRPr kumimoji="1" lang="ja-JP" altLang="en-US" sz="2400" dirty="0"/>
          </a:p>
        </p:txBody>
      </p:sp>
      <p:sp>
        <p:nvSpPr>
          <p:cNvPr id="7" name="テキスト ボックス 6"/>
          <p:cNvSpPr txBox="1"/>
          <p:nvPr/>
        </p:nvSpPr>
        <p:spPr>
          <a:xfrm>
            <a:off x="370115" y="2020843"/>
            <a:ext cx="3331028"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ラズベリーパイから送信された画像データと</a:t>
            </a:r>
            <a:endParaRPr kumimoji="1" lang="en-US" altLang="ja-JP" sz="2400" dirty="0"/>
          </a:p>
          <a:p>
            <a:r>
              <a:rPr kumimoji="1" lang="ja-JP" altLang="en-US" sz="2400" dirty="0"/>
              <a:t>フラグ</a:t>
            </a:r>
            <a:r>
              <a:rPr kumimoji="1" lang="en-US" altLang="ja-JP" sz="2400" dirty="0"/>
              <a:t>(</a:t>
            </a:r>
            <a:r>
              <a:rPr kumimoji="1" lang="ja-JP" altLang="en-US" sz="2400" dirty="0"/>
              <a:t>追加</a:t>
            </a:r>
            <a:r>
              <a:rPr kumimoji="1" lang="en-US" altLang="ja-JP" sz="2400" dirty="0"/>
              <a:t>or</a:t>
            </a:r>
            <a:r>
              <a:rPr kumimoji="1" lang="ja-JP" altLang="en-US" sz="2400" dirty="0"/>
              <a:t>削除</a:t>
            </a:r>
            <a:r>
              <a:rPr kumimoji="1" lang="en-US" altLang="ja-JP" sz="2400" dirty="0"/>
              <a:t>)</a:t>
            </a:r>
            <a:endParaRPr kumimoji="1" lang="ja-JP" altLang="en-US" sz="2400" dirty="0"/>
          </a:p>
        </p:txBody>
      </p:sp>
      <p:sp>
        <p:nvSpPr>
          <p:cNvPr id="8" name="テキスト ボックス 7"/>
          <p:cNvSpPr txBox="1"/>
          <p:nvPr/>
        </p:nvSpPr>
        <p:spPr>
          <a:xfrm>
            <a:off x="4143579" y="2023148"/>
            <a:ext cx="4049486" cy="443198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a:t>
            </a:r>
            <a:r>
              <a:rPr kumimoji="1" lang="en-US" altLang="ja-JP" sz="2400" dirty="0"/>
              <a:t>Yolo</a:t>
            </a:r>
            <a:endParaRPr lang="en-US" altLang="ja-JP" sz="2400" dirty="0"/>
          </a:p>
          <a:p>
            <a:r>
              <a:rPr kumimoji="1" lang="ja-JP" altLang="en-US" sz="2400" dirty="0"/>
              <a:t>画像からバーコードが写っている座標の取得</a:t>
            </a:r>
            <a:r>
              <a:rPr kumimoji="1" lang="en-US" altLang="ja-JP" sz="2400" dirty="0"/>
              <a:t>(</a:t>
            </a:r>
            <a:r>
              <a:rPr kumimoji="1" lang="en-US" altLang="ja-JP" sz="2400" dirty="0" err="1"/>
              <a:t>x,y,h,w</a:t>
            </a:r>
            <a:r>
              <a:rPr kumimoji="1" lang="en-US" altLang="ja-JP" sz="2400" dirty="0"/>
              <a:t>)</a:t>
            </a:r>
          </a:p>
          <a:p>
            <a:endParaRPr lang="en-US" altLang="ja-JP" sz="2400" dirty="0"/>
          </a:p>
          <a:p>
            <a:r>
              <a:rPr kumimoji="1" lang="ja-JP" altLang="en-US" sz="2400" dirty="0"/>
              <a:t>・画像処理</a:t>
            </a:r>
            <a:endParaRPr lang="en-US" altLang="ja-JP" sz="2400" dirty="0"/>
          </a:p>
          <a:p>
            <a:r>
              <a:rPr kumimoji="1" lang="ja-JP" altLang="en-US" sz="2400" dirty="0"/>
              <a:t>画像の切り取り、グレイスケール化</a:t>
            </a:r>
            <a:endParaRPr kumimoji="1" lang="en-US" altLang="ja-JP" sz="2400" dirty="0"/>
          </a:p>
          <a:p>
            <a:endParaRPr lang="en-US" altLang="ja-JP" sz="2400" dirty="0"/>
          </a:p>
          <a:p>
            <a:r>
              <a:rPr kumimoji="1" lang="ja-JP" altLang="en-US" sz="2400" dirty="0"/>
              <a:t>・</a:t>
            </a:r>
            <a:r>
              <a:rPr lang="en-US" altLang="ja-JP" sz="2400" dirty="0" err="1"/>
              <a:t>p</a:t>
            </a:r>
            <a:r>
              <a:rPr kumimoji="1" lang="en-US" altLang="ja-JP" sz="2400" dirty="0" err="1"/>
              <a:t>yzbar</a:t>
            </a:r>
            <a:r>
              <a:rPr kumimoji="1" lang="ja-JP" altLang="en-US" sz="2400" dirty="0"/>
              <a:t>グレイスケール化したバーコード画像を投げ、番号を取得</a:t>
            </a:r>
            <a:endParaRPr kumimoji="1" lang="en-US" altLang="ja-JP" sz="2400" dirty="0"/>
          </a:p>
          <a:p>
            <a:endParaRPr kumimoji="1" lang="ja-JP" altLang="en-US" dirty="0"/>
          </a:p>
        </p:txBody>
      </p:sp>
      <p:sp>
        <p:nvSpPr>
          <p:cNvPr id="9" name="テキスト ボックス 8"/>
          <p:cNvSpPr txBox="1"/>
          <p:nvPr/>
        </p:nvSpPr>
        <p:spPr>
          <a:xfrm>
            <a:off x="8744055" y="2020843"/>
            <a:ext cx="2312805"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a:t>バーコード</a:t>
            </a:r>
            <a:r>
              <a:rPr kumimoji="1" lang="ja-JP" altLang="en-US" sz="2400" smtClean="0"/>
              <a:t>番号</a:t>
            </a:r>
            <a:endParaRPr kumimoji="1" lang="en-US" altLang="ja-JP" sz="2400" smtClean="0"/>
          </a:p>
          <a:p>
            <a:r>
              <a:rPr lang="ja-JP" altLang="en-US" sz="2400"/>
              <a:t>解析</a:t>
            </a:r>
            <a:r>
              <a:rPr lang="ja-JP" altLang="en-US" sz="2400" smtClean="0"/>
              <a:t>の</a:t>
            </a:r>
            <a:r>
              <a:rPr lang="ja-JP" altLang="en-US" sz="2400"/>
              <a:t>成否</a:t>
            </a:r>
            <a:endParaRPr kumimoji="1" lang="ja-JP" altLang="en-US" sz="2400" dirty="0"/>
          </a:p>
        </p:txBody>
      </p:sp>
    </p:spTree>
    <p:extLst>
      <p:ext uri="{BB962C8B-B14F-4D97-AF65-F5344CB8AC3E}">
        <p14:creationId xmlns:p14="http://schemas.microsoft.com/office/powerpoint/2010/main" val="2393621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評価・考察</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16</a:t>
            </a:fld>
            <a:endParaRPr lang="ja-JP" altLang="en-US"/>
          </a:p>
        </p:txBody>
      </p:sp>
    </p:spTree>
    <p:extLst>
      <p:ext uri="{BB962C8B-B14F-4D97-AF65-F5344CB8AC3E}">
        <p14:creationId xmlns:p14="http://schemas.microsoft.com/office/powerpoint/2010/main" val="3917420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46928" y="3770714"/>
            <a:ext cx="2791326" cy="188967"/>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z="3200" smtClean="0"/>
              <a:t>17</a:t>
            </a:fld>
            <a:endParaRPr kumimoji="1" lang="ja-JP" altLang="en-US" sz="3200"/>
          </a:p>
        </p:txBody>
      </p:sp>
      <p:sp>
        <p:nvSpPr>
          <p:cNvPr id="5" name="テキスト ボックス 4"/>
          <p:cNvSpPr txBox="1"/>
          <p:nvPr/>
        </p:nvSpPr>
        <p:spPr>
          <a:xfrm>
            <a:off x="1097279" y="1865807"/>
            <a:ext cx="1767841" cy="523220"/>
          </a:xfrm>
          <a:prstGeom prst="rect">
            <a:avLst/>
          </a:prstGeom>
          <a:solidFill>
            <a:schemeClr val="bg1">
              <a:lumMod val="95000"/>
            </a:schemeClr>
          </a:solidFill>
        </p:spPr>
        <p:txBody>
          <a:bodyPr wrap="square" rtlCol="0">
            <a:spAutoFit/>
          </a:bodyPr>
          <a:lstStyle/>
          <a:p>
            <a:r>
              <a:rPr lang="ja-JP" altLang="en-US" sz="2800" dirty="0" smtClean="0"/>
              <a:t>コスト削減</a:t>
            </a:r>
            <a:endParaRPr kumimoji="1" lang="ja-JP" altLang="en-US" sz="2800" dirty="0"/>
          </a:p>
        </p:txBody>
      </p:sp>
      <p:sp>
        <p:nvSpPr>
          <p:cNvPr id="8" name="正方形/長方形 7"/>
          <p:cNvSpPr/>
          <p:nvPr/>
        </p:nvSpPr>
        <p:spPr>
          <a:xfrm>
            <a:off x="1546928" y="4911725"/>
            <a:ext cx="2571550" cy="167832"/>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97279" y="2649868"/>
            <a:ext cx="10115204" cy="2492990"/>
          </a:xfrm>
          <a:prstGeom prst="rect">
            <a:avLst/>
          </a:prstGeom>
          <a:noFill/>
        </p:spPr>
        <p:txBody>
          <a:bodyPr wrap="square">
            <a:spAutoFit/>
          </a:bodyPr>
          <a:lstStyle/>
          <a:p>
            <a:r>
              <a:rPr lang="ja-JP" altLang="en-US" sz="2400" spc="300" dirty="0"/>
              <a:t>セルフレジ</a:t>
            </a:r>
            <a:r>
              <a:rPr lang="en-US" altLang="ja-JP" sz="2400" spc="300" dirty="0"/>
              <a:t>1</a:t>
            </a:r>
            <a:r>
              <a:rPr lang="ja-JP" altLang="en-US" sz="2400" spc="300" dirty="0"/>
              <a:t>セットを購入するのにかかる値段</a:t>
            </a:r>
            <a:endParaRPr lang="en-US" altLang="ja-JP" sz="2400" spc="300" dirty="0"/>
          </a:p>
          <a:p>
            <a:pPr lvl="1"/>
            <a:r>
              <a:rPr lang="ja-JP" altLang="en-US" sz="2400" spc="300" smtClean="0"/>
              <a:t>約</a:t>
            </a:r>
            <a:r>
              <a:rPr lang="en-US" altLang="ja-JP" sz="2400" spc="300" smtClean="0"/>
              <a:t>1,875,000</a:t>
            </a:r>
            <a:r>
              <a:rPr lang="ja-JP" altLang="en-US" sz="2400" spc="300" smtClean="0"/>
              <a:t>（登録機）</a:t>
            </a:r>
            <a:r>
              <a:rPr lang="en-US" altLang="ja-JP" sz="2400" spc="300" smtClean="0"/>
              <a:t>+</a:t>
            </a:r>
            <a:r>
              <a:rPr lang="ja-JP" altLang="en-US" sz="2400" spc="300" smtClean="0"/>
              <a:t>約</a:t>
            </a:r>
            <a:r>
              <a:rPr lang="en-US" altLang="ja-JP" sz="2400" spc="300" smtClean="0"/>
              <a:t>2,750,000</a:t>
            </a:r>
            <a:r>
              <a:rPr lang="ja-JP" altLang="en-US" sz="2400" spc="300" smtClean="0"/>
              <a:t>円（精算機） </a:t>
            </a:r>
            <a:r>
              <a:rPr lang="en-US" altLang="ja-JP" sz="2400" spc="300" smtClean="0"/>
              <a:t>* 7</a:t>
            </a:r>
            <a:r>
              <a:rPr lang="ja-JP" altLang="en-US" sz="2400" spc="300" smtClean="0"/>
              <a:t>台 </a:t>
            </a:r>
            <a:r>
              <a:rPr lang="en-US" altLang="ja-JP" sz="2400" spc="300" smtClean="0"/>
              <a:t>= </a:t>
            </a:r>
            <a:r>
              <a:rPr lang="en-US" altLang="ja-JP" sz="3200" spc="300" smtClean="0"/>
              <a:t>21,125,000</a:t>
            </a:r>
            <a:r>
              <a:rPr lang="ja-JP" altLang="en-US" sz="3200" spc="300" smtClean="0"/>
              <a:t>円</a:t>
            </a:r>
            <a:endParaRPr lang="en-US" altLang="ja-JP" sz="2400" spc="300" dirty="0"/>
          </a:p>
          <a:p>
            <a:r>
              <a:rPr lang="en-US" altLang="ja-JP" sz="2400" spc="300" dirty="0"/>
              <a:t>Web</a:t>
            </a:r>
            <a:r>
              <a:rPr lang="ja-JP" altLang="en-US" sz="2400" spc="300" dirty="0"/>
              <a:t>カメラを使用し、本システムを導入した場合にかかる機材の費用</a:t>
            </a:r>
            <a:endParaRPr lang="en-US" altLang="ja-JP" sz="2400" spc="300" dirty="0"/>
          </a:p>
          <a:p>
            <a:pPr lvl="1"/>
            <a:r>
              <a:rPr lang="ja-JP" altLang="en-US" sz="2000" spc="300" smtClean="0"/>
              <a:t>約</a:t>
            </a:r>
            <a:r>
              <a:rPr lang="en-US" altLang="ja-JP" sz="2000" spc="300" smtClean="0"/>
              <a:t>150,000</a:t>
            </a:r>
            <a:r>
              <a:rPr lang="ja-JP" altLang="en-US" sz="2000" spc="300" smtClean="0"/>
              <a:t>（サーバ代）</a:t>
            </a:r>
            <a:r>
              <a:rPr lang="en-US" altLang="ja-JP" sz="2000" spc="300" smtClean="0"/>
              <a:t>+</a:t>
            </a:r>
            <a:r>
              <a:rPr lang="ja-JP" altLang="en-US" sz="2000" spc="300" smtClean="0"/>
              <a:t>約</a:t>
            </a:r>
            <a:r>
              <a:rPr lang="en-US" altLang="ja-JP" sz="2000" spc="300" smtClean="0"/>
              <a:t>9</a:t>
            </a:r>
            <a:r>
              <a:rPr lang="en-US" altLang="ja-JP" sz="2000" spc="300"/>
              <a:t>,</a:t>
            </a:r>
            <a:r>
              <a:rPr lang="en-US" altLang="ja-JP" sz="2000" spc="300" smtClean="0"/>
              <a:t>200</a:t>
            </a:r>
            <a:r>
              <a:rPr lang="ja-JP" altLang="en-US" sz="2000" spc="300" smtClean="0"/>
              <a:t>円（周辺機器） </a:t>
            </a:r>
            <a:r>
              <a:rPr lang="en-US" altLang="ja-JP" sz="2000" spc="300" smtClean="0"/>
              <a:t>* 90</a:t>
            </a:r>
            <a:r>
              <a:rPr lang="ja-JP" altLang="en-US" sz="2000" spc="300" dirty="0" smtClean="0"/>
              <a:t>個（カゴの個数） </a:t>
            </a:r>
            <a:r>
              <a:rPr lang="en-US" altLang="ja-JP" sz="2000" spc="300"/>
              <a:t>= </a:t>
            </a:r>
            <a:r>
              <a:rPr lang="en-US" altLang="ja-JP" sz="3200" spc="300" smtClean="0"/>
              <a:t>978,000</a:t>
            </a:r>
            <a:r>
              <a:rPr lang="ja-JP" altLang="en-US" sz="3200" spc="300" smtClean="0"/>
              <a:t>円</a:t>
            </a:r>
            <a:endParaRPr lang="en-US" altLang="ja-JP" sz="2400" spc="300" dirty="0"/>
          </a:p>
        </p:txBody>
      </p:sp>
    </p:spTree>
    <p:extLst>
      <p:ext uri="{BB962C8B-B14F-4D97-AF65-F5344CB8AC3E}">
        <p14:creationId xmlns:p14="http://schemas.microsoft.com/office/powerpoint/2010/main" val="1330612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38225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18</a:t>
            </a:fld>
            <a:endParaRPr lang="ja-JP" altLang="en-US"/>
          </a:p>
        </p:txBody>
      </p:sp>
    </p:spTree>
    <p:extLst>
      <p:ext uri="{BB962C8B-B14F-4D97-AF65-F5344CB8AC3E}">
        <p14:creationId xmlns:p14="http://schemas.microsoft.com/office/powerpoint/2010/main" val="2591448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4000" dirty="0" smtClean="0"/>
              <a:t>　</a:t>
            </a:r>
            <a:r>
              <a:rPr lang="ja-JP" altLang="en-US" sz="4000" dirty="0" smtClean="0"/>
              <a:t>研究背景</a:t>
            </a:r>
            <a:endParaRPr lang="en-US" altLang="ja-JP" sz="4000" dirty="0"/>
          </a:p>
          <a:p>
            <a:pPr>
              <a:buFont typeface="Wingdings" panose="05000000000000000000" pitchFamily="2" charset="2"/>
              <a:buChar char="l"/>
            </a:pPr>
            <a:r>
              <a:rPr kumimoji="1" lang="ja-JP" altLang="en-US" sz="4000" dirty="0" smtClean="0"/>
              <a:t>　研究目的</a:t>
            </a:r>
            <a:endParaRPr kumimoji="1" lang="en-US" altLang="ja-JP" sz="4000" dirty="0" smtClean="0"/>
          </a:p>
          <a:p>
            <a:pPr>
              <a:buFont typeface="Wingdings" panose="05000000000000000000" pitchFamily="2" charset="2"/>
              <a:buChar char="l"/>
            </a:pPr>
            <a:r>
              <a:rPr kumimoji="1" lang="ja-JP" altLang="en-US" sz="4000" dirty="0" smtClean="0"/>
              <a:t>　</a:t>
            </a:r>
            <a:r>
              <a:rPr lang="ja-JP" altLang="en-US" sz="4000" dirty="0" smtClean="0"/>
              <a:t>研究</a:t>
            </a:r>
            <a:r>
              <a:rPr lang="ja-JP" altLang="en-US" sz="4000" dirty="0"/>
              <a:t>方針</a:t>
            </a:r>
            <a:endParaRPr lang="en-US" altLang="ja-JP" sz="4000" dirty="0" smtClean="0"/>
          </a:p>
          <a:p>
            <a:pPr>
              <a:buFont typeface="Wingdings" panose="05000000000000000000" pitchFamily="2" charset="2"/>
              <a:buChar char="l"/>
            </a:pPr>
            <a:r>
              <a:rPr lang="ja-JP" altLang="en-US" sz="4000" dirty="0" smtClean="0"/>
              <a:t>　開発（要求定義～テスト</a:t>
            </a:r>
            <a:r>
              <a:rPr lang="ja-JP" altLang="en-US" sz="4000" dirty="0" smtClean="0"/>
              <a:t>）</a:t>
            </a:r>
            <a:endParaRPr lang="en-US" altLang="ja-JP" sz="4000" dirty="0" smtClean="0"/>
          </a:p>
          <a:p>
            <a:pPr>
              <a:buFont typeface="Wingdings" panose="05000000000000000000" pitchFamily="2" charset="2"/>
              <a:buChar char="l"/>
            </a:pPr>
            <a:r>
              <a:rPr kumimoji="1" lang="ja-JP" altLang="en-US" sz="4000" dirty="0"/>
              <a:t>　</a:t>
            </a:r>
            <a:r>
              <a:rPr lang="ja-JP" altLang="en-US" sz="4000" dirty="0" smtClean="0"/>
              <a:t>まとめ</a:t>
            </a:r>
            <a:endParaRPr kumimoji="1" lang="ja-JP" altLang="en-US" sz="40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845734"/>
            <a:ext cx="10058399" cy="4023360"/>
          </a:xfrm>
        </p:spPr>
        <p:txBody>
          <a:bodyPr>
            <a:noAutofit/>
          </a:bodyPr>
          <a:lstStyle/>
          <a:p>
            <a:r>
              <a:rPr lang="ja-JP" altLang="en-US" sz="2800"/>
              <a:t>少子高齢化によって働き手が減少しつつある今日のスーパーでは</a:t>
            </a:r>
            <a:r>
              <a:rPr lang="ja-JP" altLang="en-US" sz="2800" smtClean="0"/>
              <a:t>、従業員</a:t>
            </a:r>
            <a:r>
              <a:rPr lang="ja-JP" altLang="en-US" sz="2800"/>
              <a:t>の数が少なくても経営できるようにセルフレジの導入を進めている</a:t>
            </a:r>
            <a:r>
              <a:rPr lang="ja-JP" altLang="en-US" sz="2800" smtClean="0"/>
              <a:t>。</a:t>
            </a:r>
            <a:endParaRPr lang="en-US" altLang="ja-JP" sz="2800"/>
          </a:p>
        </p:txBody>
      </p:sp>
      <p:sp>
        <p:nvSpPr>
          <p:cNvPr id="5" name="正方形/長方形 4"/>
          <p:cNvSpPr/>
          <p:nvPr/>
        </p:nvSpPr>
        <p:spPr>
          <a:xfrm>
            <a:off x="1097280" y="3403947"/>
            <a:ext cx="7950467" cy="2192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91440" lvl="0" indent="-91440">
              <a:lnSpc>
                <a:spcPct val="90000"/>
              </a:lnSpc>
              <a:spcBef>
                <a:spcPts val="1200"/>
              </a:spcBef>
              <a:spcAft>
                <a:spcPts val="200"/>
              </a:spcAft>
              <a:buClr>
                <a:srgbClr val="1CADE4"/>
              </a:buClr>
              <a:buSzPct val="100000"/>
              <a:buFont typeface="Calibri" panose="020F0502020204030204" pitchFamily="34" charset="0"/>
              <a:buChar char=" "/>
            </a:pPr>
            <a:r>
              <a:rPr lang="ja-JP" altLang="en-US" sz="2800" spc="300">
                <a:solidFill>
                  <a:prstClr val="black">
                    <a:lumMod val="75000"/>
                    <a:lumOff val="25000"/>
                  </a:prstClr>
                </a:solidFill>
              </a:rPr>
              <a:t>厚生労働省の統計では生産年齢人口</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2017</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:6,530</a:t>
            </a:r>
            <a:r>
              <a:rPr lang="ja-JP" altLang="en-US" sz="2800" spc="300">
                <a:solidFill>
                  <a:prstClr val="black">
                    <a:lumMod val="75000"/>
                    <a:lumOff val="25000"/>
                  </a:prstClr>
                </a:solidFill>
              </a:rPr>
              <a:t>万人</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2025</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:6,082</a:t>
            </a:r>
            <a:r>
              <a:rPr lang="ja-JP" altLang="en-US" sz="2800" spc="300">
                <a:solidFill>
                  <a:prstClr val="black">
                    <a:lumMod val="75000"/>
                    <a:lumOff val="25000"/>
                  </a:prstClr>
                </a:solidFill>
              </a:rPr>
              <a:t>万人</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2040</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:5,245</a:t>
            </a:r>
            <a:r>
              <a:rPr lang="ja-JP" altLang="en-US" sz="2800" spc="300">
                <a:solidFill>
                  <a:prstClr val="black">
                    <a:lumMod val="75000"/>
                    <a:lumOff val="25000"/>
                  </a:prstClr>
                </a:solidFill>
              </a:rPr>
              <a:t>万人 までに</a:t>
            </a:r>
            <a:r>
              <a:rPr lang="ja-JP" altLang="en-US" sz="2800" spc="300">
                <a:solidFill>
                  <a:srgbClr val="C00000"/>
                </a:solidFill>
              </a:rPr>
              <a:t>減少</a:t>
            </a:r>
            <a:r>
              <a:rPr lang="ja-JP" altLang="en-US" sz="2800" spc="300">
                <a:solidFill>
                  <a:prstClr val="black">
                    <a:lumMod val="75000"/>
                    <a:lumOff val="25000"/>
                  </a:prstClr>
                </a:solidFill>
              </a:rPr>
              <a:t>する見込み</a:t>
            </a:r>
            <a:endParaRPr lang="en-US" altLang="ja-JP" sz="2800" spc="300">
              <a:solidFill>
                <a:prstClr val="black">
                  <a:lumMod val="75000"/>
                  <a:lumOff val="25000"/>
                </a:prstClr>
              </a:solidFill>
            </a:endParaRPr>
          </a:p>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spTree>
    <p:extLst>
      <p:ext uri="{BB962C8B-B14F-4D97-AF65-F5344CB8AC3E}">
        <p14:creationId xmlns:p14="http://schemas.microsoft.com/office/powerpoint/2010/main" val="340400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8313" y="825446"/>
            <a:ext cx="8995169"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592295" y="1907665"/>
            <a:ext cx="10983687" cy="4277312"/>
          </a:xfrm>
        </p:spPr>
        <p:txBody>
          <a:bodyPr>
            <a:noAutofit/>
          </a:bodyPr>
          <a:lstStyle/>
          <a:p>
            <a:r>
              <a:rPr lang="en-US" altLang="ja-JP" sz="2800" b="1" smtClean="0"/>
              <a:t>&lt;</a:t>
            </a:r>
            <a:r>
              <a:rPr lang="ja-JP" altLang="en-US" sz="2800" b="1" smtClean="0"/>
              <a:t>目的</a:t>
            </a:r>
            <a:r>
              <a:rPr lang="en-US" altLang="ja-JP" sz="2800" b="1" smtClean="0"/>
              <a:t>&gt;</a:t>
            </a:r>
          </a:p>
          <a:p>
            <a:r>
              <a:rPr lang="ja-JP" altLang="en-US" sz="2800" smtClean="0"/>
              <a:t>既存の無人レジ店舗のような複雑で高価なシステムではなく、</a:t>
            </a:r>
            <a:endParaRPr lang="en-US" altLang="ja-JP" sz="2800" smtClean="0"/>
          </a:p>
          <a:p>
            <a:r>
              <a:rPr lang="ja-JP" altLang="en-US" sz="2800" smtClean="0"/>
              <a:t>中</a:t>
            </a:r>
            <a:r>
              <a:rPr lang="ja-JP" altLang="en-US" sz="2800" dirty="0" smtClean="0"/>
              <a:t>小店でも導入できる安価なシステムの作成</a:t>
            </a:r>
            <a:endParaRPr lang="en-US" altLang="ja-JP" sz="2800" dirty="0" smtClean="0"/>
          </a:p>
          <a:p>
            <a:endParaRPr lang="en-US" altLang="ja-JP" sz="2800" dirty="0" smtClean="0"/>
          </a:p>
          <a:p>
            <a:r>
              <a:rPr lang="en-US" altLang="ja-JP" sz="2800" b="1" dirty="0" smtClean="0"/>
              <a:t>&lt;</a:t>
            </a:r>
            <a:r>
              <a:rPr lang="ja-JP" altLang="en-US" sz="2800" b="1" dirty="0" smtClean="0"/>
              <a:t>目標</a:t>
            </a:r>
            <a:r>
              <a:rPr lang="en-US" altLang="ja-JP" sz="2800" b="1" dirty="0" smtClean="0"/>
              <a:t>&gt;</a:t>
            </a:r>
          </a:p>
          <a:p>
            <a:r>
              <a:rPr lang="ja-JP" altLang="en-US" sz="2800" spc="0" dirty="0" smtClean="0"/>
              <a:t>ラズベリー</a:t>
            </a:r>
            <a:r>
              <a:rPr lang="ja-JP" altLang="en-US" sz="2800" spc="0" dirty="0"/>
              <a:t>パイ</a:t>
            </a:r>
            <a:r>
              <a:rPr lang="ja-JP" altLang="en-US" sz="2800" spc="0" dirty="0" smtClean="0"/>
              <a:t>と</a:t>
            </a:r>
            <a:r>
              <a:rPr lang="en-US" altLang="ja-JP" sz="2800" spc="0" dirty="0" smtClean="0"/>
              <a:t>Web</a:t>
            </a:r>
            <a:r>
              <a:rPr lang="ja-JP" altLang="en-US" sz="2800" spc="0" dirty="0" smtClean="0"/>
              <a:t>カメラを使用し、商品をバーコードの</a:t>
            </a:r>
            <a:r>
              <a:rPr lang="ja-JP" altLang="en-US" sz="2800" spc="0" smtClean="0"/>
              <a:t>番号で判断</a:t>
            </a:r>
            <a:r>
              <a:rPr lang="ja-JP" altLang="en-US" sz="2800" spc="0" dirty="0" smtClean="0"/>
              <a:t>する</a:t>
            </a:r>
            <a:endParaRPr lang="ja-JP" altLang="en-US" sz="2800" spc="0" dirty="0"/>
          </a:p>
          <a:p>
            <a:r>
              <a:rPr kumimoji="1" lang="ja-JP" altLang="en-US" sz="2800" spc="0" dirty="0" smtClean="0"/>
              <a:t>商品の取捨選択から決済に至るまでの一連の流れを行えるシステムの開発</a:t>
            </a:r>
            <a:endParaRPr kumimoji="1" lang="ja-JP" altLang="en-US" sz="2800" spc="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153403" y="2791526"/>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208294" y="2885282"/>
            <a:ext cx="5004189" cy="20556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r>
              <a:rPr kumimoji="1" lang="ja-JP" altLang="en-US" sz="2400" smtClean="0"/>
              <a:t>顧客情報と</a:t>
            </a:r>
            <a:r>
              <a:rPr lang="ja-JP" altLang="en-US" sz="2400"/>
              <a:t>カゴ</a:t>
            </a:r>
            <a:r>
              <a:rPr kumimoji="1" lang="ja-JP" altLang="en-US" sz="2400" smtClean="0"/>
              <a:t>情報を結びつける</a:t>
            </a:r>
            <a:endParaRPr kumimoji="1" lang="ja-JP" altLang="en-US" sz="2400"/>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r>
              <a:rPr kumimoji="1" lang="ja-JP" altLang="en-US" sz="2400" smtClean="0"/>
              <a:t>決済</a:t>
            </a:r>
            <a:endParaRPr kumimoji="1" lang="ja-JP" altLang="en-US" sz="2400"/>
          </a:p>
        </p:txBody>
      </p:sp>
      <p:sp>
        <p:nvSpPr>
          <p:cNvPr id="27" name="テキスト ボックス 26"/>
          <p:cNvSpPr txBox="1"/>
          <p:nvPr/>
        </p:nvSpPr>
        <p:spPr>
          <a:xfrm>
            <a:off x="5219591" y="5459237"/>
            <a:ext cx="3138346" cy="461665"/>
          </a:xfrm>
          <a:prstGeom prst="rect">
            <a:avLst/>
          </a:prstGeom>
          <a:solidFill>
            <a:schemeClr val="bg1">
              <a:lumMod val="95000"/>
            </a:schemeClr>
          </a:solidFill>
        </p:spPr>
        <p:txBody>
          <a:bodyPr wrap="square" rtlCol="0">
            <a:spAutoFit/>
          </a:bodyPr>
          <a:lstStyle/>
          <a:p>
            <a:r>
              <a:rPr kumimoji="1" lang="ja-JP" altLang="en-US" sz="2400" smtClean="0"/>
              <a:t>カゴ上で商品情報取得</a:t>
            </a:r>
            <a:endParaRPr kumimoji="1" lang="ja-JP" altLang="en-US" sz="2400"/>
          </a:p>
        </p:txBody>
      </p:sp>
    </p:spTree>
    <p:extLst>
      <p:ext uri="{BB962C8B-B14F-4D97-AF65-F5344CB8AC3E}">
        <p14:creationId xmlns:p14="http://schemas.microsoft.com/office/powerpoint/2010/main" val="1779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9152781" cy="4568679"/>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8" name="直線コネクタ 17"/>
          <p:cNvCxnSpPr/>
          <p:nvPr/>
        </p:nvCxnSpPr>
        <p:spPr>
          <a:xfrm>
            <a:off x="2751364" y="4572903"/>
            <a:ext cx="5706836"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2607935" y="1829597"/>
            <a:ext cx="1735968" cy="146249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97280" y="286603"/>
            <a:ext cx="10058400" cy="1083063"/>
          </a:xfrm>
        </p:spPr>
        <p:txBody>
          <a:bodyPr/>
          <a:lstStyle/>
          <a:p>
            <a:r>
              <a:rPr lang="ja-JP" altLang="en-US" smtClean="0"/>
              <a:t>画像</a:t>
            </a:r>
            <a:r>
              <a:rPr lang="ja-JP" altLang="en-US"/>
              <a:t>送信システムと各種センサ</a:t>
            </a:r>
            <a:endParaRPr kumimoji="1" lang="ja-JP" altLang="en-US"/>
          </a:p>
        </p:txBody>
      </p:sp>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410" y="1929801"/>
            <a:ext cx="1511105" cy="151110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9330" y="4384140"/>
            <a:ext cx="1088120" cy="643410"/>
          </a:xfrm>
          <a:prstGeom prst="rect">
            <a:avLst/>
          </a:prstGeom>
        </p:spPr>
      </p:pic>
      <p:sp>
        <p:nvSpPr>
          <p:cNvPr id="11" name="正方形/長方形 10"/>
          <p:cNvSpPr/>
          <p:nvPr/>
        </p:nvSpPr>
        <p:spPr>
          <a:xfrm>
            <a:off x="3822864" y="4841259"/>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ひずみゲージ</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8386" y="4572903"/>
            <a:ext cx="2163022" cy="2163022"/>
          </a:xfrm>
          <a:prstGeom prst="rect">
            <a:avLst/>
          </a:prstGeom>
        </p:spPr>
      </p:pic>
      <p:sp>
        <p:nvSpPr>
          <p:cNvPr id="12" name="テキスト ボックス 11"/>
          <p:cNvSpPr txBox="1"/>
          <p:nvPr/>
        </p:nvSpPr>
        <p:spPr>
          <a:xfrm>
            <a:off x="979653" y="3874958"/>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超音波センサ</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7" name="テキスト ボックス 16"/>
          <p:cNvSpPr txBox="1"/>
          <p:nvPr/>
        </p:nvSpPr>
        <p:spPr>
          <a:xfrm>
            <a:off x="4610513" y="1744032"/>
            <a:ext cx="173231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WEB</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カメラ</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3" name="正方形/長方形 12"/>
          <p:cNvSpPr/>
          <p:nvPr/>
        </p:nvSpPr>
        <p:spPr>
          <a:xfrm>
            <a:off x="4851423" y="3927021"/>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商品</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4" name="テキスト ボックス 13"/>
          <p:cNvSpPr txBox="1"/>
          <p:nvPr/>
        </p:nvSpPr>
        <p:spPr>
          <a:xfrm>
            <a:off x="5827196" y="3716517"/>
            <a:ext cx="14287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t>バーコード</a:t>
            </a: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 name="正方形/長方形 14"/>
          <p:cNvSpPr/>
          <p:nvPr/>
        </p:nvSpPr>
        <p:spPr>
          <a:xfrm>
            <a:off x="4965864" y="3921893"/>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rPr>
              <a:t>Raspberry pi</a:t>
            </a:r>
            <a:endPar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0" name="直線矢印コネクタ 19"/>
          <p:cNvCxnSpPr>
            <a:endCxn id="15" idx="0"/>
          </p:cNvCxnSpPr>
          <p:nvPr/>
        </p:nvCxnSpPr>
        <p:spPr>
          <a:xfrm>
            <a:off x="5391834" y="3069788"/>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3822864" y="4841258"/>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4" name="Picture 10" descr="https://1.bp.blogspot.com/-65XO6-LHzX0/XOdok0AgpzI/AAAAAAABS9E/0zYxUYo-Bc8j4knBUKg9CmuotJQu29HyACLcBGAs/s800/led_blu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08919" y="3003342"/>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73839" y="2998491"/>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6542" y="2998491"/>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6655780" y="2520422"/>
            <a:ext cx="7269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LED</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0" name="Picture 16" descr="サーバーのイラスト（1台）"/>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50333" y="3382479"/>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10114352" y="1735867"/>
            <a:ext cx="1624065" cy="4568679"/>
          </a:xfrm>
          <a:prstGeom prst="roundRect">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1" name="右矢印 30"/>
          <p:cNvSpPr/>
          <p:nvPr/>
        </p:nvSpPr>
        <p:spPr>
          <a:xfrm>
            <a:off x="9211727" y="2778509"/>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5" name="右矢印 44"/>
          <p:cNvSpPr/>
          <p:nvPr/>
        </p:nvSpPr>
        <p:spPr>
          <a:xfrm flipH="1">
            <a:off x="9089462" y="4691113"/>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rPr>
              <a:t>サーバ</a:t>
            </a:r>
          </a:p>
        </p:txBody>
      </p:sp>
      <p:sp>
        <p:nvSpPr>
          <p:cNvPr id="47" name="テキスト ボックス 46"/>
          <p:cNvSpPr txBox="1"/>
          <p:nvPr/>
        </p:nvSpPr>
        <p:spPr>
          <a:xfrm>
            <a:off x="7352723" y="1969336"/>
            <a:ext cx="3082428"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画像データ</a:t>
            </a:r>
            <a:endPar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フラグ</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追加</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or</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削除</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48" name="テキスト ボックス 47"/>
          <p:cNvSpPr txBox="1"/>
          <p:nvPr/>
        </p:nvSpPr>
        <p:spPr>
          <a:xfrm>
            <a:off x="9052877" y="5634514"/>
            <a:ext cx="1663387" cy="52322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Yes or No</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2" name="Picture 18" descr="https://images-na.ssl-images-amazon.com/images/I/51BA1m4SS6L._AC_SL1000_.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08846" y="3051318"/>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880682" y="2572025"/>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バッテリー</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5</a:t>
            </a:fld>
            <a:endParaRPr kumimoji="1" lang="ja-JP" altLang="en-US"/>
          </a:p>
        </p:txBody>
      </p:sp>
    </p:spTree>
    <p:extLst>
      <p:ext uri="{BB962C8B-B14F-4D97-AF65-F5344CB8AC3E}">
        <p14:creationId xmlns:p14="http://schemas.microsoft.com/office/powerpoint/2010/main" val="416498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システムの設計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6</a:t>
            </a:fld>
            <a:endParaRPr lang="ja-JP" altLang="en-US"/>
          </a:p>
        </p:txBody>
      </p:sp>
    </p:spTree>
    <p:extLst>
      <p:ext uri="{BB962C8B-B14F-4D97-AF65-F5344CB8AC3E}">
        <p14:creationId xmlns:p14="http://schemas.microsoft.com/office/powerpoint/2010/main" val="153834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smtClean="0"/>
              <a:t>研究方針</a:t>
            </a:r>
            <a:r>
              <a:rPr kumimoji="1" lang="en-US" altLang="ja-JP" smtClean="0"/>
              <a:t/>
            </a:r>
            <a:br>
              <a:rPr kumimoji="1" lang="en-US" altLang="ja-JP" smtClean="0"/>
            </a:br>
            <a:r>
              <a:rPr kumimoji="1" lang="en-US" altLang="ja-JP" smtClean="0"/>
              <a:t>V</a:t>
            </a:r>
            <a:r>
              <a:rPr kumimoji="1" lang="ja-JP" altLang="en-US" smtClean="0"/>
              <a:t>字開発モデル</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7</a:t>
            </a:fld>
            <a:endParaRPr kumimoji="1" lang="ja-JP" altLang="en-US"/>
          </a:p>
        </p:txBody>
      </p:sp>
      <p:grpSp>
        <p:nvGrpSpPr>
          <p:cNvPr id="16" name="グループ化 15"/>
          <p:cNvGrpSpPr/>
          <p:nvPr/>
        </p:nvGrpSpPr>
        <p:grpSpPr>
          <a:xfrm>
            <a:off x="2009273" y="1857676"/>
            <a:ext cx="8232007" cy="4381246"/>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gr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757823" y="1251762"/>
            <a:ext cx="6512598" cy="5066660"/>
          </a:xfrm>
        </p:spPr>
      </p:pic>
      <p:sp>
        <p:nvSpPr>
          <p:cNvPr id="3" name="角丸四角形 2"/>
          <p:cNvSpPr/>
          <p:nvPr/>
        </p:nvSpPr>
        <p:spPr>
          <a:xfrm>
            <a:off x="6438974" y="1309817"/>
            <a:ext cx="2457450" cy="129383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492072" y="2645262"/>
            <a:ext cx="2457450" cy="119673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145128" y="2645263"/>
            <a:ext cx="738664" cy="1375845"/>
          </a:xfrm>
          <a:prstGeom prst="rect">
            <a:avLst/>
          </a:prstGeom>
          <a:noFill/>
        </p:spPr>
        <p:txBody>
          <a:bodyPr vert="eaVert" wrap="square" rtlCol="0">
            <a:spAutoFit/>
          </a:bodyPr>
          <a:lstStyle/>
          <a:p>
            <a:r>
              <a:rPr kumimoji="1" lang="ja-JP" altLang="en-US" smtClean="0"/>
              <a:t>真鍋</a:t>
            </a:r>
            <a:endParaRPr kumimoji="1" lang="en-US" altLang="ja-JP" smtClean="0"/>
          </a:p>
          <a:p>
            <a:r>
              <a:rPr kumimoji="1" lang="ja-JP" altLang="en-US" smtClean="0"/>
              <a:t>（エッジ側）</a:t>
            </a:r>
            <a:endParaRPr kumimoji="1" lang="ja-JP" altLang="en-US"/>
          </a:p>
        </p:txBody>
      </p:sp>
      <p:sp>
        <p:nvSpPr>
          <p:cNvPr id="8" name="テキスト ボックス 7"/>
          <p:cNvSpPr txBox="1"/>
          <p:nvPr/>
        </p:nvSpPr>
        <p:spPr>
          <a:xfrm>
            <a:off x="8145128" y="1350751"/>
            <a:ext cx="738664" cy="1252896"/>
          </a:xfrm>
          <a:prstGeom prst="rect">
            <a:avLst/>
          </a:prstGeom>
          <a:noFill/>
        </p:spPr>
        <p:txBody>
          <a:bodyPr vert="eaVert" wrap="square" rtlCol="0">
            <a:spAutoFit/>
          </a:bodyPr>
          <a:lstStyle/>
          <a:p>
            <a:r>
              <a:rPr kumimoji="1" lang="ja-JP" altLang="en-US" smtClean="0"/>
              <a:t>段原</a:t>
            </a:r>
            <a:endParaRPr kumimoji="1" lang="en-US" altLang="ja-JP" smtClean="0"/>
          </a:p>
          <a:p>
            <a:r>
              <a:rPr kumimoji="1" lang="ja-JP" altLang="en-US" smtClean="0"/>
              <a:t>（サーバ側）</a:t>
            </a:r>
            <a:endParaRPr kumimoji="1" lang="ja-JP" altLang="en-US"/>
          </a:p>
        </p:txBody>
      </p:sp>
      <p:sp>
        <p:nvSpPr>
          <p:cNvPr id="11" name="正方形/長方形 10"/>
          <p:cNvSpPr/>
          <p:nvPr/>
        </p:nvSpPr>
        <p:spPr>
          <a:xfrm>
            <a:off x="0" y="303212"/>
            <a:ext cx="4366054" cy="769441"/>
          </a:xfrm>
          <a:prstGeom prst="rect">
            <a:avLst/>
          </a:prstGeom>
          <a:solidFill>
            <a:schemeClr val="bg1">
              <a:lumMod val="95000"/>
            </a:schemeClr>
          </a:solidFill>
        </p:spPr>
        <p:txBody>
          <a:bodyPr wrap="square">
            <a:spAutoFit/>
          </a:bodyPr>
          <a:lstStyle/>
          <a:p>
            <a:r>
              <a:rPr lang="ja-JP" altLang="en-US" sz="4400" spc="300">
                <a:solidFill>
                  <a:prstClr val="black">
                    <a:lumMod val="75000"/>
                    <a:lumOff val="25000"/>
                  </a:prstClr>
                </a:solidFill>
                <a:latin typeface="Calibri Light" panose="020F0302020204030204"/>
                <a:cs typeface="+mj-cs"/>
              </a:rPr>
              <a:t>ユースケース図</a:t>
            </a:r>
            <a:endParaRPr lang="ja-JP" altLang="en-US" sz="1600"/>
          </a:p>
        </p:txBody>
      </p:sp>
      <p:sp>
        <p:nvSpPr>
          <p:cNvPr id="12" name="角丸四角形 11"/>
          <p:cNvSpPr/>
          <p:nvPr/>
        </p:nvSpPr>
        <p:spPr>
          <a:xfrm>
            <a:off x="6495216" y="3949092"/>
            <a:ext cx="2457450" cy="22622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8422128" y="4097723"/>
            <a:ext cx="461665" cy="1759380"/>
          </a:xfrm>
          <a:prstGeom prst="rect">
            <a:avLst/>
          </a:prstGeom>
          <a:noFill/>
        </p:spPr>
        <p:txBody>
          <a:bodyPr vert="eaVert" wrap="square" rtlCol="0">
            <a:spAutoFit/>
          </a:bodyPr>
          <a:lstStyle/>
          <a:p>
            <a:r>
              <a:rPr kumimoji="1" lang="ja-JP" altLang="en-US" smtClean="0"/>
              <a:t>段原（サーバ側）</a:t>
            </a:r>
            <a:endParaRPr kumimoji="1" lang="ja-JP" altLang="en-US"/>
          </a:p>
        </p:txBody>
      </p:sp>
    </p:spTree>
    <p:extLst>
      <p:ext uri="{BB962C8B-B14F-4D97-AF65-F5344CB8AC3E}">
        <p14:creationId xmlns:p14="http://schemas.microsoft.com/office/powerpoint/2010/main" val="2815920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4885</TotalTime>
  <Words>2033</Words>
  <Application>Microsoft Office PowerPoint</Application>
  <PresentationFormat>ワイド画面</PresentationFormat>
  <Paragraphs>193</Paragraphs>
  <Slides>19</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ＭＳ Ｐゴシック</vt:lpstr>
      <vt:lpstr>游ゴシック</vt:lpstr>
      <vt:lpstr>Bauhaus 93</vt:lpstr>
      <vt:lpstr>Calibri</vt:lpstr>
      <vt:lpstr>Calibri Light</vt:lpstr>
      <vt:lpstr>Wingdings</vt:lpstr>
      <vt:lpstr>レトロスペクト</vt:lpstr>
      <vt:lpstr>画像情報によるスマートセルフ精算システムの開発</vt:lpstr>
      <vt:lpstr>目次</vt:lpstr>
      <vt:lpstr>研究背景</vt:lpstr>
      <vt:lpstr>研究目的・目標</vt:lpstr>
      <vt:lpstr>　　　　　　　　　　　Summary</vt:lpstr>
      <vt:lpstr>画像送信システムと各種センサ</vt:lpstr>
      <vt:lpstr>システムの設計</vt:lpstr>
      <vt:lpstr>研究方針 V字開発モデル</vt:lpstr>
      <vt:lpstr>PowerPoint プレゼンテーション</vt:lpstr>
      <vt:lpstr>PowerPoint プレゼンテーション</vt:lpstr>
      <vt:lpstr>PowerPoint プレゼンテーション</vt:lpstr>
      <vt:lpstr>スケジュール管理</vt:lpstr>
      <vt:lpstr>実装・検証</vt:lpstr>
      <vt:lpstr>実装環境</vt:lpstr>
      <vt:lpstr>使用ライブラリ</vt:lpstr>
      <vt:lpstr>解析システムの実装方法</vt:lpstr>
      <vt:lpstr>評価・考察</vt:lpstr>
      <vt:lpstr>メリット・効果</vt:lpstr>
      <vt:lpstr>まとめ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234</cp:revision>
  <cp:lastPrinted>2020-02-04T10:51:09Z</cp:lastPrinted>
  <dcterms:created xsi:type="dcterms:W3CDTF">2019-10-08T07:00:30Z</dcterms:created>
  <dcterms:modified xsi:type="dcterms:W3CDTF">2020-02-11T07:35:15Z</dcterms:modified>
</cp:coreProperties>
</file>