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86" r:id="rId4"/>
    <p:sldId id="285" r:id="rId5"/>
    <p:sldId id="282" r:id="rId6"/>
    <p:sldId id="290" r:id="rId7"/>
    <p:sldId id="291" r:id="rId8"/>
    <p:sldId id="276" r:id="rId9"/>
    <p:sldId id="287" r:id="rId10"/>
    <p:sldId id="288" r:id="rId11"/>
    <p:sldId id="289" r:id="rId12"/>
    <p:sldId id="292" r:id="rId13"/>
    <p:sldId id="28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DE6FEE-ACEB-4DF3-8363-DEEB0A1BF61B}">
          <p14:sldIdLst>
            <p14:sldId id="256"/>
            <p14:sldId id="257"/>
            <p14:sldId id="286"/>
          </p14:sldIdLst>
        </p14:section>
        <p14:section name="タイトルなしのセクション" id="{B3BF958F-4CFE-4A4E-8845-23D78ECC2404}">
          <p14:sldIdLst>
            <p14:sldId id="285"/>
            <p14:sldId id="282"/>
            <p14:sldId id="290"/>
            <p14:sldId id="291"/>
            <p14:sldId id="276"/>
            <p14:sldId id="287"/>
            <p14:sldId id="288"/>
            <p14:sldId id="289"/>
            <p14:sldId id="292"/>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17" d="100"/>
          <a:sy n="117"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カメラとセンシング技術を組み合わせたバーコード識別システムの開発について発表します。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a:p>
        </p:txBody>
      </p:sp>
    </p:spTree>
    <p:extLst>
      <p:ext uri="{BB962C8B-B14F-4D97-AF65-F5344CB8AC3E}">
        <p14:creationId xmlns:p14="http://schemas.microsoft.com/office/powerpoint/2010/main" val="255054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まずは研究背景から説明していきます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近年大手スーパーマーケットとだけでなく、小規模な小売店でもセルフレジの導入が進んでいます。しかし、</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418728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E50F9C81-DB02-44DB-A10A-141CA506DBCE}" type="datetimeFigureOut">
              <a:rPr lang="ja-JP" altLang="en-US" smtClean="0"/>
              <a:pPr/>
              <a:t>2019/12/9</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kumimoji="1" lang="en-US" altLang="ja-JP" sz="2800" dirty="0" smtClean="0"/>
              <a:t>2019/12/10</a:t>
            </a:r>
            <a:r>
              <a:rPr kumimoji="1" lang="ja-JP" altLang="en-US" sz="2800" dirty="0" smtClean="0"/>
              <a:t>　段原</a:t>
            </a:r>
            <a:endParaRPr kumimoji="1" lang="en-US" altLang="ja-JP" sz="2800"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835" y="125354"/>
            <a:ext cx="2659165" cy="927838"/>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701" y="254452"/>
            <a:ext cx="8998136" cy="6032047"/>
          </a:xfrm>
          <a:prstGeom prst="rect">
            <a:avLst/>
          </a:prstGeom>
        </p:spPr>
      </p:pic>
      <p:sp>
        <p:nvSpPr>
          <p:cNvPr id="5" name="正方形/長方形 4"/>
          <p:cNvSpPr/>
          <p:nvPr/>
        </p:nvSpPr>
        <p:spPr>
          <a:xfrm>
            <a:off x="1420584" y="2302329"/>
            <a:ext cx="7200901" cy="24166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7736" y="2432958"/>
            <a:ext cx="2457450"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73521" y="265347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4465864" y="2432958"/>
            <a:ext cx="2147886"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152085" y="2519934"/>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正方形/長方形 9"/>
          <p:cNvSpPr/>
          <p:nvPr/>
        </p:nvSpPr>
        <p:spPr>
          <a:xfrm>
            <a:off x="8621485" y="4718957"/>
            <a:ext cx="2283691" cy="14288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57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644" y="0"/>
            <a:ext cx="9178711" cy="6858000"/>
          </a:xfrm>
          <a:prstGeom prst="rect">
            <a:avLst/>
          </a:prstGeom>
        </p:spPr>
      </p:pic>
      <p:sp>
        <p:nvSpPr>
          <p:cNvPr id="5" name="正方形/長方形 4"/>
          <p:cNvSpPr/>
          <p:nvPr/>
        </p:nvSpPr>
        <p:spPr>
          <a:xfrm>
            <a:off x="1420585" y="1371600"/>
            <a:ext cx="4474029" cy="25635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506644" y="1298123"/>
            <a:ext cx="3163327" cy="18124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073929" y="1388007"/>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2147886" cy="9878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961759" y="3083402"/>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142002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解析システムの実装方法</a:t>
            </a:r>
            <a:endParaRPr kumimoji="1" lang="ja-JP" altLang="en-US" dirty="0"/>
          </a:p>
        </p:txBody>
      </p:sp>
      <p:sp>
        <p:nvSpPr>
          <p:cNvPr id="4" name="コンテンツ プレースホルダー 3"/>
          <p:cNvSpPr>
            <a:spLocks noGrp="1"/>
          </p:cNvSpPr>
          <p:nvPr>
            <p:ph idx="1"/>
          </p:nvPr>
        </p:nvSpPr>
        <p:spPr>
          <a:xfrm>
            <a:off x="791936" y="1845734"/>
            <a:ext cx="10363744" cy="4023360"/>
          </a:xfrm>
        </p:spPr>
        <p:txBody>
          <a:bodyPr/>
          <a:lstStyle/>
          <a:p>
            <a:r>
              <a:rPr kumimoji="1" lang="ja-JP" altLang="en-US" dirty="0" smtClean="0"/>
              <a:t>・バーコードが写っているとされる画像を受信</a:t>
            </a:r>
            <a:endParaRPr kumimoji="1" lang="en-US" altLang="ja-JP" dirty="0" smtClean="0"/>
          </a:p>
          <a:p>
            <a:r>
              <a:rPr lang="ja-JP" altLang="en-US" dirty="0" smtClean="0"/>
              <a:t>・</a:t>
            </a:r>
            <a:r>
              <a:rPr lang="en-US" altLang="ja-JP" dirty="0" smtClean="0"/>
              <a:t>Yolo</a:t>
            </a:r>
            <a:r>
              <a:rPr lang="ja-JP" altLang="en-US" dirty="0"/>
              <a:t>で</a:t>
            </a:r>
            <a:r>
              <a:rPr lang="ja-JP" altLang="en-US" dirty="0" smtClean="0"/>
              <a:t>オブジェクト検出を行いバーコードのある座標を取得</a:t>
            </a:r>
            <a:endParaRPr lang="en-US" altLang="ja-JP" dirty="0" smtClean="0"/>
          </a:p>
          <a:p>
            <a:r>
              <a:rPr kumimoji="1" lang="ja-JP" altLang="en-US" dirty="0" smtClean="0"/>
              <a:t>・バーコードのみを切り取り、バーコード読み取りライブラリ</a:t>
            </a:r>
            <a:r>
              <a:rPr kumimoji="1" lang="en-US" altLang="ja-JP" dirty="0" err="1" smtClean="0"/>
              <a:t>pyzbar</a:t>
            </a:r>
            <a:r>
              <a:rPr kumimoji="1" lang="ja-JP" altLang="en-US" dirty="0" smtClean="0"/>
              <a:t>に画像を投げる</a:t>
            </a:r>
            <a:endParaRPr kumimoji="1" lang="en-US" altLang="ja-JP" dirty="0" smtClean="0"/>
          </a:p>
        </p:txBody>
      </p:sp>
    </p:spTree>
    <p:extLst>
      <p:ext uri="{BB962C8B-B14F-4D97-AF65-F5344CB8AC3E}">
        <p14:creationId xmlns:p14="http://schemas.microsoft.com/office/powerpoint/2010/main" val="3968840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21" y="2318993"/>
            <a:ext cx="11079918" cy="3157979"/>
          </a:xfrm>
        </p:spPr>
      </p:pic>
      <p:sp>
        <p:nvSpPr>
          <p:cNvPr id="5" name="正方形/長方形 4"/>
          <p:cNvSpPr/>
          <p:nvPr/>
        </p:nvSpPr>
        <p:spPr>
          <a:xfrm>
            <a:off x="653898" y="2748271"/>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3898" y="3139048"/>
            <a:ext cx="1328906" cy="387916"/>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76694" y="3859732"/>
            <a:ext cx="1941378" cy="576818"/>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63833" y="4636660"/>
            <a:ext cx="1809860" cy="362967"/>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626500" y="2891507"/>
            <a:ext cx="1186132" cy="17895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626500" y="3700921"/>
            <a:ext cx="1754022" cy="601571"/>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419757" y="5784356"/>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82593" y="5678905"/>
            <a:ext cx="3965609" cy="369332"/>
          </a:xfrm>
          <a:prstGeom prst="rect">
            <a:avLst/>
          </a:prstGeom>
          <a:noFill/>
        </p:spPr>
        <p:txBody>
          <a:bodyPr wrap="square" rtlCol="0">
            <a:spAutoFit/>
          </a:bodyPr>
          <a:lstStyle/>
          <a:p>
            <a:r>
              <a:rPr lang="ja-JP" altLang="en-US" smtClean="0"/>
              <a:t>・・・結合テストまで動作確認済み</a:t>
            </a:r>
            <a:endParaRPr kumimoji="1" lang="ja-JP" altLang="en-US"/>
          </a:p>
        </p:txBody>
      </p:sp>
      <p:sp>
        <p:nvSpPr>
          <p:cNvPr id="13" name="正方形/長方形 12"/>
          <p:cNvSpPr/>
          <p:nvPr/>
        </p:nvSpPr>
        <p:spPr>
          <a:xfrm>
            <a:off x="586521" y="5737357"/>
            <a:ext cx="953211" cy="214547"/>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629905" y="5694880"/>
            <a:ext cx="3965609" cy="369332"/>
          </a:xfrm>
          <a:prstGeom prst="rect">
            <a:avLst/>
          </a:prstGeom>
          <a:noFill/>
        </p:spPr>
        <p:txBody>
          <a:bodyPr wrap="square" rtlCol="0">
            <a:spAutoFit/>
          </a:bodyPr>
          <a:lstStyle/>
          <a:p>
            <a:r>
              <a:rPr lang="ja-JP" altLang="en-US" smtClean="0"/>
              <a:t>・・・単体テストまで動作確認済み</a:t>
            </a:r>
            <a:endParaRPr kumimoji="1" lang="ja-JP" altLang="en-US"/>
          </a:p>
        </p:txBody>
      </p:sp>
    </p:spTree>
    <p:extLst>
      <p:ext uri="{BB962C8B-B14F-4D97-AF65-F5344CB8AC3E}">
        <p14:creationId xmlns:p14="http://schemas.microsoft.com/office/powerpoint/2010/main" val="332389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a:t>
            </a:r>
            <a:r>
              <a:rPr lang="ja-JP" altLang="en-US" sz="3600" dirty="0"/>
              <a:t>既存</a:t>
            </a:r>
            <a:r>
              <a:rPr lang="ja-JP" altLang="en-US" sz="3600" dirty="0" smtClean="0"/>
              <a:t>の手法</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440871" y="1845734"/>
            <a:ext cx="10714809" cy="4023360"/>
          </a:xfrm>
        </p:spPr>
        <p:txBody>
          <a:bodyPr/>
          <a:lstStyle/>
          <a:p>
            <a:r>
              <a:rPr lang="ja-JP" altLang="en-US" dirty="0" smtClean="0"/>
              <a:t>少子高齢化によって働き手が減少しつつある今日のスーパーでは従業員の数が少なくても経営できるようにセルフレジの導入を進めている</a:t>
            </a:r>
            <a:endParaRPr lang="en-US" altLang="ja-JP" dirty="0"/>
          </a:p>
          <a:p>
            <a:endParaRPr lang="en-US" altLang="ja-JP" dirty="0" smtClean="0"/>
          </a:p>
          <a:p>
            <a:r>
              <a:rPr lang="ja-JP" altLang="en-US" dirty="0" smtClean="0"/>
              <a:t>セルフレジ</a:t>
            </a:r>
            <a:r>
              <a:rPr lang="en-US" altLang="ja-JP" dirty="0" smtClean="0"/>
              <a:t>1</a:t>
            </a:r>
            <a:r>
              <a:rPr lang="ja-JP" altLang="en-US" dirty="0"/>
              <a:t>セット</a:t>
            </a:r>
            <a:r>
              <a:rPr lang="ja-JP" altLang="en-US" dirty="0" smtClean="0"/>
              <a:t>を購入するのにかかる値段</a:t>
            </a:r>
            <a:endParaRPr lang="en-US" altLang="ja-JP" dirty="0" smtClean="0"/>
          </a:p>
          <a:p>
            <a:pPr lvl="1"/>
            <a:r>
              <a:rPr lang="ja-JP" altLang="en-US" dirty="0" smtClean="0"/>
              <a:t>約</a:t>
            </a:r>
            <a:r>
              <a:rPr lang="en-US" altLang="ja-JP" dirty="0" smtClean="0"/>
              <a:t>3,500,000</a:t>
            </a:r>
            <a:r>
              <a:rPr lang="ja-JP" altLang="en-US" dirty="0" smtClean="0"/>
              <a:t>円</a:t>
            </a:r>
            <a:endParaRPr lang="en-US" altLang="ja-JP" dirty="0" smtClean="0"/>
          </a:p>
          <a:p>
            <a:r>
              <a:rPr lang="en-US" altLang="ja-JP" dirty="0" smtClean="0"/>
              <a:t>Web</a:t>
            </a:r>
            <a:r>
              <a:rPr lang="ja-JP" altLang="en-US" dirty="0" smtClean="0"/>
              <a:t>カメラを使用し、本システムを導入した場合にかかる機材の費用</a:t>
            </a:r>
            <a:endParaRPr lang="en-US" altLang="ja-JP" dirty="0"/>
          </a:p>
          <a:p>
            <a:pPr lvl="1"/>
            <a:r>
              <a:rPr lang="ja-JP" altLang="en-US" dirty="0" smtClean="0"/>
              <a:t>約</a:t>
            </a:r>
            <a:r>
              <a:rPr lang="en-US" altLang="ja-JP" dirty="0" smtClean="0"/>
              <a:t>12,500</a:t>
            </a:r>
            <a:r>
              <a:rPr lang="ja-JP" altLang="en-US" dirty="0" smtClean="0"/>
              <a:t>円</a:t>
            </a:r>
            <a:endParaRPr lang="en-US" altLang="ja-JP" dirty="0" smtClean="0"/>
          </a:p>
          <a:p>
            <a:pPr marL="201168" lvl="1"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53264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083" y="825446"/>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dirty="0" smtClean="0"/>
              <a:t>&lt;</a:t>
            </a:r>
            <a:r>
              <a:rPr lang="ja-JP" altLang="en-US" dirty="0" smtClean="0"/>
              <a:t>目的</a:t>
            </a:r>
            <a:r>
              <a:rPr lang="en-US" altLang="ja-JP" dirty="0" smtClean="0"/>
              <a:t>&gt;</a:t>
            </a:r>
          </a:p>
          <a:p>
            <a:r>
              <a:rPr lang="ja-JP" altLang="en-US" dirty="0" smtClean="0"/>
              <a:t>既存の無人レジ店舗のような複雑で高価なシステムではなく、中小店でも導入できる安価なシステムの作成</a:t>
            </a:r>
            <a:endParaRPr lang="en-US" altLang="ja-JP" dirty="0" smtClean="0"/>
          </a:p>
          <a:p>
            <a:endParaRPr lang="en-US" altLang="ja-JP" dirty="0" smtClean="0"/>
          </a:p>
          <a:p>
            <a:r>
              <a:rPr lang="en-US" altLang="ja-JP" dirty="0" smtClean="0"/>
              <a:t>&lt;</a:t>
            </a:r>
            <a:r>
              <a:rPr lang="ja-JP" altLang="en-US" dirty="0" smtClean="0"/>
              <a:t>目標</a:t>
            </a:r>
            <a:r>
              <a:rPr lang="en-US" altLang="ja-JP" dirty="0" smtClean="0"/>
              <a:t>&gt;</a:t>
            </a:r>
          </a:p>
          <a:p>
            <a:r>
              <a:rPr lang="ja-JP" altLang="en-US" dirty="0" smtClean="0"/>
              <a:t>ラズベリー</a:t>
            </a:r>
            <a:r>
              <a:rPr lang="ja-JP" altLang="en-US" dirty="0"/>
              <a:t>パイ</a:t>
            </a:r>
            <a:r>
              <a:rPr lang="ja-JP" altLang="en-US" dirty="0" smtClean="0"/>
              <a:t>と</a:t>
            </a:r>
            <a:r>
              <a:rPr lang="en-US" altLang="ja-JP" dirty="0" smtClean="0"/>
              <a:t>Web</a:t>
            </a:r>
            <a:r>
              <a:rPr lang="ja-JP" altLang="en-US" dirty="0" smtClean="0"/>
              <a:t>カメラを使用し、商品をバーコードの番号で判断する</a:t>
            </a:r>
            <a:endParaRPr lang="ja-JP" altLang="en-US" sz="3200" dirty="0"/>
          </a:p>
          <a:p>
            <a:r>
              <a:rPr kumimoji="1" lang="ja-JP" altLang="en-US" dirty="0" smtClean="0"/>
              <a:t>商品の取捨選択から決済に至るまでの一連の流れを行えるシステムの開発</a:t>
            </a:r>
            <a:endParaRPr kumimoji="1" lang="ja-JP" altLang="en-US" dirty="0"/>
          </a:p>
        </p:txBody>
      </p:sp>
    </p:spTree>
    <p:extLst>
      <p:ext uri="{BB962C8B-B14F-4D97-AF65-F5344CB8AC3E}">
        <p14:creationId xmlns:p14="http://schemas.microsoft.com/office/powerpoint/2010/main" val="352715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03" t="17648" r="10352" b="15675"/>
          <a:stretch/>
        </p:blipFill>
        <p:spPr bwMode="auto">
          <a:xfrm>
            <a:off x="2207083" y="1821775"/>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smtClean="0"/>
              <a:t>イメージ</a:t>
            </a:r>
            <a:r>
              <a:rPr lang="ja-JP" altLang="en-US"/>
              <a:t>図</a:t>
            </a:r>
            <a:endParaRPr kumimoji="1" lang="ja-JP" altLang="en-US"/>
          </a:p>
        </p:txBody>
      </p:sp>
      <p:pic>
        <p:nvPicPr>
          <p:cNvPr id="1028" name="Picture 4" descr="C6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2" name="テキスト ボックス 11"/>
          <p:cNvSpPr txBox="1"/>
          <p:nvPr/>
        </p:nvSpPr>
        <p:spPr>
          <a:xfrm>
            <a:off x="661244" y="3866794"/>
            <a:ext cx="2264214" cy="523220"/>
          </a:xfrm>
          <a:prstGeom prst="rect">
            <a:avLst/>
          </a:prstGeom>
          <a:noFill/>
        </p:spPr>
        <p:txBody>
          <a:bodyPr wrap="square" rtlCol="0">
            <a:spAutoFit/>
          </a:bodyPr>
          <a:lstStyle/>
          <a:p>
            <a:r>
              <a:rPr kumimoji="1" lang="ja-JP" altLang="en-US" sz="2800" smtClean="0">
                <a:solidFill>
                  <a:schemeClr val="tx1">
                    <a:lumMod val="85000"/>
                    <a:lumOff val="15000"/>
                  </a:schemeClr>
                </a:solidFill>
              </a:rPr>
              <a:t>超音波センサ</a:t>
            </a:r>
            <a:endParaRPr kumimoji="1" lang="ja-JP" altLang="en-US" sz="2800">
              <a:solidFill>
                <a:schemeClr val="tx1">
                  <a:lumMod val="85000"/>
                  <a:lumOff val="15000"/>
                </a:schemeClr>
              </a:solidFill>
            </a:endParaRPr>
          </a:p>
        </p:txBody>
      </p:sp>
      <p:sp>
        <p:nvSpPr>
          <p:cNvPr id="17" name="テキスト ボックス 16"/>
          <p:cNvSpPr txBox="1"/>
          <p:nvPr/>
        </p:nvSpPr>
        <p:spPr>
          <a:xfrm>
            <a:off x="3663456" y="1735868"/>
            <a:ext cx="1732315" cy="523220"/>
          </a:xfrm>
          <a:prstGeom prst="rect">
            <a:avLst/>
          </a:prstGeom>
          <a:noFill/>
        </p:spPr>
        <p:txBody>
          <a:bodyPr wrap="square" rtlCol="0">
            <a:spAutoFit/>
          </a:bodyPr>
          <a:lstStyle/>
          <a:p>
            <a:r>
              <a:rPr lang="en-US" altLang="ja-JP" sz="2800" smtClean="0">
                <a:solidFill>
                  <a:schemeClr val="tx1">
                    <a:lumMod val="85000"/>
                    <a:lumOff val="15000"/>
                  </a:schemeClr>
                </a:solidFill>
              </a:rPr>
              <a:t>WEB</a:t>
            </a:r>
            <a:r>
              <a:rPr lang="ja-JP" altLang="en-US" sz="2800" smtClean="0">
                <a:solidFill>
                  <a:schemeClr val="tx1">
                    <a:lumMod val="85000"/>
                    <a:lumOff val="15000"/>
                  </a:schemeClr>
                </a:solidFill>
              </a:rPr>
              <a:t>カメラ</a:t>
            </a:r>
            <a:endParaRPr kumimoji="1" lang="ja-JP" altLang="en-US" sz="2800">
              <a:solidFill>
                <a:schemeClr val="tx1">
                  <a:lumMod val="85000"/>
                  <a:lumOff val="15000"/>
                </a:schemeClr>
              </a:solidFill>
            </a:endParaRPr>
          </a:p>
        </p:txBody>
      </p:sp>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880139" y="3708353"/>
            <a:ext cx="1428750" cy="369332"/>
          </a:xfrm>
          <a:prstGeom prst="rect">
            <a:avLst/>
          </a:prstGeom>
          <a:noFill/>
        </p:spPr>
        <p:txBody>
          <a:bodyPr wrap="square" rtlCol="0">
            <a:spAutoFit/>
          </a:bodyPr>
          <a:lstStyle/>
          <a:p>
            <a:r>
              <a:rPr kumimoji="1" lang="ja-JP" altLang="en-US" smtClean="0"/>
              <a:t>バーコード</a:t>
            </a:r>
            <a:endParaRPr kumimoji="1" lang="ja-JP" altLang="en-US"/>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https://1.bp.blogspot.com/-65XO6-LHzX0/XOdok0AgpzI/AAAAAAABS9E/0zYxUYo-Bc8j4knBUKg9CmuotJQu29HyACLcBGAs/s800/led_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801" y="2829956"/>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0721" y="2825105"/>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33424" y="2825105"/>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312662" y="2347036"/>
            <a:ext cx="726917" cy="523220"/>
          </a:xfrm>
          <a:prstGeom prst="rect">
            <a:avLst/>
          </a:prstGeom>
          <a:noFill/>
        </p:spPr>
        <p:txBody>
          <a:bodyPr wrap="square" rtlCol="0">
            <a:spAutoFit/>
          </a:bodyPr>
          <a:lstStyle/>
          <a:p>
            <a:r>
              <a:rPr lang="en-US" altLang="ja-JP" sz="2800" smtClean="0">
                <a:solidFill>
                  <a:schemeClr val="tx1">
                    <a:lumMod val="85000"/>
                    <a:lumOff val="15000"/>
                  </a:schemeClr>
                </a:solidFill>
              </a:rPr>
              <a:t>LED</a:t>
            </a:r>
            <a:endParaRPr kumimoji="1" lang="ja-JP" altLang="en-US" sz="2800">
              <a:solidFill>
                <a:schemeClr val="tx1">
                  <a:lumMod val="85000"/>
                  <a:lumOff val="15000"/>
                </a:schemeClr>
              </a:solidFill>
            </a:endParaRPr>
          </a:p>
        </p:txBody>
      </p:sp>
      <p:pic>
        <p:nvPicPr>
          <p:cNvPr id="1040" name="Picture 16" descr="サーバーのイラスト（1台）"/>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0240" y="4128404"/>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8262430" y="3714869"/>
            <a:ext cx="849955"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Yolo</a:t>
            </a:r>
            <a:endParaRPr kumimoji="1" lang="ja-JP" altLang="en-US" sz="2800">
              <a:solidFill>
                <a:schemeClr val="tx1">
                  <a:lumMod val="85000"/>
                  <a:lumOff val="15000"/>
                </a:schemeClr>
              </a:solidFill>
            </a:endParaRPr>
          </a:p>
        </p:txBody>
      </p:sp>
      <p:sp>
        <p:nvSpPr>
          <p:cNvPr id="41" name="テキスト ボックス 40"/>
          <p:cNvSpPr txBox="1"/>
          <p:nvPr/>
        </p:nvSpPr>
        <p:spPr>
          <a:xfrm>
            <a:off x="9375944" y="3125837"/>
            <a:ext cx="1175994"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Pyzbar</a:t>
            </a:r>
            <a:endParaRPr kumimoji="1" lang="ja-JP" altLang="en-US" sz="2800">
              <a:solidFill>
                <a:schemeClr val="tx1">
                  <a:lumMod val="85000"/>
                  <a:lumOff val="15000"/>
                </a:schemeClr>
              </a:solidFill>
            </a:endParaRPr>
          </a:p>
        </p:txBody>
      </p:sp>
      <p:sp>
        <p:nvSpPr>
          <p:cNvPr id="42" name="テキスト ボックス 41"/>
          <p:cNvSpPr txBox="1"/>
          <p:nvPr/>
        </p:nvSpPr>
        <p:spPr>
          <a:xfrm>
            <a:off x="10891651" y="3144432"/>
            <a:ext cx="649961"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DB</a:t>
            </a:r>
            <a:endParaRPr kumimoji="1" lang="ja-JP" altLang="en-US" sz="2800">
              <a:solidFill>
                <a:schemeClr val="tx1">
                  <a:lumMod val="85000"/>
                  <a:lumOff val="15000"/>
                </a:schemeClr>
              </a:solidFill>
            </a:endParaRPr>
          </a:p>
        </p:txBody>
      </p:sp>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smtClean="0">
                <a:solidFill>
                  <a:schemeClr val="tx1">
                    <a:lumMod val="85000"/>
                    <a:lumOff val="15000"/>
                  </a:schemeClr>
                </a:solidFill>
              </a:rPr>
              <a:t>画像データ</a:t>
            </a:r>
            <a:endParaRPr lang="en-US" altLang="ja-JP" sz="2800" smtClean="0">
              <a:solidFill>
                <a:schemeClr val="tx1">
                  <a:lumMod val="85000"/>
                  <a:lumOff val="15000"/>
                </a:schemeClr>
              </a:solidFill>
            </a:endParaRPr>
          </a:p>
          <a:p>
            <a:r>
              <a:rPr kumimoji="1" lang="ja-JP" altLang="en-US" sz="2800" smtClean="0">
                <a:solidFill>
                  <a:schemeClr val="tx1">
                    <a:lumMod val="85000"/>
                    <a:lumOff val="15000"/>
                  </a:schemeClr>
                </a:solidFill>
              </a:rPr>
              <a:t>フラグ</a:t>
            </a:r>
            <a:r>
              <a:rPr kumimoji="1" lang="en-US" altLang="ja-JP" sz="2800" smtClean="0">
                <a:solidFill>
                  <a:schemeClr val="tx1">
                    <a:lumMod val="85000"/>
                    <a:lumOff val="15000"/>
                  </a:schemeClr>
                </a:solidFill>
              </a:rPr>
              <a:t>(</a:t>
            </a:r>
            <a:r>
              <a:rPr kumimoji="1" lang="ja-JP" altLang="en-US" sz="2800" smtClean="0">
                <a:solidFill>
                  <a:schemeClr val="tx1">
                    <a:lumMod val="85000"/>
                    <a:lumOff val="15000"/>
                  </a:schemeClr>
                </a:solidFill>
              </a:rPr>
              <a:t>追加</a:t>
            </a:r>
            <a:r>
              <a:rPr kumimoji="1" lang="en-US" altLang="ja-JP" sz="2800" smtClean="0">
                <a:solidFill>
                  <a:schemeClr val="tx1">
                    <a:lumMod val="85000"/>
                    <a:lumOff val="15000"/>
                  </a:schemeClr>
                </a:solidFill>
              </a:rPr>
              <a:t>or</a:t>
            </a:r>
            <a:r>
              <a:rPr kumimoji="1" lang="ja-JP" altLang="en-US" sz="2800" smtClean="0">
                <a:solidFill>
                  <a:schemeClr val="tx1">
                    <a:lumMod val="85000"/>
                    <a:lumOff val="15000"/>
                  </a:schemeClr>
                </a:solidFill>
              </a:rPr>
              <a:t>削除</a:t>
            </a:r>
            <a:r>
              <a:rPr kumimoji="1" lang="en-US" altLang="ja-JP" sz="2800" smtClean="0">
                <a:solidFill>
                  <a:schemeClr val="tx1">
                    <a:lumMod val="85000"/>
                    <a:lumOff val="15000"/>
                  </a:schemeClr>
                </a:solidFill>
              </a:rPr>
              <a:t>)</a:t>
            </a:r>
            <a:endParaRPr kumimoji="1" lang="ja-JP" altLang="en-US" sz="280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pic>
        <p:nvPicPr>
          <p:cNvPr id="1042" name="Picture 18" descr="https://images-na.ssl-images-amazon.com/images/I/51BA1m4SS6L._AC_SL1000_.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2858" y="3017697"/>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694694" y="2538404"/>
            <a:ext cx="2264214" cy="523220"/>
          </a:xfrm>
          <a:prstGeom prst="rect">
            <a:avLst/>
          </a:prstGeom>
          <a:noFill/>
        </p:spPr>
        <p:txBody>
          <a:bodyPr wrap="square" rtlCol="0">
            <a:spAutoFit/>
          </a:bodyPr>
          <a:lstStyle/>
          <a:p>
            <a:r>
              <a:rPr lang="ja-JP" altLang="en-US" sz="2800" dirty="0" smtClean="0">
                <a:solidFill>
                  <a:schemeClr val="tx1">
                    <a:lumMod val="85000"/>
                    <a:lumOff val="15000"/>
                  </a:schemeClr>
                </a:solidFill>
              </a:rPr>
              <a:t>バッテリー</a:t>
            </a:r>
            <a:endParaRPr kumimoji="1" lang="ja-JP" altLang="en-US" sz="2800" dirty="0">
              <a:solidFill>
                <a:schemeClr val="tx1">
                  <a:lumMod val="85000"/>
                  <a:lumOff val="15000"/>
                </a:schemeClr>
              </a:solidFill>
            </a:endParaRPr>
          </a:p>
        </p:txBody>
      </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sz="2800" dirty="0" smtClean="0"/>
              <a:t>お客様</a:t>
            </a:r>
            <a:endParaRPr kumimoji="1" lang="ja-JP" altLang="en-US" sz="2800" dirty="0"/>
          </a:p>
        </p:txBody>
      </p:sp>
      <p:sp>
        <p:nvSpPr>
          <p:cNvPr id="5" name="コンテンツ プレースホルダー 4"/>
          <p:cNvSpPr>
            <a:spLocks noGrp="1"/>
          </p:cNvSpPr>
          <p:nvPr>
            <p:ph sz="half" idx="2"/>
          </p:nvPr>
        </p:nvSpPr>
        <p:spPr/>
        <p:txBody>
          <a:bodyPr/>
          <a:lstStyle/>
          <a:p>
            <a:pPr>
              <a:buFont typeface="Wingdings" panose="05000000000000000000" pitchFamily="2" charset="2"/>
              <a:buChar char="l"/>
            </a:pPr>
            <a:r>
              <a:rPr kumimoji="1" lang="ja-JP" altLang="en-US" sz="2800" dirty="0" smtClean="0"/>
              <a:t>決済にかかる時間の短縮</a:t>
            </a:r>
            <a:endParaRPr kumimoji="1" lang="en-US" altLang="ja-JP" sz="2800" dirty="0" smtClean="0"/>
          </a:p>
          <a:p>
            <a:pPr>
              <a:buFont typeface="Wingdings" panose="05000000000000000000" pitchFamily="2" charset="2"/>
              <a:buChar char="l"/>
            </a:pPr>
            <a:r>
              <a:rPr lang="ja-JP" altLang="en-US" sz="2800" dirty="0" smtClean="0"/>
              <a:t>袋詰めの手間の削減</a:t>
            </a:r>
            <a:endParaRPr kumimoji="1" lang="en-US" altLang="ja-JP" sz="2800" dirty="0" smtClean="0"/>
          </a:p>
          <a:p>
            <a:pPr>
              <a:buFont typeface="Wingdings" panose="05000000000000000000" pitchFamily="2" charset="2"/>
              <a:buChar char="l"/>
            </a:pPr>
            <a:endParaRPr kumimoji="1" lang="ja-JP" altLang="en-US" sz="2800" dirty="0"/>
          </a:p>
        </p:txBody>
      </p:sp>
      <p:sp>
        <p:nvSpPr>
          <p:cNvPr id="6" name="テキスト プレースホルダー 5"/>
          <p:cNvSpPr>
            <a:spLocks noGrp="1"/>
          </p:cNvSpPr>
          <p:nvPr>
            <p:ph type="body" sz="quarter" idx="3"/>
          </p:nvPr>
        </p:nvSpPr>
        <p:spPr/>
        <p:txBody>
          <a:bodyPr/>
          <a:lstStyle/>
          <a:p>
            <a:r>
              <a:rPr kumimoji="1" lang="ja-JP" altLang="en-US" sz="2800" dirty="0" smtClean="0"/>
              <a:t>お店</a:t>
            </a:r>
            <a:endParaRPr kumimoji="1" lang="ja-JP" altLang="en-US" sz="2800" dirty="0"/>
          </a:p>
        </p:txBody>
      </p:sp>
      <p:sp>
        <p:nvSpPr>
          <p:cNvPr id="7" name="コンテンツ プレースホルダー 6"/>
          <p:cNvSpPr>
            <a:spLocks noGrp="1"/>
          </p:cNvSpPr>
          <p:nvPr>
            <p:ph sz="quarter" idx="4"/>
          </p:nvPr>
        </p:nvSpPr>
        <p:spPr>
          <a:xfrm>
            <a:off x="6217920" y="2582334"/>
            <a:ext cx="5226518" cy="3286760"/>
          </a:xfrm>
        </p:spPr>
        <p:txBody>
          <a:bodyPr>
            <a:normAutofit fontScale="92500"/>
          </a:bodyPr>
          <a:lstStyle/>
          <a:p>
            <a:pPr>
              <a:buFont typeface="Wingdings" panose="05000000000000000000" pitchFamily="2" charset="2"/>
              <a:buChar char="l"/>
            </a:pPr>
            <a:r>
              <a:rPr kumimoji="1" lang="ja-JP" altLang="en-US" sz="2800" dirty="0" smtClean="0"/>
              <a:t>人件費の節約</a:t>
            </a:r>
            <a:endParaRPr kumimoji="1" lang="en-US" altLang="ja-JP" sz="2800" dirty="0" smtClean="0"/>
          </a:p>
          <a:p>
            <a:pPr>
              <a:buFont typeface="Wingdings" panose="05000000000000000000" pitchFamily="2" charset="2"/>
              <a:buChar char="l"/>
            </a:pPr>
            <a:r>
              <a:rPr lang="ja-JP" altLang="en-US" sz="2800" dirty="0" smtClean="0"/>
              <a:t>レジ代の節約</a:t>
            </a:r>
            <a:endParaRPr lang="en-US" altLang="ja-JP" sz="2800" dirty="0" smtClean="0"/>
          </a:p>
          <a:p>
            <a:pPr>
              <a:buFont typeface="Wingdings" panose="05000000000000000000" pitchFamily="2" charset="2"/>
              <a:buChar char="l"/>
            </a:pPr>
            <a:r>
              <a:rPr kumimoji="1" lang="ja-JP" altLang="en-US" sz="2800" spc="-150" dirty="0" smtClean="0"/>
              <a:t>客層</a:t>
            </a:r>
            <a:r>
              <a:rPr kumimoji="1" lang="ja-JP" altLang="en-US" sz="2800" dirty="0" smtClean="0"/>
              <a:t>や買った</a:t>
            </a:r>
            <a:r>
              <a:rPr kumimoji="1" lang="ja-JP" altLang="en-US" sz="2800" spc="-150" dirty="0" smtClean="0"/>
              <a:t>商品</a:t>
            </a:r>
            <a:r>
              <a:rPr kumimoji="1" lang="ja-JP" altLang="en-US" sz="2800" dirty="0" smtClean="0"/>
              <a:t>などの</a:t>
            </a:r>
            <a:r>
              <a:rPr kumimoji="1" lang="ja-JP" altLang="en-US" sz="2800" spc="-150" dirty="0" smtClean="0"/>
              <a:t>情報収集</a:t>
            </a:r>
            <a:endParaRPr kumimoji="1" lang="en-US" altLang="ja-JP" sz="2800" spc="-150" dirty="0" smtClean="0"/>
          </a:p>
          <a:p>
            <a:pPr>
              <a:buFont typeface="Wingdings" panose="05000000000000000000" pitchFamily="2" charset="2"/>
              <a:buChar char="l"/>
            </a:pPr>
            <a:r>
              <a:rPr lang="ja-JP" altLang="en-US" sz="2800" dirty="0" smtClean="0"/>
              <a:t>回転率が上がる</a:t>
            </a:r>
            <a:endParaRPr lang="en-US" altLang="ja-JP" sz="2800" dirty="0" smtClean="0"/>
          </a:p>
          <a:p>
            <a:pPr>
              <a:buFont typeface="Wingdings" panose="05000000000000000000" pitchFamily="2" charset="2"/>
              <a:buChar char="l"/>
            </a:pPr>
            <a:r>
              <a:rPr kumimoji="1" lang="ja-JP" altLang="en-US" sz="2800" dirty="0"/>
              <a:t>店</a:t>
            </a:r>
            <a:r>
              <a:rPr kumimoji="1" lang="ja-JP" altLang="en-US" sz="2800" dirty="0" smtClean="0"/>
              <a:t>の</a:t>
            </a:r>
            <a:r>
              <a:rPr kumimoji="1" lang="ja-JP" altLang="en-US" sz="2800" dirty="0"/>
              <a:t>スペース</a:t>
            </a:r>
            <a:r>
              <a:rPr kumimoji="1" lang="ja-JP" altLang="en-US" sz="2800" dirty="0" smtClean="0"/>
              <a:t>を有効活用できる</a:t>
            </a:r>
            <a:endParaRPr kumimoji="1" lang="en-US" altLang="ja-JP" sz="2800" dirty="0" smtClean="0"/>
          </a:p>
          <a:p>
            <a:pPr>
              <a:buFont typeface="Wingdings" panose="05000000000000000000" pitchFamily="2" charset="2"/>
              <a:buChar char="l"/>
            </a:pPr>
            <a:r>
              <a:rPr lang="ja-JP" altLang="en-US" sz="2800" dirty="0" smtClean="0"/>
              <a:t>初期投資が少なく済む</a:t>
            </a:r>
            <a:endParaRPr kumimoji="1" lang="ja-JP" altLang="en-US" sz="28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lang="ja-JP" altLang="en-US" sz="2800" dirty="0" smtClean="0"/>
              <a:t>制作</a:t>
            </a:r>
            <a:r>
              <a:rPr lang="ja-JP" altLang="en-US" sz="2800" dirty="0"/>
              <a:t>側</a:t>
            </a:r>
            <a:endParaRPr kumimoji="1" lang="ja-JP" altLang="en-US" sz="2800" dirty="0"/>
          </a:p>
        </p:txBody>
      </p:sp>
      <p:sp>
        <p:nvSpPr>
          <p:cNvPr id="5" name="コンテンツ プレースホルダー 4"/>
          <p:cNvSpPr>
            <a:spLocks noGrp="1"/>
          </p:cNvSpPr>
          <p:nvPr>
            <p:ph sz="half" idx="2"/>
          </p:nvPr>
        </p:nvSpPr>
        <p:spPr>
          <a:xfrm>
            <a:off x="1097279" y="2582334"/>
            <a:ext cx="9948999" cy="3378200"/>
          </a:xfrm>
        </p:spPr>
        <p:txBody>
          <a:bodyPr>
            <a:normAutofit/>
          </a:bodyPr>
          <a:lstStyle/>
          <a:p>
            <a:pPr>
              <a:buFont typeface="Wingdings" panose="05000000000000000000" pitchFamily="2" charset="2"/>
              <a:buChar char="l"/>
            </a:pPr>
            <a:r>
              <a:rPr lang="ja-JP" altLang="en-US" sz="3200" dirty="0" smtClean="0"/>
              <a:t>カメラを使用するため、運用していく上での改良が安易</a:t>
            </a:r>
            <a:endParaRPr lang="en-US" altLang="ja-JP" sz="3200" dirty="0" smtClean="0"/>
          </a:p>
          <a:p>
            <a:pPr lvl="1">
              <a:buFont typeface="Wingdings" panose="05000000000000000000" pitchFamily="2" charset="2"/>
              <a:buChar char="l"/>
            </a:pPr>
            <a:r>
              <a:rPr lang="ja-JP" altLang="en-US" sz="2800" dirty="0" smtClean="0"/>
              <a:t>バー</a:t>
            </a:r>
            <a:r>
              <a:rPr lang="ja-JP" altLang="en-US" sz="2800" dirty="0"/>
              <a:t>コード</a:t>
            </a:r>
            <a:r>
              <a:rPr lang="ja-JP" altLang="en-US" sz="2800" dirty="0" smtClean="0"/>
              <a:t>だけでなく画像認識に対応等</a:t>
            </a:r>
            <a:endParaRPr lang="en-US" altLang="ja-JP" sz="3200" dirty="0"/>
          </a:p>
          <a:p>
            <a:pPr lvl="1">
              <a:buFont typeface="Wingdings" panose="05000000000000000000" pitchFamily="2" charset="2"/>
              <a:buChar char="l"/>
            </a:pPr>
            <a:r>
              <a:rPr lang="ja-JP" altLang="en-US" sz="3200" dirty="0" smtClean="0"/>
              <a:t>画像ＤＢが改良され続け、精度が上がっていく</a:t>
            </a:r>
            <a:endParaRPr lang="en-US" altLang="ja-JP" sz="3200" dirty="0" smtClean="0"/>
          </a:p>
          <a:p>
            <a:pPr>
              <a:buFont typeface="Wingdings" panose="05000000000000000000" pitchFamily="2" charset="2"/>
              <a:buChar char="l"/>
            </a:pPr>
            <a:r>
              <a:rPr lang="ja-JP" altLang="en-US" sz="3200" dirty="0" smtClean="0"/>
              <a:t>キャッシュレス決済と組み合わせることにより運用・保守が簡単</a:t>
            </a:r>
            <a:endParaRPr lang="en-US" altLang="ja-JP" sz="3200" dirty="0" smtClean="0"/>
          </a:p>
        </p:txBody>
      </p:sp>
    </p:spTree>
    <p:extLst>
      <p:ext uri="{BB962C8B-B14F-4D97-AF65-F5344CB8AC3E}">
        <p14:creationId xmlns:p14="http://schemas.microsoft.com/office/powerpoint/2010/main" val="1920765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rot="16200000">
            <a:off x="6224412" y="998085"/>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251177" y="1249136"/>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532038" y="461281"/>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1540327"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4736646" y="512410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532790" y="3569826"/>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2720067" y="3569827"/>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8000319"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9181068" y="46128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2548617" y="710293"/>
            <a:ext cx="6632451"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3556906" y="2231943"/>
            <a:ext cx="4443413"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20" name="左カーブ矢印 19"/>
          <p:cNvSpPr/>
          <p:nvPr/>
        </p:nvSpPr>
        <p:spPr>
          <a:xfrm>
            <a:off x="5698330" y="3519633"/>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左カーブ矢印 20"/>
          <p:cNvSpPr/>
          <p:nvPr/>
        </p:nvSpPr>
        <p:spPr>
          <a:xfrm rot="10800000">
            <a:off x="4800258" y="3439702"/>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12645" y="430582"/>
            <a:ext cx="5057775" cy="5577199"/>
          </a:xfrm>
        </p:spPr>
      </p:pic>
      <p:sp>
        <p:nvSpPr>
          <p:cNvPr id="5" name="正方形/長方形 4"/>
          <p:cNvSpPr/>
          <p:nvPr/>
        </p:nvSpPr>
        <p:spPr>
          <a:xfrm>
            <a:off x="4204607" y="2253343"/>
            <a:ext cx="4278086" cy="18043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6735536" y="2325192"/>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735536" y="3155496"/>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18690" y="3266529"/>
            <a:ext cx="461665" cy="726621"/>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テキスト ボックス 7"/>
          <p:cNvSpPr txBox="1"/>
          <p:nvPr/>
        </p:nvSpPr>
        <p:spPr>
          <a:xfrm>
            <a:off x="8718691" y="2428875"/>
            <a:ext cx="461665" cy="726621"/>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1913</TotalTime>
  <Words>405</Words>
  <Application>Microsoft Office PowerPoint</Application>
  <PresentationFormat>ワイド画面</PresentationFormat>
  <Paragraphs>82</Paragraphs>
  <Slides>13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游ゴシック</vt:lpstr>
      <vt:lpstr>Calibri</vt:lpstr>
      <vt:lpstr>Calibri Light</vt:lpstr>
      <vt:lpstr>Wingdings</vt:lpstr>
      <vt:lpstr>レトロスペクト</vt:lpstr>
      <vt:lpstr>Webカメラとセンシング技術を組み合わせた バーコード識別システムの開発</vt:lpstr>
      <vt:lpstr>目次</vt:lpstr>
      <vt:lpstr>研究背景</vt:lpstr>
      <vt:lpstr>研究目的・目標</vt:lpstr>
      <vt:lpstr>イメージ図</vt:lpstr>
      <vt:lpstr>メリット・効果</vt:lpstr>
      <vt:lpstr>メリット・効果</vt:lpstr>
      <vt:lpstr>PowerPoint プレゼンテーション</vt:lpstr>
      <vt:lpstr>PowerPoint プレゼンテーション</vt:lpstr>
      <vt:lpstr>PowerPoint プレゼンテーション</vt:lpstr>
      <vt:lpstr>PowerPoint プレゼンテーション</vt:lpstr>
      <vt:lpstr>解析システムの実装方法</vt:lpstr>
      <vt:lpstr>現在の段階・状況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123</cp:revision>
  <dcterms:created xsi:type="dcterms:W3CDTF">2019-10-08T07:00:30Z</dcterms:created>
  <dcterms:modified xsi:type="dcterms:W3CDTF">2019-12-09T12:52:29Z</dcterms:modified>
</cp:coreProperties>
</file>