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58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3F"/>
    <a:srgbClr val="FF3C4A"/>
    <a:srgbClr val="FF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8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9DA9-63DE-5440-9825-A3D60F58F2E9}" type="datetimeFigureOut">
              <a:rPr lang="en-US" smtClean="0"/>
              <a:t>09/02/14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83F14-B46B-8346-A723-7FFCF6A0B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5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3F14-B46B-8346-A723-7FFCF6A0B7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09/02/14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09/02/14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bb.org/western-michigan/business-reviews/novelties-retail/kleargear-in-grandville-mi-38143064/complaints%23breakdown" TargetMode="External"/><Relationship Id="rId3" Type="http://schemas.openxmlformats.org/officeDocument/2006/relationships/hyperlink" Target="http://www.kleargear.com/termsofuse1.html%23Chargebac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57291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a test conducted among 2500 users of a particular software the median time spent on reading its End User </a:t>
            </a:r>
            <a:r>
              <a:rPr lang="en-US" sz="2400" dirty="0" err="1" smtClean="0"/>
              <a:t>Licence</a:t>
            </a:r>
            <a:r>
              <a:rPr lang="en-US" sz="2400" dirty="0" smtClean="0"/>
              <a:t> Agreement is 6 seconds. </a:t>
            </a:r>
          </a:p>
          <a:p>
            <a:r>
              <a:rPr lang="en-US" sz="2400" dirty="0" smtClean="0"/>
              <a:t>By generating a confidence interval we can be 95% sure that 70% of users spend less than 12 seconds </a:t>
            </a:r>
          </a:p>
          <a:p>
            <a:r>
              <a:rPr lang="en-US" sz="2400" dirty="0" smtClean="0"/>
              <a:t>Assuming it takes minimum of 2 minutes to read it in full;          no more than 8% of users read it in full.</a:t>
            </a:r>
          </a:p>
          <a:p>
            <a:r>
              <a:rPr lang="en-US" sz="2400" dirty="0" smtClean="0"/>
              <a:t>Companies take advantage of this User ignorance.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8062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such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Klear</a:t>
            </a:r>
            <a:r>
              <a:rPr lang="en-US" sz="2000" dirty="0"/>
              <a:t> gear issue</a:t>
            </a:r>
          </a:p>
          <a:p>
            <a:pPr lvl="1"/>
            <a:r>
              <a:rPr lang="en-US" sz="2000" dirty="0"/>
              <a:t>Customer purchased item on </a:t>
            </a:r>
            <a:r>
              <a:rPr lang="en-US" sz="2000" dirty="0" err="1"/>
              <a:t>Klear</a:t>
            </a:r>
            <a:r>
              <a:rPr lang="en-US" sz="2000" dirty="0"/>
              <a:t> gear did not receive.</a:t>
            </a:r>
          </a:p>
          <a:p>
            <a:pPr lvl="1"/>
            <a:r>
              <a:rPr lang="en-US" sz="2000" dirty="0"/>
              <a:t>Tried calling company helpline, which did not exist.</a:t>
            </a:r>
          </a:p>
          <a:p>
            <a:pPr lvl="1"/>
            <a:r>
              <a:rPr lang="en-US" sz="2000" dirty="0" smtClean="0"/>
              <a:t>Asked </a:t>
            </a:r>
            <a:r>
              <a:rPr lang="en-US" sz="2000" dirty="0"/>
              <a:t>credit card </a:t>
            </a:r>
            <a:r>
              <a:rPr lang="en-US" sz="2000" dirty="0" smtClean="0"/>
              <a:t>to </a:t>
            </a:r>
            <a:r>
              <a:rPr lang="en-US" sz="2000" dirty="0"/>
              <a:t>block </a:t>
            </a:r>
            <a:r>
              <a:rPr lang="en-US" sz="2000" dirty="0" smtClean="0"/>
              <a:t>payment until delivery. </a:t>
            </a:r>
          </a:p>
          <a:p>
            <a:pPr lvl="1"/>
            <a:r>
              <a:rPr lang="en-US" sz="2000" dirty="0" smtClean="0"/>
              <a:t>Then receives product.</a:t>
            </a:r>
          </a:p>
          <a:p>
            <a:pPr lvl="1"/>
            <a:r>
              <a:rPr lang="en-US" sz="2000" dirty="0" smtClean="0"/>
              <a:t>Few days later he is fined $50 to raise a dispute against the company which was illegal according to its Terms of Service. </a:t>
            </a:r>
          </a:p>
          <a:p>
            <a:pPr lvl="1"/>
            <a:r>
              <a:rPr lang="en-US" sz="2000" dirty="0" smtClean="0"/>
              <a:t>The cruel thought is that the particular Policy was introduced after the product was received. </a:t>
            </a:r>
          </a:p>
          <a:p>
            <a:pPr lvl="1"/>
            <a:r>
              <a:rPr lang="en-US" sz="2000" dirty="0" smtClean="0"/>
              <a:t>The sad part is that the user did not read it even the first time to be aware of the changes.</a:t>
            </a:r>
          </a:p>
          <a:p>
            <a:pPr marL="457200" lvl="1" indent="0">
              <a:buNone/>
            </a:pPr>
            <a:r>
              <a:rPr lang="en-US" sz="2000" dirty="0" smtClean="0">
                <a:hlinkClick r:id="rId2"/>
              </a:rPr>
              <a:t>The Complaint </a:t>
            </a:r>
            <a:r>
              <a:rPr lang="en-US" sz="2000" dirty="0"/>
              <a:t> 	</a:t>
            </a:r>
            <a:r>
              <a:rPr lang="en-US" sz="2000" dirty="0" smtClean="0">
                <a:hlinkClick r:id="rId3"/>
              </a:rPr>
              <a:t>Its Terms of Service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735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1407"/>
            <a:ext cx="7924800" cy="644647"/>
          </a:xfrm>
        </p:spPr>
        <p:txBody>
          <a:bodyPr/>
          <a:lstStyle/>
          <a:p>
            <a:r>
              <a:rPr lang="en-US" dirty="0" smtClean="0"/>
              <a:t>Existing remedies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855057"/>
            <a:ext cx="7924800" cy="4114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There has been some efforts in the past to avoid such cases.</a:t>
            </a:r>
          </a:p>
          <a:p>
            <a:r>
              <a:rPr lang="en-US" sz="2000" dirty="0" smtClean="0"/>
              <a:t>The website </a:t>
            </a:r>
            <a:r>
              <a:rPr lang="en-US" sz="2000" dirty="0" err="1" smtClean="0"/>
              <a:t>Docracy.com</a:t>
            </a:r>
            <a:r>
              <a:rPr lang="en-US" sz="2000" dirty="0" smtClean="0"/>
              <a:t> have programmed solutions that provide the website’s Terms of Service and its changes over time. </a:t>
            </a:r>
          </a:p>
          <a:p>
            <a:r>
              <a:rPr lang="en-US" sz="2000" dirty="0" smtClean="0"/>
              <a:t>But to read them you need to log in to their websites which is highly unlikely when users rarely read what appears automatically in front of them. </a:t>
            </a:r>
          </a:p>
          <a:p>
            <a:endParaRPr lang="en-US" sz="2000" dirty="0"/>
          </a:p>
        </p:txBody>
      </p:sp>
      <p:pic>
        <p:nvPicPr>
          <p:cNvPr id="4" name="Content Placeholder 3" descr="resized_creepy-willy-wonka-meme-generator-you-have-read-and-agree-to-the-terms-of-service-what-did-they-say-95b89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712" r="-45712"/>
          <a:stretch>
            <a:fillRect/>
          </a:stretch>
        </p:blipFill>
        <p:spPr>
          <a:xfrm>
            <a:off x="287886" y="2687066"/>
            <a:ext cx="8543184" cy="417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7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 Google Chrome extension running in background which tracks the currently visiting website for any changes in Terms of Service. </a:t>
            </a:r>
            <a:endParaRPr lang="en-US" sz="2400" dirty="0"/>
          </a:p>
          <a:p>
            <a:r>
              <a:rPr lang="en-US" sz="2400" dirty="0" smtClean="0"/>
              <a:t>If any, a pop up will notify the user and if the user choose to see we display the exact changes highlighted along with the document. </a:t>
            </a:r>
          </a:p>
          <a:p>
            <a:r>
              <a:rPr lang="en-US" sz="2400" dirty="0" smtClean="0"/>
              <a:t>The additions in </a:t>
            </a:r>
            <a:r>
              <a:rPr lang="en-US" sz="2400" dirty="0" smtClean="0">
                <a:solidFill>
                  <a:srgbClr val="008000"/>
                </a:solidFill>
                <a:effectLst>
                  <a:glow rad="228600">
                    <a:srgbClr val="CCFFCC">
                      <a:alpha val="75000"/>
                    </a:srgbClr>
                  </a:glow>
                </a:effectLst>
              </a:rPr>
              <a:t>Green</a:t>
            </a:r>
            <a:r>
              <a:rPr lang="en-US" sz="2400" dirty="0" smtClean="0">
                <a:effectLst>
                  <a:glow rad="228600">
                    <a:srgbClr val="CCFFCC">
                      <a:alpha val="75000"/>
                    </a:srgbClr>
                  </a:glow>
                </a:effectLst>
              </a:rPr>
              <a:t> </a:t>
            </a:r>
            <a:r>
              <a:rPr lang="en-US" sz="2400" dirty="0" smtClean="0"/>
              <a:t>and deletions in </a:t>
            </a:r>
            <a:r>
              <a:rPr lang="en-US" sz="2400" dirty="0" smtClean="0">
                <a:solidFill>
                  <a:srgbClr val="FF0000"/>
                </a:solidFill>
                <a:effectLst>
                  <a:glow rad="342900">
                    <a:srgbClr val="FF253F">
                      <a:alpha val="59000"/>
                    </a:srgbClr>
                  </a:glow>
                </a:effectLst>
              </a:rPr>
              <a:t>Red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Fast process. Displays in few seconds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103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2-09 at 3.46.07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85" r="-10185"/>
          <a:stretch>
            <a:fillRect/>
          </a:stretch>
        </p:blipFill>
        <p:spPr>
          <a:xfrm>
            <a:off x="-848777" y="423306"/>
            <a:ext cx="10881867" cy="5650200"/>
          </a:xfrm>
        </p:spPr>
      </p:pic>
    </p:spTree>
    <p:extLst>
      <p:ext uri="{BB962C8B-B14F-4D97-AF65-F5344CB8AC3E}">
        <p14:creationId xmlns:p14="http://schemas.microsoft.com/office/powerpoint/2010/main" val="3896755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">
        <p14:doors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8218" y="2539830"/>
            <a:ext cx="4141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DEMO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7509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387</TotalTime>
  <Words>319</Words>
  <Application>Microsoft Macintosh PowerPoint</Application>
  <PresentationFormat>On-screen Show (4:3)</PresentationFormat>
  <Paragraphs>28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PowerPoint Presentation</vt:lpstr>
      <vt:lpstr>The issue</vt:lpstr>
      <vt:lpstr>One such example</vt:lpstr>
      <vt:lpstr>Existing remedies</vt:lpstr>
      <vt:lpstr>Our idea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 Notification</dc:title>
  <dc:creator>Mahaveer chand Jain</dc:creator>
  <cp:lastModifiedBy>Mahaveer chand Jain</cp:lastModifiedBy>
  <cp:revision>18</cp:revision>
  <dcterms:created xsi:type="dcterms:W3CDTF">2014-02-09T16:20:34Z</dcterms:created>
  <dcterms:modified xsi:type="dcterms:W3CDTF">2014-02-09T22:48:02Z</dcterms:modified>
</cp:coreProperties>
</file>